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87" r:id="rId2"/>
    <p:sldId id="273" r:id="rId3"/>
    <p:sldId id="298" r:id="rId4"/>
    <p:sldId id="297" r:id="rId5"/>
    <p:sldId id="325" r:id="rId6"/>
    <p:sldId id="326" r:id="rId7"/>
    <p:sldId id="302" r:id="rId8"/>
    <p:sldId id="303" r:id="rId9"/>
    <p:sldId id="304" r:id="rId10"/>
    <p:sldId id="305" r:id="rId11"/>
    <p:sldId id="306" r:id="rId12"/>
    <p:sldId id="307" r:id="rId13"/>
    <p:sldId id="308" r:id="rId14"/>
    <p:sldId id="309" r:id="rId15"/>
    <p:sldId id="311" r:id="rId16"/>
    <p:sldId id="312" r:id="rId17"/>
    <p:sldId id="313" r:id="rId18"/>
    <p:sldId id="315" r:id="rId19"/>
    <p:sldId id="316" r:id="rId20"/>
    <p:sldId id="318" r:id="rId21"/>
    <p:sldId id="319" r:id="rId22"/>
    <p:sldId id="327" r:id="rId23"/>
    <p:sldId id="328" r:id="rId24"/>
    <p:sldId id="329" r:id="rId25"/>
    <p:sldId id="324" r:id="rId26"/>
    <p:sldId id="283" r:id="rId27"/>
  </p:sldIdLst>
  <p:sldSz cx="9144000" cy="6858000" type="screen4x3"/>
  <p:notesSz cx="6858000" cy="9144000"/>
  <p:defaultTex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88EFC"/>
    <a:srgbClr val="0000FF"/>
    <a:srgbClr val="248C51"/>
    <a:srgbClr val="2DDF4B"/>
    <a:srgbClr val="FFA850"/>
    <a:srgbClr val="5B81CF"/>
    <a:srgbClr val="EAFBFF"/>
    <a:srgbClr val="76A4DC"/>
    <a:srgbClr val="FE978C"/>
    <a:srgbClr val="5B76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p:scale>
          <a:sx n="100" d="100"/>
          <a:sy n="100" d="100"/>
        </p:scale>
        <p:origin x="-1944" y="-264"/>
      </p:cViewPr>
      <p:guideLst>
        <p:guide orient="horz" pos="2123"/>
        <p:guide pos="295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AEC47E-F412-449F-B23F-34631ABB315C}" type="datetimeFigureOut">
              <a:rPr lang="zh-CN" altLang="en-US" smtClean="0"/>
              <a:t>2016/7/22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888EC4-E893-4630-B4E5-4422E490571E}" type="slidenum">
              <a:rPr lang="zh-CN" altLang="en-US" smtClean="0"/>
              <a:t>‹#›</a:t>
            </a:fld>
            <a:endParaRPr lang="zh-CN" altLang="en-US"/>
          </a:p>
        </p:txBody>
      </p:sp>
    </p:spTree>
    <p:extLst>
      <p:ext uri="{BB962C8B-B14F-4D97-AF65-F5344CB8AC3E}">
        <p14:creationId xmlns:p14="http://schemas.microsoft.com/office/powerpoint/2010/main" val="40495410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888EC4-E893-4630-B4E5-4422E490571E}" type="slidenum">
              <a:rPr lang="zh-CN" altLang="en-US" smtClean="0"/>
              <a:t>10</a:t>
            </a:fld>
            <a:endParaRPr lang="zh-CN" altLang="en-US"/>
          </a:p>
        </p:txBody>
      </p:sp>
    </p:spTree>
    <p:extLst>
      <p:ext uri="{BB962C8B-B14F-4D97-AF65-F5344CB8AC3E}">
        <p14:creationId xmlns:p14="http://schemas.microsoft.com/office/powerpoint/2010/main" val="523444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Tree>
    <p:extLst>
      <p:ext uri="{BB962C8B-B14F-4D97-AF65-F5344CB8AC3E}">
        <p14:creationId xmlns:p14="http://schemas.microsoft.com/office/powerpoint/2010/main" val="2308328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248739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084230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745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Tree>
    <p:extLst>
      <p:ext uri="{BB962C8B-B14F-4D97-AF65-F5344CB8AC3E}">
        <p14:creationId xmlns:p14="http://schemas.microsoft.com/office/powerpoint/2010/main" val="818827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1271186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376071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Tree>
    <p:extLst>
      <p:ext uri="{BB962C8B-B14F-4D97-AF65-F5344CB8AC3E}">
        <p14:creationId xmlns:p14="http://schemas.microsoft.com/office/powerpoint/2010/main" val="4212417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030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Tree>
    <p:extLst>
      <p:ext uri="{BB962C8B-B14F-4D97-AF65-F5344CB8AC3E}">
        <p14:creationId xmlns:p14="http://schemas.microsoft.com/office/powerpoint/2010/main" val="3957017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Tree>
    <p:extLst>
      <p:ext uri="{BB962C8B-B14F-4D97-AF65-F5344CB8AC3E}">
        <p14:creationId xmlns:p14="http://schemas.microsoft.com/office/powerpoint/2010/main" val="716711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D9D9D9">
                <a:alpha val="73000"/>
              </a:srgbClr>
            </a:gs>
            <a:gs pos="100000">
              <a:srgbClr val="FFFFFF">
                <a:alpha val="85689"/>
              </a:srgbClr>
            </a:gs>
          </a:gsLst>
          <a:lin ang="5400000" scaled="1"/>
        </a:gra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2800" b="1" kern="1200">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pitchFamily="34" charset="0"/>
          <a:ea typeface="宋体" pitchFamily="2" charset="-122"/>
        </a:defRPr>
      </a:lvl2pPr>
      <a:lvl3pPr algn="l" rtl="0" eaLnBrk="0" fontAlgn="base" hangingPunct="0">
        <a:spcBef>
          <a:spcPct val="0"/>
        </a:spcBef>
        <a:spcAft>
          <a:spcPct val="0"/>
        </a:spcAft>
        <a:defRPr sz="2800" b="1">
          <a:solidFill>
            <a:schemeClr val="tx1"/>
          </a:solidFill>
          <a:latin typeface="Arial" pitchFamily="34" charset="0"/>
          <a:ea typeface="宋体" pitchFamily="2" charset="-122"/>
        </a:defRPr>
      </a:lvl3pPr>
      <a:lvl4pPr algn="l" rtl="0" eaLnBrk="0" fontAlgn="base" hangingPunct="0">
        <a:spcBef>
          <a:spcPct val="0"/>
        </a:spcBef>
        <a:spcAft>
          <a:spcPct val="0"/>
        </a:spcAft>
        <a:defRPr sz="2800" b="1">
          <a:solidFill>
            <a:schemeClr val="tx1"/>
          </a:solidFill>
          <a:latin typeface="Arial" pitchFamily="34" charset="0"/>
          <a:ea typeface="宋体" pitchFamily="2" charset="-122"/>
        </a:defRPr>
      </a:lvl4pPr>
      <a:lvl5pPr algn="l" rtl="0" eaLnBrk="0" fontAlgn="base" hangingPunct="0">
        <a:spcBef>
          <a:spcPct val="0"/>
        </a:spcBef>
        <a:spcAft>
          <a:spcPct val="0"/>
        </a:spcAft>
        <a:defRPr sz="2800" b="1">
          <a:solidFill>
            <a:schemeClr val="tx1"/>
          </a:solidFill>
          <a:latin typeface="Arial" pitchFamily="34" charset="0"/>
          <a:ea typeface="宋体" pitchFamily="2" charset="-122"/>
        </a:defRPr>
      </a:lvl5pPr>
      <a:lvl6pPr marL="457200" algn="l" rtl="0" eaLnBrk="0" fontAlgn="base" hangingPunct="0">
        <a:spcBef>
          <a:spcPct val="0"/>
        </a:spcBef>
        <a:spcAft>
          <a:spcPct val="0"/>
        </a:spcAft>
        <a:defRPr sz="2800" b="1">
          <a:solidFill>
            <a:schemeClr val="tx1"/>
          </a:solidFill>
          <a:latin typeface="Arial" pitchFamily="34" charset="0"/>
          <a:ea typeface="宋体" pitchFamily="2" charset="-122"/>
        </a:defRPr>
      </a:lvl6pPr>
      <a:lvl7pPr marL="914400" algn="l" rtl="0" eaLnBrk="0" fontAlgn="base" hangingPunct="0">
        <a:spcBef>
          <a:spcPct val="0"/>
        </a:spcBef>
        <a:spcAft>
          <a:spcPct val="0"/>
        </a:spcAft>
        <a:defRPr sz="2800" b="1">
          <a:solidFill>
            <a:schemeClr val="tx1"/>
          </a:solidFill>
          <a:latin typeface="Arial" pitchFamily="34" charset="0"/>
          <a:ea typeface="宋体" pitchFamily="2" charset="-122"/>
        </a:defRPr>
      </a:lvl7pPr>
      <a:lvl8pPr marL="1371600" algn="l" rtl="0" eaLnBrk="0" fontAlgn="base" hangingPunct="0">
        <a:spcBef>
          <a:spcPct val="0"/>
        </a:spcBef>
        <a:spcAft>
          <a:spcPct val="0"/>
        </a:spcAft>
        <a:defRPr sz="2800" b="1">
          <a:solidFill>
            <a:schemeClr val="tx1"/>
          </a:solidFill>
          <a:latin typeface="Arial" pitchFamily="34" charset="0"/>
          <a:ea typeface="宋体" pitchFamily="2" charset="-122"/>
        </a:defRPr>
      </a:lvl8pPr>
      <a:lvl9pPr marL="1828800" algn="l" rtl="0" eaLnBrk="0" fontAlgn="base" hangingPunct="0">
        <a:spcBef>
          <a:spcPct val="0"/>
        </a:spcBef>
        <a:spcAft>
          <a:spcPct val="0"/>
        </a:spcAft>
        <a:defRPr sz="2800" b="1">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2050"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1" name="圆角矩形 18"/>
          <p:cNvGrpSpPr>
            <a:grpSpLocks/>
          </p:cNvGrpSpPr>
          <p:nvPr/>
        </p:nvGrpSpPr>
        <p:grpSpPr bwMode="auto">
          <a:xfrm>
            <a:off x="6215063" y="3562350"/>
            <a:ext cx="742950" cy="742950"/>
            <a:chOff x="0" y="0"/>
            <a:chExt cx="468" cy="468"/>
          </a:xfrm>
        </p:grpSpPr>
        <p:pic>
          <p:nvPicPr>
            <p:cNvPr id="2080" name="圆角矩形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2" name="圆角矩形 13"/>
          <p:cNvGrpSpPr>
            <a:grpSpLocks/>
          </p:cNvGrpSpPr>
          <p:nvPr/>
        </p:nvGrpSpPr>
        <p:grpSpPr bwMode="auto">
          <a:xfrm>
            <a:off x="4856163" y="2206625"/>
            <a:ext cx="530225" cy="525463"/>
            <a:chOff x="0" y="0"/>
            <a:chExt cx="334" cy="331"/>
          </a:xfrm>
        </p:grpSpPr>
        <p:pic>
          <p:nvPicPr>
            <p:cNvPr id="2078" name="圆角矩形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3" name="圆角矩形 12"/>
          <p:cNvGrpSpPr>
            <a:grpSpLocks/>
          </p:cNvGrpSpPr>
          <p:nvPr/>
        </p:nvGrpSpPr>
        <p:grpSpPr bwMode="auto">
          <a:xfrm>
            <a:off x="6232525" y="2413000"/>
            <a:ext cx="1225550" cy="1225550"/>
            <a:chOff x="0" y="0"/>
            <a:chExt cx="772" cy="772"/>
          </a:xfrm>
        </p:grpSpPr>
        <p:pic>
          <p:nvPicPr>
            <p:cNvPr id="2076" name="圆角矩形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4" name="圆角矩形 9"/>
          <p:cNvGrpSpPr>
            <a:grpSpLocks/>
          </p:cNvGrpSpPr>
          <p:nvPr/>
        </p:nvGrpSpPr>
        <p:grpSpPr bwMode="auto">
          <a:xfrm>
            <a:off x="3648075" y="2566988"/>
            <a:ext cx="446088" cy="444500"/>
            <a:chOff x="0" y="0"/>
            <a:chExt cx="281" cy="280"/>
          </a:xfrm>
        </p:grpSpPr>
        <p:pic>
          <p:nvPicPr>
            <p:cNvPr id="2074" name="圆角矩形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5" name="圆角矩形 4"/>
          <p:cNvGrpSpPr>
            <a:grpSpLocks/>
          </p:cNvGrpSpPr>
          <p:nvPr/>
        </p:nvGrpSpPr>
        <p:grpSpPr bwMode="auto">
          <a:xfrm>
            <a:off x="2428875" y="1847850"/>
            <a:ext cx="523875" cy="530225"/>
            <a:chOff x="0" y="0"/>
            <a:chExt cx="330" cy="334"/>
          </a:xfrm>
        </p:grpSpPr>
        <p:pic>
          <p:nvPicPr>
            <p:cNvPr id="2072" name="圆角矩形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6" name="标题 1"/>
          <p:cNvGrpSpPr>
            <a:grpSpLocks/>
          </p:cNvGrpSpPr>
          <p:nvPr/>
        </p:nvGrpSpPr>
        <p:grpSpPr bwMode="auto">
          <a:xfrm>
            <a:off x="1692275" y="2206625"/>
            <a:ext cx="5302250" cy="2066925"/>
            <a:chOff x="0" y="0"/>
            <a:chExt cx="3340" cy="1302"/>
          </a:xfrm>
        </p:grpSpPr>
        <p:pic>
          <p:nvPicPr>
            <p:cNvPr id="2070"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smtClean="0">
                  <a:latin typeface="微软雅黑" pitchFamily="34" charset="-122"/>
                  <a:ea typeface="微软雅黑" pitchFamily="34" charset="-122"/>
                </a:rPr>
                <a:t>什么是寄存器</a:t>
              </a:r>
              <a:endParaRPr lang="zh-CN" altLang="en-US" sz="3200" b="1">
                <a:latin typeface="微软雅黑" pitchFamily="34" charset="-122"/>
                <a:ea typeface="微软雅黑" pitchFamily="34" charset="-122"/>
              </a:endParaRPr>
            </a:p>
          </p:txBody>
        </p:sp>
      </p:grpSp>
      <p:grpSp>
        <p:nvGrpSpPr>
          <p:cNvPr id="2057" name="圆角矩形 8"/>
          <p:cNvGrpSpPr>
            <a:grpSpLocks/>
          </p:cNvGrpSpPr>
          <p:nvPr/>
        </p:nvGrpSpPr>
        <p:grpSpPr bwMode="auto">
          <a:xfrm>
            <a:off x="1435100" y="2566988"/>
            <a:ext cx="446088" cy="444500"/>
            <a:chOff x="0" y="0"/>
            <a:chExt cx="281" cy="280"/>
          </a:xfrm>
        </p:grpSpPr>
        <p:pic>
          <p:nvPicPr>
            <p:cNvPr id="206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8" name="圆角矩形 11"/>
          <p:cNvGrpSpPr>
            <a:grpSpLocks/>
          </p:cNvGrpSpPr>
          <p:nvPr/>
        </p:nvGrpSpPr>
        <p:grpSpPr bwMode="auto">
          <a:xfrm>
            <a:off x="5970588" y="2384425"/>
            <a:ext cx="1055687" cy="1054100"/>
            <a:chOff x="0" y="0"/>
            <a:chExt cx="665" cy="664"/>
          </a:xfrm>
        </p:grpSpPr>
        <p:pic>
          <p:nvPicPr>
            <p:cNvPr id="206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sp>
        <p:nvSpPr>
          <p:cNvPr id="2059"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latin typeface="微软雅黑" pitchFamily="34" charset="-122"/>
                <a:ea typeface="微软雅黑" pitchFamily="34" charset="-122"/>
              </a:rPr>
              <a:t>零死角玩转</a:t>
            </a:r>
            <a:r>
              <a:rPr lang="en-US" altLang="zh-CN" sz="3200" b="1" smtClean="0">
                <a:latin typeface="微软雅黑" pitchFamily="34" charset="-122"/>
                <a:ea typeface="微软雅黑" pitchFamily="34" charset="-122"/>
              </a:rPr>
              <a:t>STM32—M3</a:t>
            </a:r>
            <a:r>
              <a:rPr lang="zh-CN" altLang="en-US" sz="3200" b="1" smtClean="0">
                <a:latin typeface="微软雅黑" pitchFamily="34" charset="-122"/>
                <a:ea typeface="微软雅黑" pitchFamily="34" charset="-122"/>
              </a:rPr>
              <a:t>系列</a:t>
            </a:r>
            <a:endParaRPr lang="zh-CN" altLang="en-US" sz="3200" b="1">
              <a:latin typeface="微软雅黑" pitchFamily="34" charset="-122"/>
              <a:ea typeface="微软雅黑" pitchFamily="34" charset="-122"/>
            </a:endParaRPr>
          </a:p>
        </p:txBody>
      </p:sp>
      <p:grpSp>
        <p:nvGrpSpPr>
          <p:cNvPr id="2060" name="标题 1"/>
          <p:cNvGrpSpPr>
            <a:grpSpLocks/>
          </p:cNvGrpSpPr>
          <p:nvPr/>
        </p:nvGrpSpPr>
        <p:grpSpPr bwMode="auto">
          <a:xfrm>
            <a:off x="1781175" y="4365104"/>
            <a:ext cx="5208588" cy="938212"/>
            <a:chOff x="0" y="0"/>
            <a:chExt cx="3340" cy="1302"/>
          </a:xfrm>
        </p:grpSpPr>
        <p:pic>
          <p:nvPicPr>
            <p:cNvPr id="2064"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5"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a:solidFill>
                    <a:srgbClr val="7F7F7F"/>
                  </a:solidFill>
                  <a:latin typeface="微软雅黑" pitchFamily="34" charset="-122"/>
                  <a:ea typeface="微软雅黑" pitchFamily="34" charset="-122"/>
                  <a:cs typeface="宋体" pitchFamily="2" charset="-122"/>
                </a:rPr>
                <a:t>firestm32.taobao.com</a:t>
              </a:r>
            </a:p>
          </p:txBody>
        </p:sp>
      </p:grpSp>
      <p:grpSp>
        <p:nvGrpSpPr>
          <p:cNvPr id="2061" name="标题 1"/>
          <p:cNvGrpSpPr>
            <a:grpSpLocks/>
          </p:cNvGrpSpPr>
          <p:nvPr/>
        </p:nvGrpSpPr>
        <p:grpSpPr bwMode="auto">
          <a:xfrm>
            <a:off x="1763713" y="5227091"/>
            <a:ext cx="5210175" cy="938213"/>
            <a:chOff x="0" y="0"/>
            <a:chExt cx="3340" cy="1302"/>
          </a:xfrm>
        </p:grpSpPr>
        <p:pic>
          <p:nvPicPr>
            <p:cNvPr id="2062"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3"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smtClean="0">
                  <a:solidFill>
                    <a:srgbClr val="7F7F7F"/>
                  </a:solidFill>
                  <a:latin typeface="微软雅黑" pitchFamily="34" charset="-122"/>
                  <a:ea typeface="微软雅黑" pitchFamily="34" charset="-122"/>
                  <a:cs typeface="宋体" pitchFamily="2" charset="-122"/>
                </a:rPr>
                <a:t>www.firebbs.cn</a:t>
              </a:r>
              <a:endParaRPr lang="en-US" altLang="zh-CN" sz="2000" b="1" noProof="1">
                <a:solidFill>
                  <a:srgbClr val="7F7F7F"/>
                </a:solidFill>
                <a:latin typeface="微软雅黑" pitchFamily="34" charset="-122"/>
                <a:ea typeface="微软雅黑" pitchFamily="34" charset="-122"/>
                <a:cs typeface="宋体" pitchFamily="2" charset="-122"/>
              </a:endParaRPr>
            </a:p>
          </p:txBody>
        </p:sp>
      </p:grpSp>
      <p:pic>
        <p:nvPicPr>
          <p:cNvPr id="34" name="Picture 2" descr="C:\Users\Administrator\Desktop\taobao.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958013" y="4537670"/>
            <a:ext cx="1038186" cy="1038186"/>
          </a:xfrm>
          <a:prstGeom prst="rect">
            <a:avLst/>
          </a:prstGeom>
          <a:noFill/>
          <a:extLst>
            <a:ext uri="{909E8E84-426E-40DD-AFC4-6F175D3DCCD1}">
              <a14:hiddenFill xmlns:a14="http://schemas.microsoft.com/office/drawing/2010/main">
                <a:solidFill>
                  <a:srgbClr val="FFFFFF"/>
                </a:solidFill>
              </a14:hiddenFill>
            </a:ext>
          </a:extLst>
        </p:spPr>
      </p:pic>
      <p:sp>
        <p:nvSpPr>
          <p:cNvPr id="35" name="文本框 3"/>
          <p:cNvSpPr txBox="1">
            <a:spLocks noChangeArrowheads="1"/>
          </p:cNvSpPr>
          <p:nvPr/>
        </p:nvSpPr>
        <p:spPr bwMode="auto">
          <a:xfrm>
            <a:off x="6765938" y="5661248"/>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dirty="0" smtClean="0">
                <a:latin typeface="微软雅黑" pitchFamily="34" charset="-122"/>
                <a:ea typeface="微软雅黑" pitchFamily="34" charset="-122"/>
              </a:rPr>
              <a:t>扫描进入淘宝店铺</a:t>
            </a:r>
            <a:endParaRPr lang="zh-CN" altLang="zh-CN" sz="1200" b="1"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smtClean="0">
                <a:solidFill>
                  <a:srgbClr val="000000"/>
                </a:solidFill>
                <a:latin typeface="微软雅黑" pitchFamily="34" charset="-122"/>
                <a:ea typeface="微软雅黑" pitchFamily="34" charset="-122"/>
              </a:rPr>
              <a:t>存储器映射图</a:t>
            </a:r>
            <a:endParaRPr lang="zh-CN" altLang="en-US" sz="3200" b="1" dirty="0">
              <a:solidFill>
                <a:srgbClr val="000000"/>
              </a:solidFill>
              <a:latin typeface="微软雅黑" pitchFamily="34" charset="-122"/>
              <a:ea typeface="微软雅黑" pitchFamily="34" charset="-122"/>
            </a:endParaRPr>
          </a:p>
        </p:txBody>
      </p:sp>
      <p:pic>
        <p:nvPicPr>
          <p:cNvPr id="5" name="图片 4"/>
          <p:cNvPicPr/>
          <p:nvPr/>
        </p:nvPicPr>
        <p:blipFill>
          <a:blip r:embed="rId4"/>
          <a:stretch>
            <a:fillRect/>
          </a:stretch>
        </p:blipFill>
        <p:spPr>
          <a:xfrm>
            <a:off x="611560" y="1124744"/>
            <a:ext cx="4005307" cy="5587466"/>
          </a:xfrm>
          <a:prstGeom prst="rect">
            <a:avLst/>
          </a:prstGeom>
        </p:spPr>
      </p:pic>
      <p:sp>
        <p:nvSpPr>
          <p:cNvPr id="6" name="矩形 5"/>
          <p:cNvSpPr/>
          <p:nvPr/>
        </p:nvSpPr>
        <p:spPr>
          <a:xfrm>
            <a:off x="4932040" y="2420888"/>
            <a:ext cx="3960440" cy="1477328"/>
          </a:xfrm>
          <a:prstGeom prst="rect">
            <a:avLst/>
          </a:prstGeom>
        </p:spPr>
        <p:txBody>
          <a:bodyPr wrap="square">
            <a:spAutoFit/>
          </a:bodyPr>
          <a:lstStyle/>
          <a:p>
            <a:pPr>
              <a:lnSpc>
                <a:spcPct val="150000"/>
              </a:lnSpc>
            </a:pPr>
            <a:r>
              <a:rPr lang="zh-CN" altLang="en-US" sz="2000" smtClean="0">
                <a:solidFill>
                  <a:srgbClr val="000000"/>
                </a:solidFill>
                <a:latin typeface="微软雅黑" pitchFamily="34" charset="-122"/>
                <a:ea typeface="微软雅黑" pitchFamily="34" charset="-122"/>
              </a:rPr>
              <a:t>具体的可参考</a:t>
            </a:r>
            <a:endParaRPr lang="en-US" altLang="zh-CN" sz="2000" smtClean="0">
              <a:solidFill>
                <a:srgbClr val="000000"/>
              </a:solidFill>
              <a:latin typeface="微软雅黑" pitchFamily="34" charset="-122"/>
              <a:ea typeface="微软雅黑" pitchFamily="34" charset="-122"/>
            </a:endParaRPr>
          </a:p>
          <a:p>
            <a:pPr>
              <a:lnSpc>
                <a:spcPct val="150000"/>
              </a:lnSpc>
            </a:pPr>
            <a:r>
              <a:rPr lang="en-US" altLang="zh-CN" sz="2000" smtClean="0">
                <a:solidFill>
                  <a:srgbClr val="000000"/>
                </a:solidFill>
                <a:latin typeface="微软雅黑" pitchFamily="34" charset="-122"/>
                <a:ea typeface="微软雅黑" pitchFamily="34" charset="-122"/>
              </a:rPr>
              <a:t>《</a:t>
            </a:r>
            <a:r>
              <a:rPr lang="en-US" altLang="zh-CN" sz="2000">
                <a:solidFill>
                  <a:srgbClr val="000000"/>
                </a:solidFill>
                <a:latin typeface="微软雅黑" pitchFamily="34" charset="-122"/>
                <a:ea typeface="微软雅黑" pitchFamily="34" charset="-122"/>
              </a:rPr>
              <a:t>STM32F103xCDE_</a:t>
            </a:r>
            <a:r>
              <a:rPr lang="zh-CN" altLang="en-US" sz="2000">
                <a:solidFill>
                  <a:srgbClr val="000000"/>
                </a:solidFill>
                <a:latin typeface="微软雅黑" pitchFamily="34" charset="-122"/>
                <a:ea typeface="微软雅黑" pitchFamily="34" charset="-122"/>
              </a:rPr>
              <a:t>数据</a:t>
            </a:r>
            <a:r>
              <a:rPr lang="zh-CN" altLang="en-US" sz="2000">
                <a:solidFill>
                  <a:srgbClr val="000000"/>
                </a:solidFill>
                <a:latin typeface="微软雅黑" pitchFamily="34" charset="-122"/>
                <a:ea typeface="微软雅黑" pitchFamily="34" charset="-122"/>
              </a:rPr>
              <a:t>手册</a:t>
            </a:r>
            <a:r>
              <a:rPr lang="en-US" altLang="zh-CN" sz="2000" smtClean="0">
                <a:solidFill>
                  <a:srgbClr val="000000"/>
                </a:solidFill>
                <a:latin typeface="微软雅黑" pitchFamily="34" charset="-122"/>
                <a:ea typeface="微软雅黑" pitchFamily="34" charset="-122"/>
              </a:rPr>
              <a:t>》</a:t>
            </a:r>
          </a:p>
          <a:p>
            <a:pPr>
              <a:lnSpc>
                <a:spcPct val="150000"/>
              </a:lnSpc>
            </a:pPr>
            <a:r>
              <a:rPr lang="en-US" altLang="zh-CN" sz="2000" smtClean="0">
                <a:solidFill>
                  <a:srgbClr val="000000"/>
                </a:solidFill>
                <a:latin typeface="微软雅黑" pitchFamily="34" charset="-122"/>
                <a:ea typeface="微软雅黑" pitchFamily="34" charset="-122"/>
              </a:rPr>
              <a:t>4-memory mapping</a:t>
            </a:r>
            <a:r>
              <a:rPr lang="zh-CN" altLang="en-US" sz="2000" smtClean="0">
                <a:solidFill>
                  <a:srgbClr val="000000"/>
                </a:solidFill>
                <a:latin typeface="微软雅黑" pitchFamily="34" charset="-122"/>
                <a:ea typeface="微软雅黑" pitchFamily="34" charset="-122"/>
              </a:rPr>
              <a:t>章节</a:t>
            </a:r>
            <a:endParaRPr lang="zh-CN" altLang="en-US" sz="2000">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val="18884611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solidFill>
                  <a:srgbClr val="000000"/>
                </a:solidFill>
                <a:latin typeface="微软雅黑" pitchFamily="34" charset="-122"/>
                <a:ea typeface="微软雅黑" pitchFamily="34" charset="-122"/>
              </a:rPr>
              <a:t>寄存器</a:t>
            </a:r>
            <a:r>
              <a:rPr lang="zh-CN" altLang="en-US" sz="3200" b="1" smtClean="0">
                <a:solidFill>
                  <a:srgbClr val="000000"/>
                </a:solidFill>
                <a:latin typeface="微软雅黑" pitchFamily="34" charset="-122"/>
                <a:ea typeface="微软雅黑" pitchFamily="34" charset="-122"/>
              </a:rPr>
              <a:t>映射</a:t>
            </a:r>
            <a:endParaRPr lang="zh-CN" altLang="en-US" sz="3200" b="1" dirty="0">
              <a:solidFill>
                <a:srgbClr val="000000"/>
              </a:solidFill>
              <a:latin typeface="微软雅黑" pitchFamily="34" charset="-122"/>
              <a:ea typeface="微软雅黑" pitchFamily="34" charset="-122"/>
            </a:endParaRPr>
          </a:p>
        </p:txBody>
      </p:sp>
      <p:sp>
        <p:nvSpPr>
          <p:cNvPr id="36" name="文本框 3"/>
          <p:cNvSpPr txBox="1">
            <a:spLocks noChangeArrowheads="1"/>
          </p:cNvSpPr>
          <p:nvPr/>
        </p:nvSpPr>
        <p:spPr bwMode="auto">
          <a:xfrm>
            <a:off x="539552" y="2236802"/>
            <a:ext cx="619257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en-US" sz="2000" smtClean="0">
                <a:solidFill>
                  <a:srgbClr val="000000"/>
                </a:solidFill>
                <a:latin typeface="微软雅黑" pitchFamily="34" charset="-122"/>
                <a:ea typeface="微软雅黑" pitchFamily="34" charset="-122"/>
              </a:rPr>
              <a:t>通过绝对地址访问内存单元</a:t>
            </a:r>
            <a:endParaRPr lang="zh-CN" altLang="en-US" sz="2000">
              <a:solidFill>
                <a:srgbClr val="000000"/>
              </a:solidFill>
              <a:latin typeface="微软雅黑" pitchFamily="34" charset="-122"/>
              <a:ea typeface="微软雅黑" pitchFamily="34" charset="-122"/>
            </a:endParaRPr>
          </a:p>
        </p:txBody>
      </p:sp>
      <p:sp>
        <p:nvSpPr>
          <p:cNvPr id="2" name="矩形 1"/>
          <p:cNvSpPr/>
          <p:nvPr/>
        </p:nvSpPr>
        <p:spPr>
          <a:xfrm>
            <a:off x="539552" y="2793122"/>
            <a:ext cx="8190656" cy="707886"/>
          </a:xfrm>
          <a:prstGeom prst="rect">
            <a:avLst/>
          </a:prstGeom>
          <a:ln>
            <a:solidFill>
              <a:schemeClr val="tx1"/>
            </a:solidFill>
          </a:ln>
        </p:spPr>
        <p:txBody>
          <a:bodyPr wrap="square">
            <a:spAutoFit/>
          </a:bodyPr>
          <a:lstStyle/>
          <a:p>
            <a:r>
              <a:rPr lang="en-US" altLang="zh-CN" sz="2000">
                <a:latin typeface="Courier New" pitchFamily="49" charset="0"/>
                <a:cs typeface="Courier New" pitchFamily="49" charset="0"/>
              </a:rPr>
              <a:t>1 </a:t>
            </a:r>
            <a:r>
              <a:rPr lang="en-US" altLang="zh-CN" sz="2000">
                <a:solidFill>
                  <a:srgbClr val="248C51"/>
                </a:solidFill>
                <a:latin typeface="Courier New" pitchFamily="49" charset="0"/>
                <a:cs typeface="Courier New" pitchFamily="49" charset="0"/>
              </a:rPr>
              <a:t>// </a:t>
            </a:r>
            <a:r>
              <a:rPr lang="en-US" altLang="zh-CN" sz="2000" smtClean="0">
                <a:solidFill>
                  <a:srgbClr val="248C51"/>
                </a:solidFill>
                <a:latin typeface="Courier New" pitchFamily="49" charset="0"/>
                <a:cs typeface="Courier New" pitchFamily="49" charset="0"/>
              </a:rPr>
              <a:t>GPIOB </a:t>
            </a:r>
            <a:r>
              <a:rPr lang="zh-CN" altLang="zh-CN" sz="2000">
                <a:solidFill>
                  <a:srgbClr val="248C51"/>
                </a:solidFill>
                <a:latin typeface="Courier New" pitchFamily="49" charset="0"/>
                <a:cs typeface="Courier New" pitchFamily="49" charset="0"/>
              </a:rPr>
              <a:t>端口全部输出 高电平</a:t>
            </a:r>
          </a:p>
          <a:p>
            <a:r>
              <a:rPr lang="en-US" altLang="zh-CN" sz="2000">
                <a:latin typeface="Courier New" pitchFamily="49" charset="0"/>
                <a:cs typeface="Courier New" pitchFamily="49" charset="0"/>
              </a:rPr>
              <a:t>2 *(</a:t>
            </a:r>
            <a:r>
              <a:rPr lang="en-US" altLang="zh-CN" sz="2000">
                <a:solidFill>
                  <a:srgbClr val="0000FF"/>
                </a:solidFill>
                <a:latin typeface="Courier New" pitchFamily="49" charset="0"/>
                <a:cs typeface="Courier New" pitchFamily="49" charset="0"/>
              </a:rPr>
              <a:t>unsigned int</a:t>
            </a:r>
            <a:r>
              <a:rPr lang="en-US" altLang="zh-CN" sz="2000">
                <a:latin typeface="Courier New" pitchFamily="49" charset="0"/>
                <a:cs typeface="Courier New" pitchFamily="49" charset="0"/>
              </a:rPr>
              <a:t>*)(</a:t>
            </a:r>
            <a:r>
              <a:rPr lang="en-US" altLang="zh-CN" sz="2000" smtClean="0">
                <a:latin typeface="Courier New" pitchFamily="49" charset="0"/>
                <a:cs typeface="Courier New" pitchFamily="49" charset="0"/>
              </a:rPr>
              <a:t>0x40010C0C) </a:t>
            </a:r>
            <a:r>
              <a:rPr lang="en-US" altLang="zh-CN" sz="2000">
                <a:latin typeface="Courier New" pitchFamily="49" charset="0"/>
                <a:cs typeface="Courier New" pitchFamily="49" charset="0"/>
              </a:rPr>
              <a:t>= 0xFFFF;</a:t>
            </a:r>
            <a:endParaRPr lang="zh-CN" altLang="zh-CN" sz="2000">
              <a:latin typeface="Courier New" pitchFamily="49" charset="0"/>
              <a:cs typeface="Courier New" pitchFamily="49" charset="0"/>
            </a:endParaRPr>
          </a:p>
        </p:txBody>
      </p:sp>
      <p:sp>
        <p:nvSpPr>
          <p:cNvPr id="7" name="矩形 6"/>
          <p:cNvSpPr/>
          <p:nvPr/>
        </p:nvSpPr>
        <p:spPr>
          <a:xfrm>
            <a:off x="395536" y="3717032"/>
            <a:ext cx="8190656" cy="1477328"/>
          </a:xfrm>
          <a:prstGeom prst="rect">
            <a:avLst/>
          </a:prstGeom>
        </p:spPr>
        <p:txBody>
          <a:bodyPr wrap="square">
            <a:spAutoFit/>
          </a:bodyPr>
          <a:lstStyle/>
          <a:p>
            <a:pPr>
              <a:lnSpc>
                <a:spcPct val="150000"/>
              </a:lnSpc>
            </a:pPr>
            <a:r>
              <a:rPr lang="en-US" altLang="zh-CN" sz="2000" smtClean="0">
                <a:latin typeface="Courier New" pitchFamily="49" charset="0"/>
                <a:cs typeface="Courier New" pitchFamily="49" charset="0"/>
              </a:rPr>
              <a:t>1</a:t>
            </a:r>
            <a:r>
              <a:rPr lang="zh-CN" altLang="en-US" sz="2000" smtClean="0">
                <a:latin typeface="Courier New" pitchFamily="49" charset="0"/>
                <a:cs typeface="Courier New" pitchFamily="49" charset="0"/>
              </a:rPr>
              <a:t>、</a:t>
            </a:r>
            <a:r>
              <a:rPr lang="en-US" altLang="zh-CN" sz="2000" smtClean="0">
                <a:latin typeface="Courier New" pitchFamily="49" charset="0"/>
                <a:cs typeface="Courier New" pitchFamily="49" charset="0"/>
              </a:rPr>
              <a:t>0X40010C0C </a:t>
            </a:r>
            <a:r>
              <a:rPr lang="zh-CN" altLang="en-US" sz="2000" smtClean="0">
                <a:latin typeface="Courier New" pitchFamily="49" charset="0"/>
                <a:cs typeface="Courier New" pitchFamily="49" charset="0"/>
              </a:rPr>
              <a:t>是</a:t>
            </a:r>
            <a:r>
              <a:rPr lang="en-US" altLang="zh-CN" sz="2000" smtClean="0">
                <a:latin typeface="Courier New" pitchFamily="49" charset="0"/>
                <a:cs typeface="Courier New" pitchFamily="49" charset="0"/>
              </a:rPr>
              <a:t>GPIOB</a:t>
            </a:r>
            <a:r>
              <a:rPr lang="zh-CN" altLang="en-US" sz="2000" smtClean="0">
                <a:latin typeface="Courier New" pitchFamily="49" charset="0"/>
                <a:cs typeface="Courier New" pitchFamily="49" charset="0"/>
              </a:rPr>
              <a:t>输出数据</a:t>
            </a:r>
            <a:r>
              <a:rPr lang="zh-CN" altLang="en-US" sz="2000" smtClean="0">
                <a:latin typeface="Courier New" pitchFamily="49" charset="0"/>
                <a:cs typeface="Courier New" pitchFamily="49" charset="0"/>
              </a:rPr>
              <a:t>寄存器</a:t>
            </a:r>
            <a:r>
              <a:rPr lang="en-US" altLang="zh-CN" sz="2000" smtClean="0">
                <a:latin typeface="Courier New" pitchFamily="49" charset="0"/>
                <a:cs typeface="Courier New" pitchFamily="49" charset="0"/>
              </a:rPr>
              <a:t>ODR</a:t>
            </a:r>
            <a:r>
              <a:rPr lang="zh-CN" altLang="en-US" sz="2000" smtClean="0">
                <a:latin typeface="Courier New" pitchFamily="49" charset="0"/>
                <a:cs typeface="Courier New" pitchFamily="49" charset="0"/>
              </a:rPr>
              <a:t>的地址，如何找到？</a:t>
            </a:r>
            <a:r>
              <a:rPr lang="en-US" altLang="zh-CN" sz="2000" smtClean="0">
                <a:latin typeface="Courier New" pitchFamily="49" charset="0"/>
                <a:cs typeface="Courier New" pitchFamily="49" charset="0"/>
              </a:rPr>
              <a:t> </a:t>
            </a:r>
          </a:p>
          <a:p>
            <a:pPr>
              <a:lnSpc>
                <a:spcPct val="150000"/>
              </a:lnSpc>
            </a:pPr>
            <a:r>
              <a:rPr lang="en-US" altLang="zh-CN" sz="2000" smtClean="0">
                <a:latin typeface="Courier New" pitchFamily="49" charset="0"/>
                <a:cs typeface="Courier New" pitchFamily="49" charset="0"/>
              </a:rPr>
              <a:t>2</a:t>
            </a:r>
            <a:r>
              <a:rPr lang="zh-CN" altLang="en-US" sz="2000" smtClean="0">
                <a:latin typeface="Courier New" pitchFamily="49" charset="0"/>
                <a:cs typeface="Courier New" pitchFamily="49" charset="0"/>
              </a:rPr>
              <a:t>、</a:t>
            </a:r>
            <a:r>
              <a:rPr lang="en-US" altLang="zh-CN" sz="2000" smtClean="0">
                <a:latin typeface="Courier New" pitchFamily="49" charset="0"/>
                <a:cs typeface="Courier New" pitchFamily="49" charset="0"/>
              </a:rPr>
              <a:t>(</a:t>
            </a:r>
            <a:r>
              <a:rPr lang="en-US" altLang="zh-CN" sz="2000" smtClean="0">
                <a:solidFill>
                  <a:srgbClr val="0000FF"/>
                </a:solidFill>
                <a:latin typeface="Courier New" pitchFamily="49" charset="0"/>
                <a:cs typeface="Courier New" pitchFamily="49" charset="0"/>
              </a:rPr>
              <a:t>unsigned </a:t>
            </a:r>
            <a:r>
              <a:rPr lang="en-US" altLang="zh-CN" sz="2000">
                <a:solidFill>
                  <a:srgbClr val="0000FF"/>
                </a:solidFill>
                <a:latin typeface="Courier New" pitchFamily="49" charset="0"/>
                <a:cs typeface="Courier New" pitchFamily="49" charset="0"/>
              </a:rPr>
              <a:t>int</a:t>
            </a:r>
            <a:r>
              <a:rPr lang="en-US" altLang="zh-CN" sz="2000">
                <a:latin typeface="Courier New" pitchFamily="49" charset="0"/>
                <a:cs typeface="Courier New" pitchFamily="49" charset="0"/>
              </a:rPr>
              <a:t>*)</a:t>
            </a:r>
            <a:r>
              <a:rPr lang="zh-CN" altLang="en-US" sz="2000">
                <a:solidFill>
                  <a:srgbClr val="000000"/>
                </a:solidFill>
                <a:latin typeface="Courier New" pitchFamily="49" charset="0"/>
                <a:ea typeface="微软雅黑" pitchFamily="34" charset="-122"/>
                <a:cs typeface="Courier New" pitchFamily="49" charset="0"/>
              </a:rPr>
              <a:t>的作用是什么</a:t>
            </a:r>
            <a:r>
              <a:rPr lang="zh-CN" altLang="en-US" sz="2000" smtClean="0">
                <a:solidFill>
                  <a:srgbClr val="000000"/>
                </a:solidFill>
                <a:latin typeface="Courier New" pitchFamily="49" charset="0"/>
                <a:ea typeface="微软雅黑" pitchFamily="34" charset="-122"/>
                <a:cs typeface="Courier New" pitchFamily="49" charset="0"/>
              </a:rPr>
              <a:t>？</a:t>
            </a:r>
            <a:endParaRPr lang="en-US" altLang="zh-CN" sz="2000" smtClean="0">
              <a:solidFill>
                <a:srgbClr val="000000"/>
              </a:solidFill>
              <a:latin typeface="Courier New" pitchFamily="49" charset="0"/>
              <a:ea typeface="微软雅黑" pitchFamily="34" charset="-122"/>
              <a:cs typeface="Courier New" pitchFamily="49" charset="0"/>
            </a:endParaRPr>
          </a:p>
          <a:p>
            <a:pPr>
              <a:lnSpc>
                <a:spcPct val="150000"/>
              </a:lnSpc>
            </a:pPr>
            <a:r>
              <a:rPr lang="en-US" altLang="zh-CN" sz="2000" smtClean="0">
                <a:solidFill>
                  <a:srgbClr val="000000"/>
                </a:solidFill>
                <a:latin typeface="Courier New" pitchFamily="49" charset="0"/>
                <a:ea typeface="微软雅黑" pitchFamily="34" charset="-122"/>
                <a:cs typeface="Courier New" pitchFamily="49" charset="0"/>
              </a:rPr>
              <a:t>2</a:t>
            </a:r>
            <a:r>
              <a:rPr lang="zh-CN" altLang="en-US" sz="2000">
                <a:solidFill>
                  <a:srgbClr val="000000"/>
                </a:solidFill>
                <a:latin typeface="Courier New" pitchFamily="49" charset="0"/>
                <a:ea typeface="微软雅黑" pitchFamily="34" charset="-122"/>
                <a:cs typeface="Courier New" pitchFamily="49" charset="0"/>
              </a:rPr>
              <a:t>、</a:t>
            </a:r>
            <a:r>
              <a:rPr lang="zh-CN" altLang="en-US" sz="2000" smtClean="0">
                <a:solidFill>
                  <a:srgbClr val="000000"/>
                </a:solidFill>
                <a:latin typeface="Courier New" pitchFamily="49" charset="0"/>
                <a:ea typeface="微软雅黑" pitchFamily="34" charset="-122"/>
                <a:cs typeface="Courier New" pitchFamily="49" charset="0"/>
              </a:rPr>
              <a:t>学会使用</a:t>
            </a:r>
            <a:r>
              <a:rPr lang="en-US" altLang="zh-CN" sz="2000" smtClean="0">
                <a:solidFill>
                  <a:srgbClr val="000000"/>
                </a:solidFill>
                <a:latin typeface="Courier New" pitchFamily="49" charset="0"/>
                <a:ea typeface="微软雅黑" pitchFamily="34" charset="-122"/>
                <a:cs typeface="Courier New" pitchFamily="49" charset="0"/>
              </a:rPr>
              <a:t>C</a:t>
            </a:r>
            <a:r>
              <a:rPr lang="zh-CN" altLang="en-US" sz="2000" smtClean="0">
                <a:solidFill>
                  <a:srgbClr val="000000"/>
                </a:solidFill>
                <a:latin typeface="Courier New" pitchFamily="49" charset="0"/>
                <a:ea typeface="微软雅黑" pitchFamily="34" charset="-122"/>
                <a:cs typeface="Courier New" pitchFamily="49" charset="0"/>
              </a:rPr>
              <a:t>语言的 </a:t>
            </a:r>
            <a:r>
              <a:rPr lang="en-US" altLang="zh-CN" sz="2000" smtClean="0">
                <a:solidFill>
                  <a:srgbClr val="000000"/>
                </a:solidFill>
                <a:latin typeface="Courier New" pitchFamily="49" charset="0"/>
                <a:ea typeface="微软雅黑" pitchFamily="34" charset="-122"/>
                <a:cs typeface="Courier New" pitchFamily="49" charset="0"/>
              </a:rPr>
              <a:t>* </a:t>
            </a:r>
            <a:r>
              <a:rPr lang="zh-CN" altLang="en-US" sz="2000" smtClean="0">
                <a:solidFill>
                  <a:srgbClr val="000000"/>
                </a:solidFill>
                <a:latin typeface="Courier New" pitchFamily="49" charset="0"/>
                <a:ea typeface="微软雅黑" pitchFamily="34" charset="-122"/>
                <a:cs typeface="Courier New" pitchFamily="49" charset="0"/>
              </a:rPr>
              <a:t>号</a:t>
            </a:r>
            <a:endParaRPr lang="zh-CN" altLang="zh-CN" sz="2000">
              <a:solidFill>
                <a:srgbClr val="000000"/>
              </a:solidFill>
              <a:latin typeface="微软雅黑" pitchFamily="34" charset="-122"/>
              <a:ea typeface="微软雅黑" pitchFamily="34" charset="-122"/>
            </a:endParaRPr>
          </a:p>
        </p:txBody>
      </p:sp>
      <p:sp>
        <p:nvSpPr>
          <p:cNvPr id="8" name="矩形 7"/>
          <p:cNvSpPr/>
          <p:nvPr/>
        </p:nvSpPr>
        <p:spPr>
          <a:xfrm>
            <a:off x="592535" y="1340768"/>
            <a:ext cx="8190656" cy="646331"/>
          </a:xfrm>
          <a:prstGeom prst="rect">
            <a:avLst/>
          </a:prstGeom>
        </p:spPr>
        <p:txBody>
          <a:bodyPr wrap="square">
            <a:spAutoFit/>
          </a:bodyPr>
          <a:lstStyle/>
          <a:p>
            <a:pPr>
              <a:lnSpc>
                <a:spcPct val="150000"/>
              </a:lnSpc>
            </a:pPr>
            <a:r>
              <a:rPr lang="zh-CN" altLang="en-US" sz="2400" b="1" smtClean="0">
                <a:solidFill>
                  <a:srgbClr val="000000"/>
                </a:solidFill>
                <a:latin typeface="微软雅黑" pitchFamily="34" charset="-122"/>
                <a:ea typeface="微软雅黑" pitchFamily="34" charset="-122"/>
              </a:rPr>
              <a:t>让</a:t>
            </a:r>
            <a:r>
              <a:rPr lang="en-US" altLang="zh-CN" sz="2400" b="1" smtClean="0">
                <a:solidFill>
                  <a:srgbClr val="000000"/>
                </a:solidFill>
                <a:latin typeface="微软雅黑" pitchFamily="34" charset="-122"/>
                <a:ea typeface="微软雅黑" pitchFamily="34" charset="-122"/>
              </a:rPr>
              <a:t>GPIOB</a:t>
            </a:r>
            <a:r>
              <a:rPr lang="zh-CN" altLang="en-US" sz="2400" b="1" smtClean="0">
                <a:solidFill>
                  <a:srgbClr val="000000"/>
                </a:solidFill>
                <a:latin typeface="微软雅黑" pitchFamily="34" charset="-122"/>
                <a:ea typeface="微软雅黑" pitchFamily="34" charset="-122"/>
              </a:rPr>
              <a:t>端口</a:t>
            </a:r>
            <a:r>
              <a:rPr lang="zh-CN" altLang="en-US" sz="2400" b="1" smtClean="0">
                <a:solidFill>
                  <a:srgbClr val="000000"/>
                </a:solidFill>
                <a:latin typeface="微软雅黑" pitchFamily="34" charset="-122"/>
                <a:ea typeface="微软雅黑" pitchFamily="34" charset="-122"/>
              </a:rPr>
              <a:t>的</a:t>
            </a:r>
            <a:r>
              <a:rPr lang="en-US" altLang="zh-CN" sz="2400" b="1" smtClean="0">
                <a:solidFill>
                  <a:srgbClr val="000000"/>
                </a:solidFill>
                <a:latin typeface="微软雅黑" pitchFamily="34" charset="-122"/>
                <a:ea typeface="微软雅黑" pitchFamily="34" charset="-122"/>
              </a:rPr>
              <a:t>16</a:t>
            </a:r>
            <a:r>
              <a:rPr lang="zh-CN" altLang="en-US" sz="2400" b="1" smtClean="0">
                <a:solidFill>
                  <a:srgbClr val="000000"/>
                </a:solidFill>
                <a:latin typeface="微软雅黑" pitchFamily="34" charset="-122"/>
                <a:ea typeface="微软雅黑" pitchFamily="34" charset="-122"/>
              </a:rPr>
              <a:t>个引脚输出高电平，要怎么实现？</a:t>
            </a:r>
            <a:endParaRPr lang="zh-CN" altLang="zh-CN" sz="2400" b="1">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val="35343307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solidFill>
                  <a:srgbClr val="000000"/>
                </a:solidFill>
                <a:latin typeface="微软雅黑" pitchFamily="34" charset="-122"/>
                <a:ea typeface="微软雅黑" pitchFamily="34" charset="-122"/>
              </a:rPr>
              <a:t>寄存器</a:t>
            </a:r>
            <a:r>
              <a:rPr lang="zh-CN" altLang="en-US" sz="3200" b="1" smtClean="0">
                <a:solidFill>
                  <a:srgbClr val="000000"/>
                </a:solidFill>
                <a:latin typeface="微软雅黑" pitchFamily="34" charset="-122"/>
                <a:ea typeface="微软雅黑" pitchFamily="34" charset="-122"/>
              </a:rPr>
              <a:t>映射</a:t>
            </a:r>
            <a:endParaRPr lang="zh-CN" altLang="en-US" sz="3200" b="1" dirty="0">
              <a:solidFill>
                <a:srgbClr val="000000"/>
              </a:solidFill>
              <a:latin typeface="微软雅黑" pitchFamily="34" charset="-122"/>
              <a:ea typeface="微软雅黑" pitchFamily="34" charset="-122"/>
            </a:endParaRPr>
          </a:p>
        </p:txBody>
      </p:sp>
      <p:sp>
        <p:nvSpPr>
          <p:cNvPr id="36" name="文本框 3"/>
          <p:cNvSpPr txBox="1">
            <a:spLocks noChangeArrowheads="1"/>
          </p:cNvSpPr>
          <p:nvPr/>
        </p:nvSpPr>
        <p:spPr bwMode="auto">
          <a:xfrm>
            <a:off x="251520" y="1484784"/>
            <a:ext cx="619257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en-US" sz="2000" smtClean="0">
                <a:solidFill>
                  <a:srgbClr val="000000"/>
                </a:solidFill>
                <a:latin typeface="微软雅黑" pitchFamily="34" charset="-122"/>
                <a:ea typeface="微软雅黑" pitchFamily="34" charset="-122"/>
              </a:rPr>
              <a:t>通过寄存器别名方式访问内存单元</a:t>
            </a:r>
            <a:endParaRPr lang="zh-CN" altLang="en-US" sz="2000">
              <a:solidFill>
                <a:srgbClr val="000000"/>
              </a:solidFill>
              <a:latin typeface="微软雅黑" pitchFamily="34" charset="-122"/>
              <a:ea typeface="微软雅黑" pitchFamily="34" charset="-122"/>
            </a:endParaRPr>
          </a:p>
        </p:txBody>
      </p:sp>
      <p:sp>
        <p:nvSpPr>
          <p:cNvPr id="2" name="矩形 1"/>
          <p:cNvSpPr/>
          <p:nvPr/>
        </p:nvSpPr>
        <p:spPr>
          <a:xfrm>
            <a:off x="251520" y="2132856"/>
            <a:ext cx="8640960" cy="1015663"/>
          </a:xfrm>
          <a:prstGeom prst="rect">
            <a:avLst/>
          </a:prstGeom>
          <a:ln>
            <a:solidFill>
              <a:schemeClr val="tx1"/>
            </a:solidFill>
          </a:ln>
        </p:spPr>
        <p:txBody>
          <a:bodyPr wrap="square">
            <a:spAutoFit/>
          </a:bodyPr>
          <a:lstStyle/>
          <a:p>
            <a:r>
              <a:rPr lang="en-US" altLang="zh-CN" sz="2000">
                <a:latin typeface="Courier New" pitchFamily="49" charset="0"/>
                <a:cs typeface="Courier New" pitchFamily="49" charset="0"/>
              </a:rPr>
              <a:t>1 </a:t>
            </a:r>
            <a:r>
              <a:rPr lang="en-US" altLang="zh-CN" sz="2000">
                <a:solidFill>
                  <a:srgbClr val="248C51"/>
                </a:solidFill>
                <a:latin typeface="Courier New" pitchFamily="49" charset="0"/>
                <a:cs typeface="Courier New" pitchFamily="49" charset="0"/>
              </a:rPr>
              <a:t>// </a:t>
            </a:r>
            <a:r>
              <a:rPr lang="en-US" altLang="zh-CN" sz="2000" smtClean="0">
                <a:solidFill>
                  <a:srgbClr val="248C51"/>
                </a:solidFill>
                <a:latin typeface="Courier New" pitchFamily="49" charset="0"/>
                <a:cs typeface="Courier New" pitchFamily="49" charset="0"/>
              </a:rPr>
              <a:t>GPIOB </a:t>
            </a:r>
            <a:r>
              <a:rPr lang="zh-CN" altLang="zh-CN" sz="2000">
                <a:solidFill>
                  <a:srgbClr val="248C51"/>
                </a:solidFill>
                <a:latin typeface="Courier New" pitchFamily="49" charset="0"/>
                <a:cs typeface="Courier New" pitchFamily="49" charset="0"/>
              </a:rPr>
              <a:t>端口全部输出 高电平</a:t>
            </a:r>
          </a:p>
          <a:p>
            <a:r>
              <a:rPr lang="en-US" altLang="zh-CN" sz="2000">
                <a:latin typeface="Courier New" pitchFamily="49" charset="0"/>
                <a:cs typeface="Courier New" pitchFamily="49" charset="0"/>
              </a:rPr>
              <a:t>2 </a:t>
            </a:r>
            <a:r>
              <a:rPr lang="en-US" altLang="zh-CN" sz="2000">
                <a:solidFill>
                  <a:srgbClr val="0000FF"/>
                </a:solidFill>
                <a:latin typeface="Courier New" pitchFamily="49" charset="0"/>
                <a:cs typeface="Courier New" pitchFamily="49" charset="0"/>
              </a:rPr>
              <a:t>#define </a:t>
            </a:r>
            <a:r>
              <a:rPr lang="en-US" altLang="zh-CN" sz="2000" smtClean="0">
                <a:solidFill>
                  <a:srgbClr val="0000FF"/>
                </a:solidFill>
                <a:latin typeface="Courier New" pitchFamily="49" charset="0"/>
                <a:cs typeface="Courier New" pitchFamily="49" charset="0"/>
              </a:rPr>
              <a:t>GPIOB_ODR    </a:t>
            </a:r>
            <a:r>
              <a:rPr lang="en-US" altLang="zh-CN" sz="2000">
                <a:solidFill>
                  <a:srgbClr val="0000FF"/>
                </a:solidFill>
                <a:latin typeface="Courier New" pitchFamily="49" charset="0"/>
                <a:cs typeface="Courier New" pitchFamily="49" charset="0"/>
              </a:rPr>
              <a:t>(unsignedint</a:t>
            </a:r>
            <a:r>
              <a:rPr lang="en-US" altLang="zh-CN" sz="2000" smtClean="0">
                <a:solidFill>
                  <a:srgbClr val="0000FF"/>
                </a:solidFill>
                <a:latin typeface="Courier New" pitchFamily="49" charset="0"/>
                <a:cs typeface="Courier New" pitchFamily="49" charset="0"/>
              </a:rPr>
              <a:t>*)(</a:t>
            </a:r>
            <a:r>
              <a:rPr lang="en-US" altLang="zh-CN" sz="2000" smtClean="0">
                <a:solidFill>
                  <a:srgbClr val="0000FF"/>
                </a:solidFill>
                <a:latin typeface="Courier New" pitchFamily="49" charset="0"/>
                <a:cs typeface="Courier New" pitchFamily="49" charset="0"/>
              </a:rPr>
              <a:t>0x40010C0C)</a:t>
            </a:r>
            <a:endParaRPr lang="zh-CN" altLang="zh-CN" sz="2000">
              <a:solidFill>
                <a:srgbClr val="0000FF"/>
              </a:solidFill>
              <a:latin typeface="Courier New" pitchFamily="49" charset="0"/>
              <a:cs typeface="Courier New" pitchFamily="49" charset="0"/>
            </a:endParaRPr>
          </a:p>
          <a:p>
            <a:r>
              <a:rPr lang="en-US" altLang="zh-CN" sz="2000">
                <a:latin typeface="Courier New" pitchFamily="49" charset="0"/>
                <a:cs typeface="Courier New" pitchFamily="49" charset="0"/>
              </a:rPr>
              <a:t>3 * </a:t>
            </a:r>
            <a:r>
              <a:rPr lang="en-US" altLang="zh-CN" sz="2000" smtClean="0">
                <a:latin typeface="Courier New" pitchFamily="49" charset="0"/>
                <a:cs typeface="Courier New" pitchFamily="49" charset="0"/>
              </a:rPr>
              <a:t>GPIOB_ODR </a:t>
            </a:r>
            <a:r>
              <a:rPr lang="en-US" altLang="zh-CN" sz="2000">
                <a:latin typeface="Courier New" pitchFamily="49" charset="0"/>
                <a:cs typeface="Courier New" pitchFamily="49" charset="0"/>
              </a:rPr>
              <a:t>= 0xFF;</a:t>
            </a:r>
            <a:endParaRPr lang="zh-CN" altLang="zh-CN" sz="2000">
              <a:latin typeface="Courier New" pitchFamily="49" charset="0"/>
              <a:cs typeface="Courier New" pitchFamily="49" charset="0"/>
            </a:endParaRPr>
          </a:p>
        </p:txBody>
      </p:sp>
      <p:sp>
        <p:nvSpPr>
          <p:cNvPr id="7" name="矩形 6"/>
          <p:cNvSpPr/>
          <p:nvPr/>
        </p:nvSpPr>
        <p:spPr>
          <a:xfrm>
            <a:off x="257200" y="4429561"/>
            <a:ext cx="8635280" cy="1015663"/>
          </a:xfrm>
          <a:prstGeom prst="rect">
            <a:avLst/>
          </a:prstGeom>
          <a:ln>
            <a:solidFill>
              <a:schemeClr val="tx1"/>
            </a:solidFill>
          </a:ln>
        </p:spPr>
        <p:txBody>
          <a:bodyPr wrap="square">
            <a:spAutoFit/>
          </a:bodyPr>
          <a:lstStyle/>
          <a:p>
            <a:r>
              <a:rPr lang="en-US" altLang="zh-CN" sz="2000">
                <a:latin typeface="Courier New" pitchFamily="49" charset="0"/>
                <a:cs typeface="Courier New" pitchFamily="49" charset="0"/>
              </a:rPr>
              <a:t>1 </a:t>
            </a:r>
            <a:r>
              <a:rPr lang="en-US" altLang="zh-CN" sz="2000">
                <a:solidFill>
                  <a:srgbClr val="248C51"/>
                </a:solidFill>
                <a:latin typeface="Courier New" pitchFamily="49" charset="0"/>
                <a:cs typeface="Courier New" pitchFamily="49" charset="0"/>
              </a:rPr>
              <a:t>// </a:t>
            </a:r>
            <a:r>
              <a:rPr lang="en-US" altLang="zh-CN" sz="2000" smtClean="0">
                <a:solidFill>
                  <a:srgbClr val="248C51"/>
                </a:solidFill>
                <a:latin typeface="Courier New" pitchFamily="49" charset="0"/>
                <a:cs typeface="Courier New" pitchFamily="49" charset="0"/>
              </a:rPr>
              <a:t>GPIOB </a:t>
            </a:r>
            <a:r>
              <a:rPr lang="zh-CN" altLang="zh-CN" sz="2000">
                <a:solidFill>
                  <a:srgbClr val="248C51"/>
                </a:solidFill>
                <a:latin typeface="Courier New" pitchFamily="49" charset="0"/>
                <a:cs typeface="Courier New" pitchFamily="49" charset="0"/>
              </a:rPr>
              <a:t>端口全部输出 高电平</a:t>
            </a:r>
          </a:p>
          <a:p>
            <a:r>
              <a:rPr lang="en-US" altLang="zh-CN" sz="2000">
                <a:latin typeface="Courier New" pitchFamily="49" charset="0"/>
                <a:cs typeface="Courier New" pitchFamily="49" charset="0"/>
              </a:rPr>
              <a:t>2 </a:t>
            </a:r>
            <a:r>
              <a:rPr lang="en-US" altLang="zh-CN" sz="2000">
                <a:solidFill>
                  <a:srgbClr val="0000FF"/>
                </a:solidFill>
                <a:latin typeface="Courier New" pitchFamily="49" charset="0"/>
                <a:cs typeface="Courier New" pitchFamily="49" charset="0"/>
              </a:rPr>
              <a:t>#define </a:t>
            </a:r>
            <a:r>
              <a:rPr lang="en-US" altLang="zh-CN" sz="2000" smtClean="0">
                <a:solidFill>
                  <a:srgbClr val="0000FF"/>
                </a:solidFill>
                <a:latin typeface="Courier New" pitchFamily="49" charset="0"/>
                <a:cs typeface="Courier New" pitchFamily="49" charset="0"/>
              </a:rPr>
              <a:t>GPIOB_ODR   </a:t>
            </a:r>
            <a:r>
              <a:rPr lang="en-US" altLang="zh-CN" sz="2000">
                <a:solidFill>
                  <a:srgbClr val="0000FF"/>
                </a:solidFill>
                <a:latin typeface="Courier New" pitchFamily="49" charset="0"/>
                <a:cs typeface="Courier New" pitchFamily="49" charset="0"/>
              </a:rPr>
              <a:t>*(unsignedint</a:t>
            </a:r>
            <a:r>
              <a:rPr lang="en-US" altLang="zh-CN" sz="2000" smtClean="0">
                <a:solidFill>
                  <a:srgbClr val="0000FF"/>
                </a:solidFill>
                <a:latin typeface="Courier New" pitchFamily="49" charset="0"/>
                <a:cs typeface="Courier New" pitchFamily="49" charset="0"/>
              </a:rPr>
              <a:t>*)(</a:t>
            </a:r>
            <a:r>
              <a:rPr lang="en-US" altLang="zh-CN" sz="2000" smtClean="0">
                <a:solidFill>
                  <a:srgbClr val="0000FF"/>
                </a:solidFill>
                <a:latin typeface="Courier New" pitchFamily="49" charset="0"/>
                <a:cs typeface="Courier New" pitchFamily="49" charset="0"/>
              </a:rPr>
              <a:t>0x40010C0C)</a:t>
            </a:r>
            <a:endParaRPr lang="zh-CN" altLang="zh-CN" sz="2000">
              <a:solidFill>
                <a:srgbClr val="0000FF"/>
              </a:solidFill>
              <a:latin typeface="Courier New" pitchFamily="49" charset="0"/>
              <a:cs typeface="Courier New" pitchFamily="49" charset="0"/>
            </a:endParaRPr>
          </a:p>
          <a:p>
            <a:r>
              <a:rPr lang="en-US" altLang="zh-CN" sz="2000">
                <a:latin typeface="Courier New" pitchFamily="49" charset="0"/>
                <a:cs typeface="Courier New" pitchFamily="49" charset="0"/>
              </a:rPr>
              <a:t>3 </a:t>
            </a:r>
            <a:r>
              <a:rPr lang="en-US" altLang="zh-CN" sz="2000" smtClean="0">
                <a:latin typeface="Courier New" pitchFamily="49" charset="0"/>
                <a:cs typeface="Courier New" pitchFamily="49" charset="0"/>
              </a:rPr>
              <a:t>GPIOB_ODR </a:t>
            </a:r>
            <a:r>
              <a:rPr lang="en-US" altLang="zh-CN" sz="2000">
                <a:latin typeface="Courier New" pitchFamily="49" charset="0"/>
                <a:cs typeface="Courier New" pitchFamily="49" charset="0"/>
              </a:rPr>
              <a:t>= 0xFF;</a:t>
            </a:r>
            <a:endParaRPr lang="zh-CN" altLang="zh-CN" sz="2000">
              <a:latin typeface="Courier New" pitchFamily="49" charset="0"/>
              <a:cs typeface="Courier New" pitchFamily="49" charset="0"/>
            </a:endParaRPr>
          </a:p>
        </p:txBody>
      </p:sp>
      <p:sp>
        <p:nvSpPr>
          <p:cNvPr id="3" name="矩形 2"/>
          <p:cNvSpPr/>
          <p:nvPr/>
        </p:nvSpPr>
        <p:spPr>
          <a:xfrm>
            <a:off x="257200" y="3892986"/>
            <a:ext cx="8635280" cy="400110"/>
          </a:xfrm>
          <a:prstGeom prst="rect">
            <a:avLst/>
          </a:prstGeom>
        </p:spPr>
        <p:txBody>
          <a:bodyPr wrap="square">
            <a:spAutoFit/>
          </a:bodyPr>
          <a:lstStyle/>
          <a:p>
            <a:r>
              <a:rPr lang="zh-CN" altLang="zh-CN" sz="2000">
                <a:solidFill>
                  <a:srgbClr val="000000"/>
                </a:solidFill>
                <a:latin typeface="微软雅黑" pitchFamily="34" charset="-122"/>
                <a:ea typeface="微软雅黑" pitchFamily="34" charset="-122"/>
              </a:rPr>
              <a:t>为了方便操作，我们干脆把指针操作“</a:t>
            </a:r>
            <a:r>
              <a:rPr lang="en-US" altLang="zh-CN" sz="2000">
                <a:solidFill>
                  <a:srgbClr val="000000"/>
                </a:solidFill>
                <a:latin typeface="微软雅黑" pitchFamily="34" charset="-122"/>
                <a:ea typeface="微软雅黑" pitchFamily="34" charset="-122"/>
              </a:rPr>
              <a:t>*</a:t>
            </a:r>
            <a:r>
              <a:rPr lang="zh-CN" altLang="zh-CN" sz="2000">
                <a:solidFill>
                  <a:srgbClr val="000000"/>
                </a:solidFill>
                <a:latin typeface="微软雅黑" pitchFamily="34" charset="-122"/>
                <a:ea typeface="微软雅黑" pitchFamily="34" charset="-122"/>
              </a:rPr>
              <a:t>”也定义到寄存器别名里面</a:t>
            </a:r>
            <a:endParaRPr lang="zh-CN" altLang="en-US" sz="2000">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val="42177915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smtClean="0">
                <a:solidFill>
                  <a:srgbClr val="000000"/>
                </a:solidFill>
                <a:latin typeface="微软雅黑" pitchFamily="34" charset="-122"/>
                <a:ea typeface="微软雅黑" pitchFamily="34" charset="-122"/>
              </a:rPr>
              <a:t>什么是</a:t>
            </a:r>
            <a:r>
              <a:rPr lang="zh-CN" altLang="en-US" sz="3200" b="1">
                <a:solidFill>
                  <a:srgbClr val="000000"/>
                </a:solidFill>
                <a:latin typeface="微软雅黑" pitchFamily="34" charset="-122"/>
                <a:ea typeface="微软雅黑" pitchFamily="34" charset="-122"/>
              </a:rPr>
              <a:t>寄存器</a:t>
            </a:r>
            <a:endParaRPr lang="zh-CN" altLang="en-US" sz="3200" b="1" dirty="0">
              <a:solidFill>
                <a:srgbClr val="000000"/>
              </a:solidFill>
              <a:latin typeface="微软雅黑" pitchFamily="34" charset="-122"/>
              <a:ea typeface="微软雅黑" pitchFamily="34" charset="-122"/>
            </a:endParaRPr>
          </a:p>
        </p:txBody>
      </p:sp>
      <p:sp>
        <p:nvSpPr>
          <p:cNvPr id="36" name="文本框 3"/>
          <p:cNvSpPr txBox="1">
            <a:spLocks noChangeArrowheads="1"/>
          </p:cNvSpPr>
          <p:nvPr/>
        </p:nvSpPr>
        <p:spPr bwMode="auto">
          <a:xfrm>
            <a:off x="467544" y="1412776"/>
            <a:ext cx="255351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en-US" sz="2800" b="1" smtClean="0">
                <a:solidFill>
                  <a:srgbClr val="000000"/>
                </a:solidFill>
                <a:latin typeface="微软雅黑" pitchFamily="34" charset="-122"/>
                <a:ea typeface="微软雅黑" pitchFamily="34" charset="-122"/>
              </a:rPr>
              <a:t>什么是寄存器？</a:t>
            </a:r>
            <a:endParaRPr lang="zh-CN" altLang="en-US" sz="2800" b="1">
              <a:solidFill>
                <a:srgbClr val="000000"/>
              </a:solidFill>
              <a:latin typeface="微软雅黑" pitchFamily="34" charset="-122"/>
              <a:ea typeface="微软雅黑" pitchFamily="34" charset="-122"/>
            </a:endParaRPr>
          </a:p>
        </p:txBody>
      </p:sp>
      <p:sp>
        <p:nvSpPr>
          <p:cNvPr id="37" name="文本框 4"/>
          <p:cNvSpPr txBox="1">
            <a:spLocks noChangeArrowheads="1"/>
          </p:cNvSpPr>
          <p:nvPr/>
        </p:nvSpPr>
        <p:spPr bwMode="auto">
          <a:xfrm>
            <a:off x="395536" y="2095568"/>
            <a:ext cx="8432080" cy="1754326"/>
          </a:xfrm>
          <a:prstGeom prst="rect">
            <a:avLst/>
          </a:prstGeom>
          <a:solidFill>
            <a:srgbClr val="92D050"/>
          </a:solidFill>
          <a:ln w="9525">
            <a:solidFill>
              <a:srgbClr val="000000"/>
            </a:solidFill>
            <a:miter lim="800000"/>
            <a:headEnd/>
            <a:tailEnd/>
          </a:ln>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lnSpc>
                <a:spcPct val="150000"/>
              </a:lnSpc>
            </a:pPr>
            <a:r>
              <a:rPr lang="zh-CN" altLang="en-US" sz="2400">
                <a:solidFill>
                  <a:srgbClr val="000000"/>
                </a:solidFill>
                <a:latin typeface="微软雅黑" pitchFamily="34" charset="-122"/>
                <a:ea typeface="微软雅黑" pitchFamily="34" charset="-122"/>
              </a:rPr>
              <a:t>给</a:t>
            </a:r>
            <a:r>
              <a:rPr lang="zh-CN" altLang="en-US" sz="2400" smtClean="0">
                <a:solidFill>
                  <a:srgbClr val="000000"/>
                </a:solidFill>
                <a:latin typeface="微软雅黑" pitchFamily="34" charset="-122"/>
                <a:ea typeface="微软雅黑" pitchFamily="34" charset="-122"/>
              </a:rPr>
              <a:t>有特定功能的</a:t>
            </a:r>
            <a:r>
              <a:rPr lang="zh-CN" altLang="zh-CN" sz="2400" smtClean="0">
                <a:solidFill>
                  <a:srgbClr val="000000"/>
                </a:solidFill>
                <a:latin typeface="微软雅黑" pitchFamily="34" charset="-122"/>
                <a:ea typeface="微软雅黑" pitchFamily="34" charset="-122"/>
              </a:rPr>
              <a:t>内存</a:t>
            </a:r>
            <a:r>
              <a:rPr lang="zh-CN" altLang="zh-CN" sz="2400">
                <a:solidFill>
                  <a:srgbClr val="000000"/>
                </a:solidFill>
                <a:latin typeface="微软雅黑" pitchFamily="34" charset="-122"/>
                <a:ea typeface="微软雅黑" pitchFamily="34" charset="-122"/>
              </a:rPr>
              <a:t>单元取一个别名，这个别名就是我们经常说的寄存器，这个给已经分配好地址的有特定功能的内存单元取别名的过程就叫寄存器映射。</a:t>
            </a:r>
            <a:endParaRPr lang="zh-CN" altLang="en-US" sz="2400" dirty="0">
              <a:solidFill>
                <a:srgbClr val="000000"/>
              </a:solidFill>
              <a:latin typeface="微软雅黑" pitchFamily="34" charset="-122"/>
              <a:ea typeface="微软雅黑" pitchFamily="34" charset="-122"/>
            </a:endParaRPr>
          </a:p>
        </p:txBody>
      </p:sp>
      <p:sp>
        <p:nvSpPr>
          <p:cNvPr id="7" name="文本框 3"/>
          <p:cNvSpPr txBox="1">
            <a:spLocks noChangeArrowheads="1"/>
          </p:cNvSpPr>
          <p:nvPr/>
        </p:nvSpPr>
        <p:spPr bwMode="auto">
          <a:xfrm>
            <a:off x="395536" y="4407495"/>
            <a:ext cx="302433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en-US" sz="2400" b="1" smtClean="0">
                <a:solidFill>
                  <a:srgbClr val="000000"/>
                </a:solidFill>
                <a:latin typeface="微软雅黑" pitchFamily="34" charset="-122"/>
                <a:ea typeface="微软雅黑" pitchFamily="34" charset="-122"/>
              </a:rPr>
              <a:t>什么叫存储器映射？</a:t>
            </a:r>
            <a:endParaRPr lang="zh-CN" altLang="en-US" sz="2400" b="1">
              <a:solidFill>
                <a:srgbClr val="000000"/>
              </a:solidFill>
              <a:latin typeface="微软雅黑" pitchFamily="34" charset="-122"/>
              <a:ea typeface="微软雅黑" pitchFamily="34" charset="-122"/>
            </a:endParaRPr>
          </a:p>
        </p:txBody>
      </p:sp>
      <p:sp>
        <p:nvSpPr>
          <p:cNvPr id="9" name="文本框 4"/>
          <p:cNvSpPr txBox="1">
            <a:spLocks noChangeArrowheads="1"/>
          </p:cNvSpPr>
          <p:nvPr/>
        </p:nvSpPr>
        <p:spPr bwMode="auto">
          <a:xfrm>
            <a:off x="378073" y="5013176"/>
            <a:ext cx="8432080" cy="1200329"/>
          </a:xfrm>
          <a:prstGeom prst="rect">
            <a:avLst/>
          </a:prstGeom>
          <a:solidFill>
            <a:srgbClr val="92D050"/>
          </a:solidFill>
          <a:ln w="9525">
            <a:solidFill>
              <a:srgbClr val="000000"/>
            </a:solidFill>
            <a:miter lim="800000"/>
            <a:headEnd/>
            <a:tailEnd/>
          </a:ln>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lnSpc>
                <a:spcPct val="150000"/>
              </a:lnSpc>
            </a:pPr>
            <a:r>
              <a:rPr lang="zh-CN" altLang="en-US" sz="2400" smtClean="0">
                <a:solidFill>
                  <a:srgbClr val="000000"/>
                </a:solidFill>
                <a:latin typeface="微软雅黑" pitchFamily="34" charset="-122"/>
                <a:ea typeface="微软雅黑" pitchFamily="34" charset="-122"/>
              </a:rPr>
              <a:t>给</a:t>
            </a:r>
            <a:r>
              <a:rPr lang="zh-CN" altLang="zh-CN" sz="2400" smtClean="0">
                <a:solidFill>
                  <a:srgbClr val="000000"/>
                </a:solidFill>
                <a:latin typeface="微软雅黑" pitchFamily="34" charset="-122"/>
                <a:ea typeface="微软雅黑" pitchFamily="34" charset="-122"/>
              </a:rPr>
              <a:t>存储器</a:t>
            </a:r>
            <a:r>
              <a:rPr lang="zh-CN" altLang="zh-CN" sz="2400">
                <a:solidFill>
                  <a:srgbClr val="000000"/>
                </a:solidFill>
                <a:latin typeface="微软雅黑" pitchFamily="34" charset="-122"/>
                <a:ea typeface="微软雅黑" pitchFamily="34" charset="-122"/>
              </a:rPr>
              <a:t>分配地址的</a:t>
            </a:r>
            <a:r>
              <a:rPr lang="zh-CN" altLang="zh-CN" sz="2400" smtClean="0">
                <a:solidFill>
                  <a:srgbClr val="000000"/>
                </a:solidFill>
                <a:latin typeface="微软雅黑" pitchFamily="34" charset="-122"/>
                <a:ea typeface="微软雅黑" pitchFamily="34" charset="-122"/>
              </a:rPr>
              <a:t>过程</a:t>
            </a:r>
            <a:r>
              <a:rPr lang="zh-CN" altLang="en-US" sz="2400" smtClean="0">
                <a:solidFill>
                  <a:srgbClr val="000000"/>
                </a:solidFill>
                <a:latin typeface="微软雅黑" pitchFamily="34" charset="-122"/>
                <a:ea typeface="微软雅黑" pitchFamily="34" charset="-122"/>
              </a:rPr>
              <a:t>叫</a:t>
            </a:r>
            <a:r>
              <a:rPr lang="zh-CN" altLang="zh-CN" sz="2400" smtClean="0">
                <a:solidFill>
                  <a:srgbClr val="000000"/>
                </a:solidFill>
                <a:latin typeface="微软雅黑" pitchFamily="34" charset="-122"/>
                <a:ea typeface="微软雅黑" pitchFamily="34" charset="-122"/>
              </a:rPr>
              <a:t>存储器映射</a:t>
            </a:r>
            <a:r>
              <a:rPr lang="zh-CN" altLang="en-US" sz="2400" smtClean="0">
                <a:solidFill>
                  <a:srgbClr val="000000"/>
                </a:solidFill>
                <a:latin typeface="微软雅黑" pitchFamily="34" charset="-122"/>
                <a:ea typeface="微软雅黑" pitchFamily="34" charset="-122"/>
              </a:rPr>
              <a:t>，再分配一个地址叫重映射。</a:t>
            </a:r>
            <a:endParaRPr lang="zh-CN" altLang="en-US" sz="2400" dirty="0">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val="24830509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smtClean="0">
                <a:solidFill>
                  <a:srgbClr val="000000"/>
                </a:solidFill>
                <a:latin typeface="微软雅黑" pitchFamily="34" charset="-122"/>
                <a:ea typeface="微软雅黑" pitchFamily="34" charset="-122"/>
              </a:rPr>
              <a:t>STM32</a:t>
            </a:r>
            <a:r>
              <a:rPr lang="zh-CN" altLang="en-US" sz="3200" b="1">
                <a:solidFill>
                  <a:srgbClr val="000000"/>
                </a:solidFill>
                <a:latin typeface="微软雅黑" pitchFamily="34" charset="-122"/>
                <a:ea typeface="微软雅黑" pitchFamily="34" charset="-122"/>
              </a:rPr>
              <a:t>寄存器</a:t>
            </a:r>
            <a:r>
              <a:rPr lang="zh-CN" altLang="en-US" sz="3200" b="1" smtClean="0">
                <a:solidFill>
                  <a:srgbClr val="000000"/>
                </a:solidFill>
                <a:latin typeface="微软雅黑" pitchFamily="34" charset="-122"/>
                <a:ea typeface="微软雅黑" pitchFamily="34" charset="-122"/>
              </a:rPr>
              <a:t>映射</a:t>
            </a:r>
            <a:endParaRPr lang="zh-CN" altLang="en-US" sz="3200" b="1" dirty="0">
              <a:solidFill>
                <a:srgbClr val="000000"/>
              </a:solidFill>
              <a:latin typeface="微软雅黑" pitchFamily="34" charset="-122"/>
              <a:ea typeface="微软雅黑" pitchFamily="34" charset="-122"/>
            </a:endParaRPr>
          </a:p>
        </p:txBody>
      </p:sp>
      <p:sp>
        <p:nvSpPr>
          <p:cNvPr id="36" name="文本框 3"/>
          <p:cNvSpPr txBox="1">
            <a:spLocks noChangeArrowheads="1"/>
          </p:cNvSpPr>
          <p:nvPr/>
        </p:nvSpPr>
        <p:spPr bwMode="auto">
          <a:xfrm>
            <a:off x="1115616" y="2780928"/>
            <a:ext cx="676875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6000" b="1" smtClean="0">
                <a:solidFill>
                  <a:srgbClr val="000000"/>
                </a:solidFill>
                <a:latin typeface="微软雅黑" pitchFamily="34" charset="-122"/>
                <a:ea typeface="微软雅黑" pitchFamily="34" charset="-122"/>
              </a:rPr>
              <a:t>STM32</a:t>
            </a:r>
            <a:r>
              <a:rPr lang="zh-CN" altLang="en-US" sz="6000" b="1" smtClean="0">
                <a:solidFill>
                  <a:srgbClr val="000000"/>
                </a:solidFill>
                <a:latin typeface="微软雅黑" pitchFamily="34" charset="-122"/>
                <a:ea typeface="微软雅黑" pitchFamily="34" charset="-122"/>
              </a:rPr>
              <a:t>寄存器映射</a:t>
            </a:r>
            <a:endParaRPr lang="zh-CN" altLang="en-US" sz="6000" b="1">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val="13367638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smtClean="0">
                <a:solidFill>
                  <a:srgbClr val="000000"/>
                </a:solidFill>
                <a:latin typeface="微软雅黑" pitchFamily="34" charset="-122"/>
                <a:ea typeface="微软雅黑" pitchFamily="34" charset="-122"/>
              </a:rPr>
              <a:t>STM32</a:t>
            </a:r>
            <a:r>
              <a:rPr lang="zh-CN" altLang="en-US" sz="3200" b="1" smtClean="0">
                <a:solidFill>
                  <a:srgbClr val="000000"/>
                </a:solidFill>
                <a:latin typeface="微软雅黑" pitchFamily="34" charset="-122"/>
                <a:ea typeface="微软雅黑" pitchFamily="34" charset="-122"/>
              </a:rPr>
              <a:t>寄存器映射</a:t>
            </a:r>
            <a:endParaRPr lang="zh-CN" altLang="en-US" sz="3200" b="1" dirty="0">
              <a:solidFill>
                <a:srgbClr val="000000"/>
              </a:solidFill>
              <a:latin typeface="微软雅黑" pitchFamily="34" charset="-122"/>
              <a:ea typeface="微软雅黑" pitchFamily="34" charset="-122"/>
            </a:endParaRPr>
          </a:p>
        </p:txBody>
      </p:sp>
      <p:sp>
        <p:nvSpPr>
          <p:cNvPr id="36" name="文本框 3"/>
          <p:cNvSpPr txBox="1">
            <a:spLocks noChangeArrowheads="1"/>
          </p:cNvSpPr>
          <p:nvPr/>
        </p:nvSpPr>
        <p:spPr bwMode="auto">
          <a:xfrm>
            <a:off x="899592" y="1512243"/>
            <a:ext cx="655272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en-US" sz="4000" smtClean="0">
                <a:solidFill>
                  <a:srgbClr val="000000"/>
                </a:solidFill>
                <a:latin typeface="微软雅黑" pitchFamily="34" charset="-122"/>
                <a:ea typeface="微软雅黑" pitchFamily="34" charset="-122"/>
              </a:rPr>
              <a:t>总线</a:t>
            </a:r>
            <a:r>
              <a:rPr lang="zh-CN" altLang="en-US" sz="4000" smtClean="0">
                <a:solidFill>
                  <a:srgbClr val="000000"/>
                </a:solidFill>
                <a:latin typeface="微软雅黑" pitchFamily="34" charset="-122"/>
                <a:ea typeface="微软雅黑" pitchFamily="34" charset="-122"/>
              </a:rPr>
              <a:t>基地址</a:t>
            </a:r>
            <a:r>
              <a:rPr lang="zh-CN" altLang="en-US" sz="3200" smtClean="0">
                <a:solidFill>
                  <a:srgbClr val="000000"/>
                </a:solidFill>
                <a:latin typeface="微软雅黑" pitchFamily="34" charset="-122"/>
                <a:ea typeface="微软雅黑" pitchFamily="34" charset="-122"/>
              </a:rPr>
              <a:t>（总线是什么）</a:t>
            </a:r>
            <a:endParaRPr lang="zh-CN" altLang="en-US" sz="3200">
              <a:solidFill>
                <a:srgbClr val="000000"/>
              </a:solidFill>
              <a:latin typeface="微软雅黑" pitchFamily="34" charset="-122"/>
              <a:ea typeface="微软雅黑" pitchFamily="34" charset="-122"/>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263" y="2495550"/>
            <a:ext cx="7991475" cy="186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99881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smtClean="0">
                <a:solidFill>
                  <a:srgbClr val="000000"/>
                </a:solidFill>
                <a:latin typeface="微软雅黑" pitchFamily="34" charset="-122"/>
                <a:ea typeface="微软雅黑" pitchFamily="34" charset="-122"/>
              </a:rPr>
              <a:t>STM32</a:t>
            </a:r>
            <a:r>
              <a:rPr lang="zh-CN" altLang="en-US" sz="3200" b="1" smtClean="0">
                <a:solidFill>
                  <a:srgbClr val="000000"/>
                </a:solidFill>
                <a:latin typeface="微软雅黑" pitchFamily="34" charset="-122"/>
                <a:ea typeface="微软雅黑" pitchFamily="34" charset="-122"/>
              </a:rPr>
              <a:t>寄存器映射</a:t>
            </a:r>
            <a:endParaRPr lang="zh-CN" altLang="en-US" sz="3200" b="1" dirty="0">
              <a:solidFill>
                <a:srgbClr val="000000"/>
              </a:solidFill>
              <a:latin typeface="微软雅黑" pitchFamily="34" charset="-122"/>
              <a:ea typeface="微软雅黑" pitchFamily="34" charset="-122"/>
            </a:endParaRPr>
          </a:p>
        </p:txBody>
      </p:sp>
      <p:sp>
        <p:nvSpPr>
          <p:cNvPr id="36" name="文本框 3"/>
          <p:cNvSpPr txBox="1">
            <a:spLocks noChangeArrowheads="1"/>
          </p:cNvSpPr>
          <p:nvPr/>
        </p:nvSpPr>
        <p:spPr bwMode="auto">
          <a:xfrm>
            <a:off x="1043608" y="1412776"/>
            <a:ext cx="684076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4000" smtClean="0">
                <a:solidFill>
                  <a:srgbClr val="000000"/>
                </a:solidFill>
                <a:latin typeface="微软雅黑" pitchFamily="34" charset="-122"/>
                <a:ea typeface="微软雅黑" pitchFamily="34" charset="-122"/>
              </a:rPr>
              <a:t>GPIO</a:t>
            </a:r>
            <a:r>
              <a:rPr lang="zh-CN" altLang="en-US" sz="4000" smtClean="0">
                <a:solidFill>
                  <a:srgbClr val="000000"/>
                </a:solidFill>
                <a:latin typeface="微软雅黑" pitchFamily="34" charset="-122"/>
                <a:ea typeface="微软雅黑" pitchFamily="34" charset="-122"/>
              </a:rPr>
              <a:t>基地址</a:t>
            </a:r>
            <a:r>
              <a:rPr lang="zh-CN" altLang="en-US" sz="3200" smtClean="0">
                <a:solidFill>
                  <a:srgbClr val="000000"/>
                </a:solidFill>
                <a:latin typeface="微软雅黑" pitchFamily="34" charset="-122"/>
                <a:ea typeface="微软雅黑" pitchFamily="34" charset="-122"/>
              </a:rPr>
              <a:t>（外设是什么）</a:t>
            </a:r>
            <a:endParaRPr lang="zh-CN" altLang="en-US" sz="3200">
              <a:solidFill>
                <a:srgbClr val="000000"/>
              </a:solidFill>
              <a:latin typeface="微软雅黑" pitchFamily="34" charset="-122"/>
              <a:ea typeface="微软雅黑" pitchFamily="34" charset="-122"/>
            </a:endParaRP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290763"/>
            <a:ext cx="8077200" cy="227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34713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smtClean="0">
                <a:solidFill>
                  <a:srgbClr val="000000"/>
                </a:solidFill>
                <a:latin typeface="微软雅黑" pitchFamily="34" charset="-122"/>
                <a:ea typeface="微软雅黑" pitchFamily="34" charset="-122"/>
              </a:rPr>
              <a:t>STM32</a:t>
            </a:r>
            <a:r>
              <a:rPr lang="zh-CN" altLang="en-US" sz="3200" b="1" smtClean="0">
                <a:solidFill>
                  <a:srgbClr val="000000"/>
                </a:solidFill>
                <a:latin typeface="微软雅黑" pitchFamily="34" charset="-122"/>
                <a:ea typeface="微软雅黑" pitchFamily="34" charset="-122"/>
              </a:rPr>
              <a:t>寄存器映射</a:t>
            </a:r>
            <a:endParaRPr lang="zh-CN" altLang="en-US" sz="3200" b="1" dirty="0">
              <a:solidFill>
                <a:srgbClr val="000000"/>
              </a:solidFill>
              <a:latin typeface="微软雅黑" pitchFamily="34" charset="-122"/>
              <a:ea typeface="微软雅黑" pitchFamily="34" charset="-122"/>
            </a:endParaRPr>
          </a:p>
        </p:txBody>
      </p:sp>
      <p:sp>
        <p:nvSpPr>
          <p:cNvPr id="36" name="文本框 3"/>
          <p:cNvSpPr txBox="1">
            <a:spLocks noChangeArrowheads="1"/>
          </p:cNvSpPr>
          <p:nvPr/>
        </p:nvSpPr>
        <p:spPr bwMode="auto">
          <a:xfrm>
            <a:off x="827584" y="1412776"/>
            <a:ext cx="604867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4000" smtClean="0">
                <a:solidFill>
                  <a:srgbClr val="000000"/>
                </a:solidFill>
                <a:latin typeface="微软雅黑" pitchFamily="34" charset="-122"/>
                <a:ea typeface="微软雅黑" pitchFamily="34" charset="-122"/>
              </a:rPr>
              <a:t>GPIOB</a:t>
            </a:r>
            <a:r>
              <a:rPr lang="zh-CN" altLang="en-US" sz="4000" smtClean="0">
                <a:solidFill>
                  <a:srgbClr val="000000"/>
                </a:solidFill>
                <a:latin typeface="微软雅黑" pitchFamily="34" charset="-122"/>
                <a:ea typeface="微软雅黑" pitchFamily="34" charset="-122"/>
              </a:rPr>
              <a:t>端口的寄存器列表</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213" y="2348880"/>
            <a:ext cx="8029575"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57119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smtClean="0">
                <a:solidFill>
                  <a:srgbClr val="000000"/>
                </a:solidFill>
                <a:latin typeface="微软雅黑" pitchFamily="34" charset="-122"/>
                <a:ea typeface="微软雅黑" pitchFamily="34" charset="-122"/>
              </a:rPr>
              <a:t>STM32</a:t>
            </a:r>
            <a:r>
              <a:rPr lang="zh-CN" altLang="en-US" sz="3200" b="1" smtClean="0">
                <a:solidFill>
                  <a:srgbClr val="000000"/>
                </a:solidFill>
                <a:latin typeface="微软雅黑" pitchFamily="34" charset="-122"/>
                <a:ea typeface="微软雅黑" pitchFamily="34" charset="-122"/>
              </a:rPr>
              <a:t>寄存器映射</a:t>
            </a:r>
            <a:endParaRPr lang="zh-CN" altLang="en-US" sz="3200" b="1" dirty="0">
              <a:solidFill>
                <a:srgbClr val="000000"/>
              </a:solidFill>
              <a:latin typeface="微软雅黑" pitchFamily="34" charset="-122"/>
              <a:ea typeface="微软雅黑" pitchFamily="34" charset="-122"/>
            </a:endParaRPr>
          </a:p>
        </p:txBody>
      </p:sp>
      <p:sp>
        <p:nvSpPr>
          <p:cNvPr id="36" name="文本框 3"/>
          <p:cNvSpPr txBox="1">
            <a:spLocks noChangeArrowheads="1"/>
          </p:cNvSpPr>
          <p:nvPr/>
        </p:nvSpPr>
        <p:spPr bwMode="auto">
          <a:xfrm>
            <a:off x="899592" y="1268760"/>
            <a:ext cx="734481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3200" smtClean="0">
                <a:solidFill>
                  <a:srgbClr val="000000"/>
                </a:solidFill>
                <a:latin typeface="微软雅黑" pitchFamily="34" charset="-122"/>
                <a:ea typeface="微软雅黑" pitchFamily="34" charset="-122"/>
              </a:rPr>
              <a:t>GPIOx</a:t>
            </a:r>
            <a:r>
              <a:rPr lang="zh-CN" altLang="en-US" sz="3200" smtClean="0">
                <a:solidFill>
                  <a:srgbClr val="000000"/>
                </a:solidFill>
                <a:latin typeface="微软雅黑" pitchFamily="34" charset="-122"/>
                <a:ea typeface="微软雅黑" pitchFamily="34" charset="-122"/>
              </a:rPr>
              <a:t>端口数据输出寄存器</a:t>
            </a:r>
            <a:r>
              <a:rPr lang="en-US" altLang="zh-CN" sz="3200" smtClean="0">
                <a:solidFill>
                  <a:srgbClr val="000000"/>
                </a:solidFill>
                <a:latin typeface="微软雅黑" pitchFamily="34" charset="-122"/>
                <a:ea typeface="微软雅黑" pitchFamily="34" charset="-122"/>
              </a:rPr>
              <a:t>ODR</a:t>
            </a:r>
            <a:r>
              <a:rPr lang="zh-CN" altLang="en-US" sz="3200" smtClean="0">
                <a:solidFill>
                  <a:srgbClr val="000000"/>
                </a:solidFill>
                <a:latin typeface="微软雅黑" pitchFamily="34" charset="-122"/>
                <a:ea typeface="微软雅黑" pitchFamily="34" charset="-122"/>
              </a:rPr>
              <a:t>描述</a:t>
            </a:r>
            <a:endParaRPr lang="zh-CN" altLang="en-US" sz="3200">
              <a:solidFill>
                <a:srgbClr val="000000"/>
              </a:solidFill>
              <a:latin typeface="微软雅黑" pitchFamily="34" charset="-122"/>
              <a:ea typeface="微软雅黑" pitchFamily="34" charset="-122"/>
            </a:endParaRPr>
          </a:p>
        </p:txBody>
      </p:sp>
      <p:pic>
        <p:nvPicPr>
          <p:cNvPr id="7" name="图片 6"/>
          <p:cNvPicPr/>
          <p:nvPr/>
        </p:nvPicPr>
        <p:blipFill>
          <a:blip r:embed="rId3"/>
          <a:stretch>
            <a:fillRect/>
          </a:stretch>
        </p:blipFill>
        <p:spPr>
          <a:xfrm>
            <a:off x="1014030" y="1988840"/>
            <a:ext cx="7101651" cy="4334008"/>
          </a:xfrm>
          <a:prstGeom prst="rect">
            <a:avLst/>
          </a:prstGeom>
          <a:ln>
            <a:solidFill>
              <a:schemeClr val="tx1"/>
            </a:solidFill>
          </a:ln>
        </p:spPr>
      </p:pic>
    </p:spTree>
    <p:extLst>
      <p:ext uri="{BB962C8B-B14F-4D97-AF65-F5344CB8AC3E}">
        <p14:creationId xmlns:p14="http://schemas.microsoft.com/office/powerpoint/2010/main" val="27147620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smtClean="0">
                <a:solidFill>
                  <a:srgbClr val="000000"/>
                </a:solidFill>
                <a:latin typeface="微软雅黑" pitchFamily="34" charset="-122"/>
                <a:ea typeface="微软雅黑" pitchFamily="34" charset="-122"/>
              </a:rPr>
              <a:t>STM32</a:t>
            </a:r>
            <a:r>
              <a:rPr lang="zh-CN" altLang="en-US" sz="3200" b="1" smtClean="0">
                <a:solidFill>
                  <a:srgbClr val="000000"/>
                </a:solidFill>
                <a:latin typeface="微软雅黑" pitchFamily="34" charset="-122"/>
                <a:ea typeface="微软雅黑" pitchFamily="34" charset="-122"/>
              </a:rPr>
              <a:t>寄存器映射</a:t>
            </a:r>
            <a:endParaRPr lang="zh-CN" altLang="en-US" sz="3200" b="1" dirty="0">
              <a:solidFill>
                <a:srgbClr val="000000"/>
              </a:solidFill>
              <a:latin typeface="微软雅黑" pitchFamily="34" charset="-122"/>
              <a:ea typeface="微软雅黑" pitchFamily="34" charset="-122"/>
            </a:endParaRPr>
          </a:p>
        </p:txBody>
      </p:sp>
      <p:sp>
        <p:nvSpPr>
          <p:cNvPr id="7" name="文本框 3"/>
          <p:cNvSpPr txBox="1">
            <a:spLocks noChangeArrowheads="1"/>
          </p:cNvSpPr>
          <p:nvPr/>
        </p:nvSpPr>
        <p:spPr bwMode="auto">
          <a:xfrm>
            <a:off x="755576" y="2780928"/>
            <a:ext cx="7632848"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6000" b="1" smtClean="0">
                <a:solidFill>
                  <a:srgbClr val="000000"/>
                </a:solidFill>
                <a:latin typeface="微软雅黑" pitchFamily="34" charset="-122"/>
                <a:ea typeface="微软雅黑" pitchFamily="34" charset="-122"/>
              </a:rPr>
              <a:t>C</a:t>
            </a:r>
            <a:r>
              <a:rPr lang="zh-CN" altLang="en-US" sz="6000" b="1" smtClean="0">
                <a:solidFill>
                  <a:srgbClr val="000000"/>
                </a:solidFill>
                <a:latin typeface="微软雅黑" pitchFamily="34" charset="-122"/>
                <a:ea typeface="微软雅黑" pitchFamily="34" charset="-122"/>
              </a:rPr>
              <a:t>语言对寄存器的封装</a:t>
            </a:r>
            <a:endParaRPr lang="zh-CN" altLang="en-US" sz="6000" b="1">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val="9282421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latin typeface="微软雅黑" pitchFamily="34" charset="-122"/>
                <a:ea typeface="微软雅黑" pitchFamily="34" charset="-122"/>
              </a:rPr>
              <a:t>主讲内容</a:t>
            </a:r>
          </a:p>
        </p:txBody>
      </p:sp>
      <p:sp>
        <p:nvSpPr>
          <p:cNvPr id="27" name="对角圆角矩形 26"/>
          <p:cNvSpPr/>
          <p:nvPr/>
        </p:nvSpPr>
        <p:spPr bwMode="auto">
          <a:xfrm>
            <a:off x="2156505" y="1340768"/>
            <a:ext cx="785818" cy="785818"/>
          </a:xfrm>
          <a:prstGeom prst="round2DiagRect">
            <a:avLst/>
          </a:prstGeom>
          <a:gradFill flip="none" rotWithShape="1">
            <a:gsLst>
              <a:gs pos="0">
                <a:schemeClr val="bg1">
                  <a:lumMod val="9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rgbClr val="C00000"/>
                </a:solidFill>
                <a:effectLst>
                  <a:innerShdw blurRad="114300">
                    <a:prstClr val="black"/>
                  </a:innerShdw>
                </a:effectLst>
                <a:latin typeface="微软雅黑" pitchFamily="34" charset="-122"/>
                <a:ea typeface="微软雅黑" pitchFamily="34" charset="-122"/>
              </a:rPr>
              <a:t>01</a:t>
            </a:r>
            <a:endParaRPr lang="zh-CN" altLang="en-US" sz="3200" dirty="0">
              <a:solidFill>
                <a:srgbClr val="C00000"/>
              </a:solidFill>
              <a:effectLst>
                <a:innerShdw blurRad="114300">
                  <a:prstClr val="black"/>
                </a:innerShdw>
              </a:effectLst>
              <a:latin typeface="微软雅黑" pitchFamily="34" charset="-122"/>
              <a:ea typeface="微软雅黑" pitchFamily="34" charset="-122"/>
            </a:endParaRPr>
          </a:p>
        </p:txBody>
      </p:sp>
      <p:cxnSp>
        <p:nvCxnSpPr>
          <p:cNvPr id="28" name="直接连接符 27"/>
          <p:cNvCxnSpPr/>
          <p:nvPr/>
        </p:nvCxnSpPr>
        <p:spPr>
          <a:xfrm>
            <a:off x="3292475" y="2197703"/>
            <a:ext cx="4143375" cy="15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3381375" y="1483328"/>
            <a:ext cx="2513830" cy="523220"/>
          </a:xfrm>
          <a:prstGeom prst="rect">
            <a:avLst/>
          </a:prstGeom>
        </p:spPr>
        <p:txBody>
          <a:bodyPr wrap="none">
            <a:spAutoFit/>
          </a:bodyPr>
          <a:lstStyle/>
          <a:p>
            <a:pPr fontAlgn="auto">
              <a:spcBef>
                <a:spcPts val="0"/>
              </a:spcBef>
              <a:spcAft>
                <a:spcPts val="0"/>
              </a:spcAft>
              <a:defRPr/>
            </a:pPr>
            <a:r>
              <a:rPr lang="en-US" altLang="zh-CN" sz="2800" b="1" smtClean="0">
                <a:solidFill>
                  <a:prstClr val="black"/>
                </a:solidFill>
                <a:latin typeface="微软雅黑" pitchFamily="34" charset="-122"/>
                <a:ea typeface="微软雅黑" pitchFamily="34" charset="-122"/>
                <a:cs typeface="+mj-cs"/>
              </a:rPr>
              <a:t>STM32</a:t>
            </a:r>
            <a:r>
              <a:rPr lang="zh-CN" altLang="en-US" sz="2800" b="1" smtClean="0">
                <a:solidFill>
                  <a:prstClr val="black"/>
                </a:solidFill>
                <a:latin typeface="微软雅黑" pitchFamily="34" charset="-122"/>
                <a:ea typeface="微软雅黑" pitchFamily="34" charset="-122"/>
                <a:cs typeface="+mj-cs"/>
              </a:rPr>
              <a:t>长啥样</a:t>
            </a:r>
            <a:endParaRPr lang="zh-CN" altLang="en-US" sz="2800" b="1" dirty="0">
              <a:solidFill>
                <a:prstClr val="black"/>
              </a:solidFill>
              <a:latin typeface="微软雅黑" pitchFamily="34" charset="-122"/>
              <a:ea typeface="微软雅黑" pitchFamily="34" charset="-122"/>
              <a:cs typeface="+mj-cs"/>
            </a:endParaRPr>
          </a:p>
        </p:txBody>
      </p:sp>
      <p:sp>
        <p:nvSpPr>
          <p:cNvPr id="30" name="对角圆角矩形 29"/>
          <p:cNvSpPr/>
          <p:nvPr/>
        </p:nvSpPr>
        <p:spPr bwMode="auto">
          <a:xfrm>
            <a:off x="2156505" y="2380216"/>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chemeClr val="accent6">
                    <a:lumMod val="75000"/>
                  </a:schemeClr>
                </a:solidFill>
                <a:effectLst>
                  <a:innerShdw blurRad="114300">
                    <a:prstClr val="black"/>
                  </a:innerShdw>
                </a:effectLst>
                <a:latin typeface="微软雅黑" pitchFamily="34" charset="-122"/>
                <a:ea typeface="微软雅黑" pitchFamily="34" charset="-122"/>
              </a:rPr>
              <a:t>02</a:t>
            </a:r>
            <a:endParaRPr lang="zh-CN" altLang="en-US" sz="3200" dirty="0">
              <a:solidFill>
                <a:schemeClr val="accent6">
                  <a:lumMod val="75000"/>
                </a:schemeClr>
              </a:solidFill>
              <a:effectLst>
                <a:innerShdw blurRad="114300">
                  <a:prstClr val="black"/>
                </a:innerShdw>
              </a:effectLst>
              <a:latin typeface="微软雅黑" pitchFamily="34" charset="-122"/>
              <a:ea typeface="微软雅黑" pitchFamily="34" charset="-122"/>
            </a:endParaRPr>
          </a:p>
        </p:txBody>
      </p:sp>
      <p:cxnSp>
        <p:nvCxnSpPr>
          <p:cNvPr id="31" name="直接连接符 30"/>
          <p:cNvCxnSpPr/>
          <p:nvPr/>
        </p:nvCxnSpPr>
        <p:spPr>
          <a:xfrm>
            <a:off x="3325813" y="4204303"/>
            <a:ext cx="4143375" cy="1588"/>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3381375" y="2624741"/>
            <a:ext cx="2698175" cy="523220"/>
          </a:xfrm>
          <a:prstGeom prst="rect">
            <a:avLst/>
          </a:prstGeom>
        </p:spPr>
        <p:txBody>
          <a:bodyPr wrap="none">
            <a:spAutoFit/>
          </a:bodyPr>
          <a:lstStyle/>
          <a:p>
            <a:pPr fontAlgn="auto">
              <a:spcBef>
                <a:spcPts val="0"/>
              </a:spcBef>
              <a:spcAft>
                <a:spcPts val="0"/>
              </a:spcAft>
              <a:defRPr/>
            </a:pPr>
            <a:r>
              <a:rPr lang="zh-CN" altLang="en-US" sz="2800" b="1" smtClean="0">
                <a:solidFill>
                  <a:prstClr val="black"/>
                </a:solidFill>
                <a:latin typeface="微软雅黑" pitchFamily="34" charset="-122"/>
                <a:ea typeface="微软雅黑" pitchFamily="34" charset="-122"/>
                <a:cs typeface="+mj-cs"/>
              </a:rPr>
              <a:t>芯片里面有什么</a:t>
            </a:r>
            <a:endParaRPr lang="zh-CN" altLang="en-US" sz="2800" b="1" dirty="0">
              <a:solidFill>
                <a:prstClr val="black"/>
              </a:solidFill>
              <a:latin typeface="微软雅黑" pitchFamily="34" charset="-122"/>
              <a:ea typeface="微软雅黑" pitchFamily="34" charset="-122"/>
              <a:cs typeface="+mj-cs"/>
            </a:endParaRPr>
          </a:p>
        </p:txBody>
      </p:sp>
      <p:sp>
        <p:nvSpPr>
          <p:cNvPr id="39" name="对角圆角矩形 38"/>
          <p:cNvSpPr/>
          <p:nvPr/>
        </p:nvSpPr>
        <p:spPr bwMode="auto">
          <a:xfrm>
            <a:off x="2156505" y="3420406"/>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rgbClr val="FF0000"/>
                </a:solidFill>
                <a:effectLst>
                  <a:innerShdw blurRad="114300">
                    <a:prstClr val="black"/>
                  </a:innerShdw>
                </a:effectLst>
                <a:latin typeface="微软雅黑" pitchFamily="34" charset="-122"/>
                <a:ea typeface="微软雅黑" pitchFamily="34" charset="-122"/>
              </a:rPr>
              <a:t>03</a:t>
            </a:r>
            <a:endParaRPr lang="zh-CN" altLang="en-US" sz="3200" dirty="0">
              <a:solidFill>
                <a:srgbClr val="FF0000"/>
              </a:solidFill>
              <a:effectLst>
                <a:innerShdw blurRad="114300">
                  <a:prstClr val="black"/>
                </a:innerShdw>
              </a:effectLst>
              <a:latin typeface="微软雅黑" pitchFamily="34" charset="-122"/>
              <a:ea typeface="微软雅黑" pitchFamily="34" charset="-122"/>
            </a:endParaRPr>
          </a:p>
        </p:txBody>
      </p:sp>
      <p:cxnSp>
        <p:nvCxnSpPr>
          <p:cNvPr id="40" name="直接连接符 39"/>
          <p:cNvCxnSpPr/>
          <p:nvPr/>
        </p:nvCxnSpPr>
        <p:spPr>
          <a:xfrm>
            <a:off x="3308350" y="3266091"/>
            <a:ext cx="4143375" cy="1587"/>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108472" y="5589240"/>
            <a:ext cx="6912768" cy="553998"/>
          </a:xfrm>
          <a:prstGeom prst="rect">
            <a:avLst/>
          </a:prstGeom>
        </p:spPr>
        <p:txBody>
          <a:bodyPr wrap="square">
            <a:spAutoFit/>
          </a:bodyPr>
          <a:lstStyle/>
          <a:p>
            <a:pPr algn="ctr" fontAlgn="auto">
              <a:lnSpc>
                <a:spcPct val="150000"/>
              </a:lnSpc>
              <a:spcBef>
                <a:spcPts val="0"/>
              </a:spcBef>
              <a:spcAft>
                <a:spcPts val="0"/>
              </a:spcAft>
              <a:defRPr/>
            </a:pPr>
            <a:r>
              <a:rPr lang="zh-CN" altLang="en-US" sz="2000" b="1" smtClean="0">
                <a:solidFill>
                  <a:prstClr val="black"/>
                </a:solidFill>
                <a:latin typeface="微软雅黑" pitchFamily="34" charset="-122"/>
                <a:ea typeface="微软雅黑" pitchFamily="34" charset="-122"/>
                <a:cs typeface="+mj-cs"/>
              </a:rPr>
              <a:t>参考资料</a:t>
            </a:r>
            <a:r>
              <a:rPr lang="en-US" altLang="zh-CN" sz="2000" b="1" smtClean="0">
                <a:solidFill>
                  <a:prstClr val="black"/>
                </a:solidFill>
                <a:latin typeface="微软雅黑" pitchFamily="34" charset="-122"/>
                <a:ea typeface="微软雅黑" pitchFamily="34" charset="-122"/>
                <a:cs typeface="+mj-cs"/>
              </a:rPr>
              <a:t>:《</a:t>
            </a:r>
            <a:r>
              <a:rPr lang="zh-CN" altLang="en-US" sz="2000" b="1" smtClean="0">
                <a:solidFill>
                  <a:prstClr val="black"/>
                </a:solidFill>
                <a:latin typeface="微软雅黑" pitchFamily="34" charset="-122"/>
                <a:ea typeface="微软雅黑" pitchFamily="34" charset="-122"/>
                <a:cs typeface="+mj-cs"/>
              </a:rPr>
              <a:t>零死角玩转</a:t>
            </a:r>
            <a:r>
              <a:rPr lang="en-US" altLang="zh-CN" sz="2000" b="1" smtClean="0">
                <a:solidFill>
                  <a:prstClr val="black"/>
                </a:solidFill>
                <a:latin typeface="微软雅黑" pitchFamily="34" charset="-122"/>
                <a:ea typeface="微软雅黑" pitchFamily="34" charset="-122"/>
                <a:cs typeface="+mj-cs"/>
              </a:rPr>
              <a:t>STM32》</a:t>
            </a:r>
            <a:r>
              <a:rPr lang="zh-CN" altLang="en-US" sz="2000" b="1" smtClean="0">
                <a:solidFill>
                  <a:prstClr val="black"/>
                </a:solidFill>
                <a:latin typeface="微软雅黑" pitchFamily="34" charset="-122"/>
                <a:ea typeface="微软雅黑" pitchFamily="34" charset="-122"/>
                <a:cs typeface="+mj-cs"/>
              </a:rPr>
              <a:t>“什么是寄存器”章节</a:t>
            </a:r>
            <a:endParaRPr lang="zh-CN" altLang="en-US" sz="2000" b="1" dirty="0">
              <a:solidFill>
                <a:prstClr val="black"/>
              </a:solidFill>
              <a:latin typeface="微软雅黑" pitchFamily="34" charset="-122"/>
              <a:ea typeface="微软雅黑" pitchFamily="34" charset="-122"/>
              <a:cs typeface="+mj-cs"/>
            </a:endParaRPr>
          </a:p>
        </p:txBody>
      </p:sp>
      <p:sp>
        <p:nvSpPr>
          <p:cNvPr id="41" name="矩形 40"/>
          <p:cNvSpPr/>
          <p:nvPr/>
        </p:nvSpPr>
        <p:spPr>
          <a:xfrm>
            <a:off x="3381375" y="3551841"/>
            <a:ext cx="1980029" cy="523220"/>
          </a:xfrm>
          <a:prstGeom prst="rect">
            <a:avLst/>
          </a:prstGeom>
        </p:spPr>
        <p:txBody>
          <a:bodyPr wrap="none">
            <a:spAutoFit/>
          </a:bodyPr>
          <a:lstStyle/>
          <a:p>
            <a:pPr fontAlgn="auto">
              <a:spcBef>
                <a:spcPts val="0"/>
              </a:spcBef>
              <a:spcAft>
                <a:spcPts val="0"/>
              </a:spcAft>
              <a:defRPr/>
            </a:pPr>
            <a:r>
              <a:rPr lang="zh-CN" altLang="en-US" sz="2800" b="1" smtClean="0">
                <a:solidFill>
                  <a:prstClr val="black"/>
                </a:solidFill>
                <a:latin typeface="微软雅黑" pitchFamily="34" charset="-122"/>
                <a:ea typeface="微软雅黑" pitchFamily="34" charset="-122"/>
                <a:cs typeface="+mj-cs"/>
              </a:rPr>
              <a:t>存储器映射</a:t>
            </a:r>
            <a:endParaRPr lang="zh-CN" altLang="en-US" sz="2800" b="1" dirty="0">
              <a:solidFill>
                <a:prstClr val="black"/>
              </a:solidFill>
              <a:latin typeface="微软雅黑" pitchFamily="34" charset="-122"/>
              <a:ea typeface="微软雅黑" pitchFamily="34" charset="-122"/>
              <a:cs typeface="+mj-cs"/>
            </a:endParaRPr>
          </a:p>
        </p:txBody>
      </p:sp>
      <p:cxnSp>
        <p:nvCxnSpPr>
          <p:cNvPr id="15" name="直接连接符 14"/>
          <p:cNvCxnSpPr/>
          <p:nvPr/>
        </p:nvCxnSpPr>
        <p:spPr>
          <a:xfrm>
            <a:off x="3293036" y="5155271"/>
            <a:ext cx="4143375" cy="1588"/>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sp>
        <p:nvSpPr>
          <p:cNvPr id="16" name="对角圆角矩形 15"/>
          <p:cNvSpPr/>
          <p:nvPr/>
        </p:nvSpPr>
        <p:spPr bwMode="auto">
          <a:xfrm>
            <a:off x="2123728" y="4371374"/>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smtClean="0">
                <a:solidFill>
                  <a:srgbClr val="FF0000"/>
                </a:solidFill>
                <a:effectLst>
                  <a:innerShdw blurRad="114300">
                    <a:prstClr val="black"/>
                  </a:innerShdw>
                </a:effectLst>
                <a:latin typeface="微软雅黑" pitchFamily="34" charset="-122"/>
                <a:ea typeface="微软雅黑" pitchFamily="34" charset="-122"/>
              </a:rPr>
              <a:t>04</a:t>
            </a:r>
            <a:endParaRPr lang="zh-CN" altLang="en-US" sz="3200" dirty="0">
              <a:solidFill>
                <a:srgbClr val="FF0000"/>
              </a:solidFill>
              <a:effectLst>
                <a:innerShdw blurRad="114300">
                  <a:prstClr val="black"/>
                </a:innerShdw>
              </a:effectLst>
              <a:latin typeface="微软雅黑" pitchFamily="34" charset="-122"/>
              <a:ea typeface="微软雅黑" pitchFamily="34" charset="-122"/>
            </a:endParaRPr>
          </a:p>
        </p:txBody>
      </p:sp>
      <p:sp>
        <p:nvSpPr>
          <p:cNvPr id="17" name="矩形 16"/>
          <p:cNvSpPr/>
          <p:nvPr/>
        </p:nvSpPr>
        <p:spPr>
          <a:xfrm>
            <a:off x="3348598" y="4502809"/>
            <a:ext cx="1980029" cy="523220"/>
          </a:xfrm>
          <a:prstGeom prst="rect">
            <a:avLst/>
          </a:prstGeom>
        </p:spPr>
        <p:txBody>
          <a:bodyPr wrap="none">
            <a:spAutoFit/>
          </a:bodyPr>
          <a:lstStyle/>
          <a:p>
            <a:pPr fontAlgn="auto">
              <a:spcBef>
                <a:spcPts val="0"/>
              </a:spcBef>
              <a:spcAft>
                <a:spcPts val="0"/>
              </a:spcAft>
              <a:defRPr/>
            </a:pPr>
            <a:r>
              <a:rPr lang="zh-CN" altLang="en-US" sz="2800" b="1" smtClean="0">
                <a:solidFill>
                  <a:prstClr val="black"/>
                </a:solidFill>
                <a:latin typeface="微软雅黑" pitchFamily="34" charset="-122"/>
                <a:ea typeface="微软雅黑" pitchFamily="34" charset="-122"/>
                <a:cs typeface="+mj-cs"/>
              </a:rPr>
              <a:t>寄存器映射</a:t>
            </a:r>
            <a:endParaRPr lang="zh-CN" altLang="en-US" sz="2800" b="1" dirty="0">
              <a:solidFill>
                <a:prstClr val="black"/>
              </a:solidFill>
              <a:latin typeface="微软雅黑" pitchFamily="34" charset="-122"/>
              <a:ea typeface="微软雅黑" pitchFamily="34" charset="-122"/>
              <a:cs typeface="+mj-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smtClean="0">
                <a:solidFill>
                  <a:srgbClr val="000000"/>
                </a:solidFill>
                <a:latin typeface="微软雅黑" pitchFamily="34" charset="-122"/>
                <a:ea typeface="微软雅黑" pitchFamily="34" charset="-122"/>
              </a:rPr>
              <a:t>STM32</a:t>
            </a:r>
            <a:r>
              <a:rPr lang="zh-CN" altLang="en-US" sz="3200" b="1" smtClean="0">
                <a:solidFill>
                  <a:srgbClr val="000000"/>
                </a:solidFill>
                <a:latin typeface="微软雅黑" pitchFamily="34" charset="-122"/>
                <a:ea typeface="微软雅黑" pitchFamily="34" charset="-122"/>
              </a:rPr>
              <a:t>寄存器映射</a:t>
            </a:r>
            <a:endParaRPr lang="zh-CN" altLang="en-US" sz="3200" b="1" dirty="0">
              <a:solidFill>
                <a:srgbClr val="000000"/>
              </a:solidFill>
              <a:latin typeface="微软雅黑" pitchFamily="34" charset="-122"/>
              <a:ea typeface="微软雅黑" pitchFamily="34" charset="-122"/>
            </a:endParaRPr>
          </a:p>
        </p:txBody>
      </p:sp>
      <p:sp>
        <p:nvSpPr>
          <p:cNvPr id="5" name="文本框 3"/>
          <p:cNvSpPr txBox="1">
            <a:spLocks noChangeArrowheads="1"/>
          </p:cNvSpPr>
          <p:nvPr/>
        </p:nvSpPr>
        <p:spPr bwMode="auto">
          <a:xfrm>
            <a:off x="1963503" y="1143034"/>
            <a:ext cx="534852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zh-CN" sz="3600" b="1">
                <a:solidFill>
                  <a:srgbClr val="000000"/>
                </a:solidFill>
                <a:latin typeface="微软雅黑" pitchFamily="34" charset="-122"/>
                <a:ea typeface="微软雅黑" pitchFamily="34" charset="-122"/>
              </a:rPr>
              <a:t>总线</a:t>
            </a:r>
            <a:r>
              <a:rPr lang="zh-CN" altLang="zh-CN" sz="3600" b="1" smtClean="0">
                <a:solidFill>
                  <a:srgbClr val="000000"/>
                </a:solidFill>
                <a:latin typeface="微软雅黑" pitchFamily="34" charset="-122"/>
                <a:ea typeface="微软雅黑" pitchFamily="34" charset="-122"/>
              </a:rPr>
              <a:t>和外设基址宏定义</a:t>
            </a:r>
            <a:endParaRPr lang="zh-CN" altLang="en-US" sz="3600" b="1">
              <a:solidFill>
                <a:srgbClr val="000000"/>
              </a:solidFill>
              <a:latin typeface="微软雅黑" pitchFamily="34" charset="-122"/>
              <a:ea typeface="微软雅黑" pitchFamily="34" charset="-122"/>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1775751"/>
            <a:ext cx="6909395" cy="4965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79935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smtClean="0">
                <a:solidFill>
                  <a:srgbClr val="000000"/>
                </a:solidFill>
                <a:latin typeface="微软雅黑" pitchFamily="34" charset="-122"/>
                <a:ea typeface="微软雅黑" pitchFamily="34" charset="-122"/>
              </a:rPr>
              <a:t>STM32</a:t>
            </a:r>
            <a:r>
              <a:rPr lang="zh-CN" altLang="en-US" sz="3200" b="1" smtClean="0">
                <a:solidFill>
                  <a:srgbClr val="000000"/>
                </a:solidFill>
                <a:latin typeface="微软雅黑" pitchFamily="34" charset="-122"/>
                <a:ea typeface="微软雅黑" pitchFamily="34" charset="-122"/>
              </a:rPr>
              <a:t>寄存器映射</a:t>
            </a:r>
            <a:endParaRPr lang="zh-CN" altLang="en-US" sz="3200" b="1" dirty="0">
              <a:solidFill>
                <a:srgbClr val="000000"/>
              </a:solidFill>
              <a:latin typeface="微软雅黑" pitchFamily="34" charset="-122"/>
              <a:ea typeface="微软雅黑" pitchFamily="34" charset="-122"/>
            </a:endParaRPr>
          </a:p>
        </p:txBody>
      </p:sp>
      <p:sp>
        <p:nvSpPr>
          <p:cNvPr id="8" name="矩形 7"/>
          <p:cNvSpPr/>
          <p:nvPr/>
        </p:nvSpPr>
        <p:spPr>
          <a:xfrm>
            <a:off x="247216" y="2459791"/>
            <a:ext cx="8635280" cy="2985433"/>
          </a:xfrm>
          <a:prstGeom prst="rect">
            <a:avLst/>
          </a:prstGeom>
          <a:ln>
            <a:solidFill>
              <a:schemeClr val="tx1"/>
            </a:solidFill>
          </a:ln>
        </p:spPr>
        <p:txBody>
          <a:bodyPr wrap="square">
            <a:spAutoFit/>
          </a:bodyPr>
          <a:lstStyle/>
          <a:p>
            <a:r>
              <a:rPr lang="en-US" altLang="zh-CN" smtClean="0">
                <a:solidFill>
                  <a:srgbClr val="0000FF"/>
                </a:solidFill>
                <a:latin typeface="Courier New" pitchFamily="49" charset="0"/>
                <a:cs typeface="Courier New" pitchFamily="49" charset="0"/>
              </a:rPr>
              <a:t>#define </a:t>
            </a:r>
            <a:r>
              <a:rPr lang="en-US" altLang="zh-CN">
                <a:solidFill>
                  <a:srgbClr val="0000FF"/>
                </a:solidFill>
                <a:latin typeface="Courier New" pitchFamily="49" charset="0"/>
                <a:cs typeface="Courier New" pitchFamily="49" charset="0"/>
              </a:rPr>
              <a:t>PERIPH_BASE    </a:t>
            </a:r>
            <a:r>
              <a:rPr lang="en-US" altLang="zh-CN" smtClean="0">
                <a:solidFill>
                  <a:srgbClr val="0000FF"/>
                </a:solidFill>
                <a:latin typeface="Courier New" pitchFamily="49" charset="0"/>
                <a:cs typeface="Courier New" pitchFamily="49" charset="0"/>
              </a:rPr>
              <a:t>  ((</a:t>
            </a:r>
            <a:r>
              <a:rPr lang="en-US" altLang="zh-CN">
                <a:solidFill>
                  <a:srgbClr val="0000FF"/>
                </a:solidFill>
                <a:latin typeface="Courier New" pitchFamily="49" charset="0"/>
                <a:cs typeface="Courier New" pitchFamily="49" charset="0"/>
              </a:rPr>
              <a:t>unsigned int)0x40000000)</a:t>
            </a:r>
            <a:endParaRPr lang="zh-CN" altLang="zh-CN">
              <a:solidFill>
                <a:srgbClr val="0000FF"/>
              </a:solidFill>
              <a:latin typeface="Courier New" pitchFamily="49" charset="0"/>
              <a:cs typeface="Courier New" pitchFamily="49" charset="0"/>
            </a:endParaRPr>
          </a:p>
          <a:p>
            <a:r>
              <a:rPr lang="en-US" altLang="zh-CN" smtClean="0">
                <a:solidFill>
                  <a:srgbClr val="0000FF"/>
                </a:solidFill>
                <a:latin typeface="Courier New" pitchFamily="49" charset="0"/>
                <a:cs typeface="Courier New" pitchFamily="49" charset="0"/>
              </a:rPr>
              <a:t>#define </a:t>
            </a:r>
            <a:r>
              <a:rPr lang="en-US" altLang="zh-CN" smtClean="0">
                <a:solidFill>
                  <a:srgbClr val="0000FF"/>
                </a:solidFill>
                <a:latin typeface="Courier New" pitchFamily="49" charset="0"/>
                <a:cs typeface="Courier New" pitchFamily="49" charset="0"/>
              </a:rPr>
              <a:t>APB2PERIPH_BASE  </a:t>
            </a:r>
            <a:r>
              <a:rPr lang="en-US" altLang="zh-CN" smtClean="0">
                <a:solidFill>
                  <a:srgbClr val="0000FF"/>
                </a:solidFill>
                <a:latin typeface="Courier New" pitchFamily="49" charset="0"/>
                <a:cs typeface="Courier New" pitchFamily="49" charset="0"/>
              </a:rPr>
              <a:t>(</a:t>
            </a:r>
            <a:r>
              <a:rPr lang="en-US" altLang="zh-CN">
                <a:solidFill>
                  <a:srgbClr val="0000FF"/>
                </a:solidFill>
                <a:latin typeface="Courier New" pitchFamily="49" charset="0"/>
                <a:cs typeface="Courier New" pitchFamily="49" charset="0"/>
              </a:rPr>
              <a:t>PERIPH_BASE + </a:t>
            </a:r>
            <a:r>
              <a:rPr lang="en-US" altLang="zh-CN" smtClean="0">
                <a:solidFill>
                  <a:srgbClr val="0000FF"/>
                </a:solidFill>
                <a:latin typeface="Courier New" pitchFamily="49" charset="0"/>
                <a:cs typeface="Courier New" pitchFamily="49" charset="0"/>
              </a:rPr>
              <a:t>0x00010000</a:t>
            </a:r>
            <a:r>
              <a:rPr lang="en-US" altLang="zh-CN">
                <a:solidFill>
                  <a:srgbClr val="0000FF"/>
                </a:solidFill>
                <a:latin typeface="Courier New" pitchFamily="49" charset="0"/>
                <a:cs typeface="Courier New" pitchFamily="49" charset="0"/>
              </a:rPr>
              <a:t>)</a:t>
            </a:r>
            <a:endParaRPr lang="zh-CN" altLang="zh-CN">
              <a:solidFill>
                <a:srgbClr val="0000FF"/>
              </a:solidFill>
              <a:latin typeface="Courier New" pitchFamily="49" charset="0"/>
              <a:cs typeface="Courier New" pitchFamily="49" charset="0"/>
            </a:endParaRPr>
          </a:p>
          <a:p>
            <a:r>
              <a:rPr lang="en-US" altLang="zh-CN" smtClean="0">
                <a:solidFill>
                  <a:srgbClr val="0000FF"/>
                </a:solidFill>
                <a:latin typeface="Courier New" pitchFamily="49" charset="0"/>
                <a:cs typeface="Courier New" pitchFamily="49" charset="0"/>
              </a:rPr>
              <a:t>#define </a:t>
            </a:r>
            <a:r>
              <a:rPr lang="en-US" altLang="zh-CN" smtClean="0">
                <a:solidFill>
                  <a:srgbClr val="0000FF"/>
                </a:solidFill>
                <a:latin typeface="Courier New" pitchFamily="49" charset="0"/>
                <a:cs typeface="Courier New" pitchFamily="49" charset="0"/>
              </a:rPr>
              <a:t>GPIOB_BASE       </a:t>
            </a:r>
            <a:r>
              <a:rPr lang="en-US" altLang="zh-CN" smtClean="0">
                <a:solidFill>
                  <a:srgbClr val="0000FF"/>
                </a:solidFill>
                <a:latin typeface="Courier New" pitchFamily="49" charset="0"/>
                <a:cs typeface="Courier New" pitchFamily="49" charset="0"/>
              </a:rPr>
              <a:t>(</a:t>
            </a:r>
            <a:r>
              <a:rPr lang="en-US" altLang="zh-CN" smtClean="0">
                <a:solidFill>
                  <a:srgbClr val="0000FF"/>
                </a:solidFill>
                <a:latin typeface="Courier New" pitchFamily="49" charset="0"/>
                <a:cs typeface="Courier New" pitchFamily="49" charset="0"/>
              </a:rPr>
              <a:t>APB2PERIPH_BASE </a:t>
            </a:r>
            <a:r>
              <a:rPr lang="en-US" altLang="zh-CN" smtClean="0">
                <a:solidFill>
                  <a:srgbClr val="0000FF"/>
                </a:solidFill>
                <a:latin typeface="Courier New" pitchFamily="49" charset="0"/>
                <a:cs typeface="Courier New" pitchFamily="49" charset="0"/>
              </a:rPr>
              <a:t>+ </a:t>
            </a:r>
            <a:r>
              <a:rPr lang="en-US" altLang="zh-CN" smtClean="0">
                <a:solidFill>
                  <a:srgbClr val="0000FF"/>
                </a:solidFill>
                <a:latin typeface="Courier New" pitchFamily="49" charset="0"/>
                <a:cs typeface="Courier New" pitchFamily="49" charset="0"/>
              </a:rPr>
              <a:t>0x0C00</a:t>
            </a:r>
            <a:r>
              <a:rPr lang="en-US" altLang="zh-CN" smtClean="0">
                <a:solidFill>
                  <a:srgbClr val="0000FF"/>
                </a:solidFill>
                <a:latin typeface="Courier New" pitchFamily="49" charset="0"/>
                <a:cs typeface="Courier New" pitchFamily="49" charset="0"/>
              </a:rPr>
              <a:t>)</a:t>
            </a:r>
            <a:endParaRPr lang="en-US" altLang="zh-CN" smtClean="0">
              <a:solidFill>
                <a:srgbClr val="000000"/>
              </a:solidFill>
              <a:latin typeface="Courier New" pitchFamily="49" charset="0"/>
              <a:cs typeface="Courier New" pitchFamily="49" charset="0"/>
            </a:endParaRPr>
          </a:p>
          <a:p>
            <a:r>
              <a:rPr lang="en-US" altLang="zh-CN" smtClean="0">
                <a:solidFill>
                  <a:srgbClr val="0000FF"/>
                </a:solidFill>
                <a:latin typeface="Courier New" pitchFamily="49" charset="0"/>
                <a:cs typeface="Courier New" pitchFamily="49" charset="0"/>
              </a:rPr>
              <a:t>#define </a:t>
            </a:r>
            <a:r>
              <a:rPr lang="en-US" altLang="zh-CN" smtClean="0">
                <a:solidFill>
                  <a:srgbClr val="0000FF"/>
                </a:solidFill>
                <a:latin typeface="Courier New" pitchFamily="49" charset="0"/>
                <a:cs typeface="Courier New" pitchFamily="49" charset="0"/>
              </a:rPr>
              <a:t>GPIOB_ODR        </a:t>
            </a:r>
            <a:r>
              <a:rPr lang="en-US" altLang="zh-CN" smtClean="0">
                <a:solidFill>
                  <a:srgbClr val="0000FF"/>
                </a:solidFill>
                <a:latin typeface="Courier New" pitchFamily="49" charset="0"/>
                <a:cs typeface="Courier New" pitchFamily="49" charset="0"/>
              </a:rPr>
              <a:t>*(</a:t>
            </a:r>
            <a:r>
              <a:rPr lang="en-US" altLang="zh-CN">
                <a:solidFill>
                  <a:srgbClr val="0000FF"/>
                </a:solidFill>
                <a:latin typeface="Courier New" pitchFamily="49" charset="0"/>
                <a:cs typeface="Courier New" pitchFamily="49" charset="0"/>
              </a:rPr>
              <a:t>unsignedint</a:t>
            </a:r>
            <a:r>
              <a:rPr lang="en-US" altLang="zh-CN" smtClean="0">
                <a:solidFill>
                  <a:srgbClr val="0000FF"/>
                </a:solidFill>
                <a:latin typeface="Courier New" pitchFamily="49" charset="0"/>
                <a:cs typeface="Courier New" pitchFamily="49" charset="0"/>
              </a:rPr>
              <a:t>*)(</a:t>
            </a:r>
            <a:r>
              <a:rPr lang="en-US" altLang="zh-CN" smtClean="0">
                <a:solidFill>
                  <a:srgbClr val="0000FF"/>
                </a:solidFill>
                <a:latin typeface="Courier New" pitchFamily="49" charset="0"/>
                <a:cs typeface="Courier New" pitchFamily="49" charset="0"/>
              </a:rPr>
              <a:t>GPIOB_BASE+0x0C)</a:t>
            </a:r>
            <a:endParaRPr lang="en-US" altLang="zh-CN" smtClean="0">
              <a:solidFill>
                <a:srgbClr val="0000FF"/>
              </a:solidFill>
              <a:latin typeface="Courier New" pitchFamily="49" charset="0"/>
              <a:cs typeface="Courier New" pitchFamily="49" charset="0"/>
            </a:endParaRPr>
          </a:p>
          <a:p>
            <a:endParaRPr lang="en-US" altLang="zh-CN" smtClean="0">
              <a:solidFill>
                <a:srgbClr val="0000FF"/>
              </a:solidFill>
              <a:latin typeface="Courier New" pitchFamily="49" charset="0"/>
              <a:cs typeface="Courier New" pitchFamily="49" charset="0"/>
            </a:endParaRPr>
          </a:p>
          <a:p>
            <a:r>
              <a:rPr lang="en-US" altLang="zh-CN" smtClean="0">
                <a:solidFill>
                  <a:srgbClr val="248C51"/>
                </a:solidFill>
                <a:latin typeface="Courier New" pitchFamily="49" charset="0"/>
                <a:cs typeface="Courier New" pitchFamily="49" charset="0"/>
              </a:rPr>
              <a:t>// </a:t>
            </a:r>
            <a:r>
              <a:rPr lang="en-US" altLang="zh-CN" smtClean="0">
                <a:solidFill>
                  <a:srgbClr val="248C51"/>
                </a:solidFill>
                <a:latin typeface="Courier New" pitchFamily="49" charset="0"/>
                <a:cs typeface="Courier New" pitchFamily="49" charset="0"/>
              </a:rPr>
              <a:t>PB0</a:t>
            </a:r>
            <a:r>
              <a:rPr lang="zh-CN" altLang="en-US" smtClean="0">
                <a:solidFill>
                  <a:srgbClr val="248C51"/>
                </a:solidFill>
                <a:latin typeface="Courier New" pitchFamily="49" charset="0"/>
                <a:cs typeface="Courier New" pitchFamily="49" charset="0"/>
              </a:rPr>
              <a:t>输出输出低电平</a:t>
            </a:r>
            <a:endParaRPr lang="zh-CN" altLang="zh-CN">
              <a:solidFill>
                <a:srgbClr val="248C51"/>
              </a:solidFill>
              <a:latin typeface="Courier New" pitchFamily="49" charset="0"/>
              <a:cs typeface="Courier New" pitchFamily="49" charset="0"/>
            </a:endParaRPr>
          </a:p>
          <a:p>
            <a:r>
              <a:rPr lang="en-US" altLang="zh-CN" sz="2000" smtClean="0">
                <a:solidFill>
                  <a:srgbClr val="000000"/>
                </a:solidFill>
                <a:latin typeface="Courier New" pitchFamily="49" charset="0"/>
                <a:cs typeface="Courier New" pitchFamily="49" charset="0"/>
              </a:rPr>
              <a:t>GPIOB_ODR </a:t>
            </a:r>
            <a:r>
              <a:rPr lang="en-US" altLang="zh-CN" sz="2000" smtClean="0">
                <a:solidFill>
                  <a:srgbClr val="000000"/>
                </a:solidFill>
                <a:latin typeface="Courier New" pitchFamily="49" charset="0"/>
                <a:cs typeface="Courier New" pitchFamily="49" charset="0"/>
              </a:rPr>
              <a:t>&amp;= ~(1</a:t>
            </a:r>
            <a:r>
              <a:rPr lang="en-US" altLang="zh-CN" sz="2000" smtClean="0">
                <a:solidFill>
                  <a:srgbClr val="000000"/>
                </a:solidFill>
                <a:latin typeface="Courier New" pitchFamily="49" charset="0"/>
                <a:cs typeface="Courier New" pitchFamily="49" charset="0"/>
              </a:rPr>
              <a:t>&lt;&lt;0</a:t>
            </a:r>
            <a:r>
              <a:rPr lang="en-US" altLang="zh-CN" sz="2000" smtClean="0">
                <a:solidFill>
                  <a:srgbClr val="000000"/>
                </a:solidFill>
                <a:latin typeface="Courier New" pitchFamily="49" charset="0"/>
                <a:cs typeface="Courier New" pitchFamily="49" charset="0"/>
              </a:rPr>
              <a:t>);</a:t>
            </a:r>
          </a:p>
          <a:p>
            <a:endParaRPr lang="en-US" altLang="zh-CN" sz="2000" smtClean="0">
              <a:solidFill>
                <a:srgbClr val="000000"/>
              </a:solidFill>
              <a:latin typeface="Courier New" pitchFamily="49" charset="0"/>
              <a:cs typeface="Courier New" pitchFamily="49" charset="0"/>
            </a:endParaRPr>
          </a:p>
          <a:p>
            <a:r>
              <a:rPr lang="en-US" altLang="zh-CN" sz="2000">
                <a:solidFill>
                  <a:srgbClr val="248C51"/>
                </a:solidFill>
                <a:latin typeface="Courier New" pitchFamily="49" charset="0"/>
                <a:cs typeface="Courier New" pitchFamily="49" charset="0"/>
              </a:rPr>
              <a:t>// </a:t>
            </a:r>
            <a:r>
              <a:rPr lang="en-US" altLang="zh-CN" sz="2000" smtClean="0">
                <a:solidFill>
                  <a:srgbClr val="248C51"/>
                </a:solidFill>
                <a:latin typeface="Courier New" pitchFamily="49" charset="0"/>
                <a:cs typeface="Courier New" pitchFamily="49" charset="0"/>
              </a:rPr>
              <a:t>PB0</a:t>
            </a:r>
            <a:r>
              <a:rPr lang="zh-CN" altLang="en-US" sz="2000">
                <a:solidFill>
                  <a:srgbClr val="248C51"/>
                </a:solidFill>
                <a:latin typeface="Courier New" pitchFamily="49" charset="0"/>
                <a:cs typeface="Courier New" pitchFamily="49" charset="0"/>
              </a:rPr>
              <a:t>输出</a:t>
            </a:r>
            <a:r>
              <a:rPr lang="zh-CN" altLang="en-US" sz="2000" smtClean="0">
                <a:solidFill>
                  <a:srgbClr val="248C51"/>
                </a:solidFill>
                <a:latin typeface="Courier New" pitchFamily="49" charset="0"/>
                <a:cs typeface="Courier New" pitchFamily="49" charset="0"/>
              </a:rPr>
              <a:t>输出高电平</a:t>
            </a:r>
            <a:endParaRPr lang="zh-CN" altLang="zh-CN" sz="2000">
              <a:solidFill>
                <a:srgbClr val="248C51"/>
              </a:solidFill>
              <a:latin typeface="Courier New" pitchFamily="49" charset="0"/>
              <a:cs typeface="Courier New" pitchFamily="49" charset="0"/>
            </a:endParaRPr>
          </a:p>
          <a:p>
            <a:r>
              <a:rPr lang="en-US" altLang="zh-CN" sz="2000" smtClean="0">
                <a:solidFill>
                  <a:srgbClr val="000000"/>
                </a:solidFill>
                <a:latin typeface="Courier New" pitchFamily="49" charset="0"/>
                <a:cs typeface="Courier New" pitchFamily="49" charset="0"/>
              </a:rPr>
              <a:t>GPIOB_ODR </a:t>
            </a:r>
            <a:r>
              <a:rPr lang="en-US" altLang="zh-CN" sz="2000" smtClean="0">
                <a:solidFill>
                  <a:srgbClr val="000000"/>
                </a:solidFill>
                <a:latin typeface="Courier New" pitchFamily="49" charset="0"/>
                <a:cs typeface="Courier New" pitchFamily="49" charset="0"/>
              </a:rPr>
              <a:t>|= (1</a:t>
            </a:r>
            <a:r>
              <a:rPr lang="en-US" altLang="zh-CN" sz="2000" smtClean="0">
                <a:solidFill>
                  <a:srgbClr val="000000"/>
                </a:solidFill>
                <a:latin typeface="Courier New" pitchFamily="49" charset="0"/>
                <a:cs typeface="Courier New" pitchFamily="49" charset="0"/>
              </a:rPr>
              <a:t>&lt;&lt;0</a:t>
            </a:r>
            <a:r>
              <a:rPr lang="en-US" altLang="zh-CN" sz="2000" smtClean="0">
                <a:solidFill>
                  <a:srgbClr val="000000"/>
                </a:solidFill>
                <a:latin typeface="Courier New" pitchFamily="49" charset="0"/>
                <a:cs typeface="Courier New" pitchFamily="49" charset="0"/>
              </a:rPr>
              <a:t>);</a:t>
            </a:r>
            <a:endParaRPr lang="zh-CN" altLang="zh-CN" sz="2000">
              <a:solidFill>
                <a:srgbClr val="000000"/>
              </a:solidFill>
              <a:latin typeface="Courier New" pitchFamily="49" charset="0"/>
              <a:cs typeface="Courier New" pitchFamily="49" charset="0"/>
            </a:endParaRPr>
          </a:p>
        </p:txBody>
      </p:sp>
      <p:sp>
        <p:nvSpPr>
          <p:cNvPr id="7" name="矩形 6"/>
          <p:cNvSpPr/>
          <p:nvPr/>
        </p:nvSpPr>
        <p:spPr>
          <a:xfrm>
            <a:off x="683568" y="1196752"/>
            <a:ext cx="7920880" cy="923330"/>
          </a:xfrm>
          <a:prstGeom prst="rect">
            <a:avLst/>
          </a:prstGeom>
        </p:spPr>
        <p:txBody>
          <a:bodyPr wrap="square">
            <a:spAutoFit/>
          </a:bodyPr>
          <a:lstStyle/>
          <a:p>
            <a:pPr>
              <a:lnSpc>
                <a:spcPct val="150000"/>
              </a:lnSpc>
            </a:pPr>
            <a:r>
              <a:rPr lang="zh-CN" altLang="en-US" sz="3600" b="1" smtClean="0">
                <a:solidFill>
                  <a:srgbClr val="000000"/>
                </a:solidFill>
                <a:latin typeface="微软雅黑" pitchFamily="34" charset="-122"/>
                <a:ea typeface="微软雅黑" pitchFamily="34" charset="-122"/>
              </a:rPr>
              <a:t>让</a:t>
            </a:r>
            <a:r>
              <a:rPr lang="en-US" altLang="zh-CN" sz="3600" b="1" smtClean="0">
                <a:solidFill>
                  <a:srgbClr val="000000"/>
                </a:solidFill>
                <a:latin typeface="微软雅黑" pitchFamily="34" charset="-122"/>
                <a:ea typeface="微软雅黑" pitchFamily="34" charset="-122"/>
              </a:rPr>
              <a:t>PB0</a:t>
            </a:r>
            <a:r>
              <a:rPr lang="zh-CN" altLang="en-US" sz="3600" b="1" smtClean="0">
                <a:solidFill>
                  <a:srgbClr val="000000"/>
                </a:solidFill>
                <a:latin typeface="微软雅黑" pitchFamily="34" charset="-122"/>
                <a:ea typeface="微软雅黑" pitchFamily="34" charset="-122"/>
              </a:rPr>
              <a:t>输出低</a:t>
            </a:r>
            <a:r>
              <a:rPr lang="en-US" altLang="zh-CN" sz="3600" b="1" smtClean="0">
                <a:solidFill>
                  <a:srgbClr val="000000"/>
                </a:solidFill>
                <a:latin typeface="微软雅黑" pitchFamily="34" charset="-122"/>
                <a:ea typeface="微软雅黑" pitchFamily="34" charset="-122"/>
              </a:rPr>
              <a:t>/</a:t>
            </a:r>
            <a:r>
              <a:rPr lang="zh-CN" altLang="en-US" sz="3600" b="1" smtClean="0">
                <a:solidFill>
                  <a:srgbClr val="000000"/>
                </a:solidFill>
                <a:latin typeface="微软雅黑" pitchFamily="34" charset="-122"/>
                <a:ea typeface="微软雅黑" pitchFamily="34" charset="-122"/>
              </a:rPr>
              <a:t>高电平，要怎么实现？</a:t>
            </a:r>
            <a:endParaRPr lang="zh-CN" altLang="zh-CN" sz="3600" b="1">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val="36040211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smtClean="0">
                <a:solidFill>
                  <a:srgbClr val="000000"/>
                </a:solidFill>
                <a:latin typeface="微软雅黑" pitchFamily="34" charset="-122"/>
                <a:ea typeface="微软雅黑" pitchFamily="34" charset="-122"/>
              </a:rPr>
              <a:t>STM32</a:t>
            </a:r>
            <a:r>
              <a:rPr lang="zh-CN" altLang="en-US" sz="3200" b="1" smtClean="0">
                <a:solidFill>
                  <a:srgbClr val="000000"/>
                </a:solidFill>
                <a:latin typeface="微软雅黑" pitchFamily="34" charset="-122"/>
                <a:ea typeface="微软雅黑" pitchFamily="34" charset="-122"/>
              </a:rPr>
              <a:t>寄存器映射</a:t>
            </a:r>
            <a:endParaRPr lang="zh-CN" altLang="en-US" sz="3200" b="1" dirty="0">
              <a:solidFill>
                <a:srgbClr val="000000"/>
              </a:solidFill>
              <a:latin typeface="微软雅黑" pitchFamily="34" charset="-122"/>
              <a:ea typeface="微软雅黑" pitchFamily="34" charset="-122"/>
            </a:endParaRPr>
          </a:p>
        </p:txBody>
      </p:sp>
      <p:sp>
        <p:nvSpPr>
          <p:cNvPr id="6" name="矩形 5"/>
          <p:cNvSpPr/>
          <p:nvPr/>
        </p:nvSpPr>
        <p:spPr>
          <a:xfrm>
            <a:off x="1183902" y="1178168"/>
            <a:ext cx="6700466" cy="923330"/>
          </a:xfrm>
          <a:prstGeom prst="rect">
            <a:avLst/>
          </a:prstGeom>
        </p:spPr>
        <p:txBody>
          <a:bodyPr wrap="square">
            <a:spAutoFit/>
          </a:bodyPr>
          <a:lstStyle/>
          <a:p>
            <a:pPr>
              <a:lnSpc>
                <a:spcPct val="150000"/>
              </a:lnSpc>
            </a:pPr>
            <a:r>
              <a:rPr lang="zh-CN" altLang="en-US" sz="3600" b="1" smtClean="0">
                <a:solidFill>
                  <a:srgbClr val="000000"/>
                </a:solidFill>
                <a:latin typeface="微软雅黑" pitchFamily="34" charset="-122"/>
                <a:ea typeface="微软雅黑" pitchFamily="34" charset="-122"/>
              </a:rPr>
              <a:t>使用结构体封装寄存器列表？</a:t>
            </a:r>
            <a:endParaRPr lang="zh-CN" altLang="zh-CN" sz="3600" b="1">
              <a:solidFill>
                <a:srgbClr val="000000"/>
              </a:solidFill>
              <a:latin typeface="微软雅黑" pitchFamily="34" charset="-122"/>
              <a:ea typeface="微软雅黑" pitchFamily="34" charset="-122"/>
            </a:endParaRP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337" y="2420888"/>
            <a:ext cx="76962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60942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smtClean="0">
                <a:solidFill>
                  <a:srgbClr val="000000"/>
                </a:solidFill>
                <a:latin typeface="微软雅黑" pitchFamily="34" charset="-122"/>
                <a:ea typeface="微软雅黑" pitchFamily="34" charset="-122"/>
              </a:rPr>
              <a:t>STM32</a:t>
            </a:r>
            <a:r>
              <a:rPr lang="zh-CN" altLang="en-US" sz="3200" b="1" smtClean="0">
                <a:solidFill>
                  <a:srgbClr val="000000"/>
                </a:solidFill>
                <a:latin typeface="微软雅黑" pitchFamily="34" charset="-122"/>
                <a:ea typeface="微软雅黑" pitchFamily="34" charset="-122"/>
              </a:rPr>
              <a:t>寄存器映射</a:t>
            </a:r>
            <a:endParaRPr lang="zh-CN" altLang="en-US" sz="3200" b="1" dirty="0">
              <a:solidFill>
                <a:srgbClr val="000000"/>
              </a:solidFill>
              <a:latin typeface="微软雅黑" pitchFamily="34" charset="-122"/>
              <a:ea typeface="微软雅黑" pitchFamily="34" charset="-122"/>
            </a:endParaRPr>
          </a:p>
        </p:txBody>
      </p:sp>
      <p:sp>
        <p:nvSpPr>
          <p:cNvPr id="6" name="矩形 5"/>
          <p:cNvSpPr/>
          <p:nvPr/>
        </p:nvSpPr>
        <p:spPr>
          <a:xfrm>
            <a:off x="1475656" y="1178168"/>
            <a:ext cx="6048672" cy="923330"/>
          </a:xfrm>
          <a:prstGeom prst="rect">
            <a:avLst/>
          </a:prstGeom>
        </p:spPr>
        <p:txBody>
          <a:bodyPr wrap="square">
            <a:spAutoFit/>
          </a:bodyPr>
          <a:lstStyle/>
          <a:p>
            <a:pPr>
              <a:lnSpc>
                <a:spcPct val="150000"/>
              </a:lnSpc>
            </a:pPr>
            <a:r>
              <a:rPr lang="zh-CN" altLang="en-US" sz="3600" b="1">
                <a:solidFill>
                  <a:srgbClr val="000000"/>
                </a:solidFill>
                <a:latin typeface="微软雅黑" pitchFamily="34" charset="-122"/>
                <a:ea typeface="微软雅黑" pitchFamily="34" charset="-122"/>
              </a:rPr>
              <a:t>使用结构体指针访问寄存器</a:t>
            </a:r>
            <a:endParaRPr lang="zh-CN" altLang="zh-CN" sz="3600" b="1">
              <a:solidFill>
                <a:srgbClr val="000000"/>
              </a:solidFill>
              <a:latin typeface="微软雅黑" pitchFamily="34" charset="-122"/>
              <a:ea typeface="微软雅黑" pitchFamily="34" charset="-122"/>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613" y="2428875"/>
            <a:ext cx="7724775" cy="200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30538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smtClean="0">
                <a:solidFill>
                  <a:srgbClr val="000000"/>
                </a:solidFill>
                <a:latin typeface="微软雅黑" pitchFamily="34" charset="-122"/>
                <a:ea typeface="微软雅黑" pitchFamily="34" charset="-122"/>
              </a:rPr>
              <a:t>STM32</a:t>
            </a:r>
            <a:r>
              <a:rPr lang="zh-CN" altLang="en-US" sz="3200" b="1" smtClean="0">
                <a:solidFill>
                  <a:srgbClr val="000000"/>
                </a:solidFill>
                <a:latin typeface="微软雅黑" pitchFamily="34" charset="-122"/>
                <a:ea typeface="微软雅黑" pitchFamily="34" charset="-122"/>
              </a:rPr>
              <a:t>寄存器映射</a:t>
            </a:r>
            <a:endParaRPr lang="zh-CN" altLang="en-US" sz="3200" b="1" dirty="0">
              <a:solidFill>
                <a:srgbClr val="000000"/>
              </a:solidFill>
              <a:latin typeface="微软雅黑" pitchFamily="34" charset="-122"/>
              <a:ea typeface="微软雅黑" pitchFamily="34" charset="-122"/>
            </a:endParaRPr>
          </a:p>
        </p:txBody>
      </p:sp>
      <p:sp>
        <p:nvSpPr>
          <p:cNvPr id="6" name="矩形 5"/>
          <p:cNvSpPr/>
          <p:nvPr/>
        </p:nvSpPr>
        <p:spPr>
          <a:xfrm>
            <a:off x="1547664" y="1124744"/>
            <a:ext cx="5688632" cy="646331"/>
          </a:xfrm>
          <a:prstGeom prst="rect">
            <a:avLst/>
          </a:prstGeom>
        </p:spPr>
        <p:txBody>
          <a:bodyPr wrap="square">
            <a:spAutoFit/>
          </a:bodyPr>
          <a:lstStyle/>
          <a:p>
            <a:r>
              <a:rPr lang="zh-CN" altLang="en-US" sz="3600" b="1">
                <a:solidFill>
                  <a:srgbClr val="000000"/>
                </a:solidFill>
                <a:latin typeface="微软雅黑" pitchFamily="34" charset="-122"/>
                <a:ea typeface="微软雅黑" pitchFamily="34" charset="-122"/>
              </a:rPr>
              <a:t>定义</a:t>
            </a:r>
            <a:r>
              <a:rPr lang="en-US" altLang="zh-CN" sz="3600" b="1">
                <a:solidFill>
                  <a:srgbClr val="000000"/>
                </a:solidFill>
                <a:latin typeface="微软雅黑" pitchFamily="34" charset="-122"/>
                <a:ea typeface="微软雅黑" pitchFamily="34" charset="-122"/>
              </a:rPr>
              <a:t>GPIO</a:t>
            </a:r>
            <a:r>
              <a:rPr lang="zh-CN" altLang="en-US" sz="3600" b="1">
                <a:solidFill>
                  <a:srgbClr val="000000"/>
                </a:solidFill>
                <a:latin typeface="微软雅黑" pitchFamily="34" charset="-122"/>
                <a:ea typeface="微软雅黑" pitchFamily="34" charset="-122"/>
              </a:rPr>
              <a:t>端口</a:t>
            </a:r>
            <a:r>
              <a:rPr lang="zh-CN" altLang="en-US" sz="3600" b="1">
                <a:solidFill>
                  <a:srgbClr val="000000"/>
                </a:solidFill>
                <a:latin typeface="微软雅黑" pitchFamily="34" charset="-122"/>
                <a:ea typeface="微软雅黑" pitchFamily="34" charset="-122"/>
              </a:rPr>
              <a:t>基地址</a:t>
            </a:r>
            <a:r>
              <a:rPr lang="zh-CN" altLang="en-US" sz="3600" b="1" smtClean="0">
                <a:solidFill>
                  <a:srgbClr val="000000"/>
                </a:solidFill>
                <a:latin typeface="微软雅黑" pitchFamily="34" charset="-122"/>
                <a:ea typeface="微软雅黑" pitchFamily="34" charset="-122"/>
              </a:rPr>
              <a:t>指针</a:t>
            </a:r>
            <a:endParaRPr lang="zh-CN" altLang="zh-CN" sz="3600" b="1">
              <a:solidFill>
                <a:srgbClr val="000000"/>
              </a:solidFill>
              <a:latin typeface="微软雅黑" pitchFamily="34" charset="-122"/>
              <a:ea typeface="微软雅黑" pitchFamily="34" charset="-122"/>
            </a:endParaRP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0427" y="1864406"/>
            <a:ext cx="6405909" cy="4948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00307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smtClean="0">
                <a:solidFill>
                  <a:srgbClr val="000000"/>
                </a:solidFill>
                <a:latin typeface="微软雅黑" pitchFamily="34" charset="-122"/>
                <a:ea typeface="微软雅黑" pitchFamily="34" charset="-122"/>
              </a:rPr>
              <a:t>STM32</a:t>
            </a:r>
            <a:r>
              <a:rPr lang="zh-CN" altLang="en-US" sz="3200" b="1" smtClean="0">
                <a:solidFill>
                  <a:srgbClr val="000000"/>
                </a:solidFill>
                <a:latin typeface="微软雅黑" pitchFamily="34" charset="-122"/>
                <a:ea typeface="微软雅黑" pitchFamily="34" charset="-122"/>
              </a:rPr>
              <a:t>寄存器映射</a:t>
            </a:r>
            <a:endParaRPr lang="zh-CN" altLang="en-US" sz="3200" b="1" dirty="0">
              <a:solidFill>
                <a:srgbClr val="000000"/>
              </a:solidFill>
              <a:latin typeface="微软雅黑" pitchFamily="34" charset="-122"/>
              <a:ea typeface="微软雅黑" pitchFamily="34" charset="-122"/>
            </a:endParaRPr>
          </a:p>
        </p:txBody>
      </p:sp>
      <p:sp>
        <p:nvSpPr>
          <p:cNvPr id="7" name="矩形 6"/>
          <p:cNvSpPr/>
          <p:nvPr/>
        </p:nvSpPr>
        <p:spPr>
          <a:xfrm>
            <a:off x="323528" y="1695032"/>
            <a:ext cx="8496944" cy="3894208"/>
          </a:xfrm>
          <a:prstGeom prst="rect">
            <a:avLst/>
          </a:prstGeom>
        </p:spPr>
        <p:txBody>
          <a:bodyPr wrap="square">
            <a:spAutoFit/>
          </a:bodyPr>
          <a:lstStyle/>
          <a:p>
            <a:pPr>
              <a:lnSpc>
                <a:spcPct val="150000"/>
              </a:lnSpc>
            </a:pPr>
            <a:r>
              <a:rPr lang="zh-CN" altLang="zh-CN" sz="2800">
                <a:solidFill>
                  <a:srgbClr val="000000"/>
                </a:solidFill>
                <a:latin typeface="微软雅黑" pitchFamily="34" charset="-122"/>
                <a:ea typeface="微软雅黑" pitchFamily="34" charset="-122"/>
              </a:rPr>
              <a:t>这里我们仅是以</a:t>
            </a:r>
            <a:r>
              <a:rPr lang="en-US" altLang="zh-CN" sz="2800">
                <a:solidFill>
                  <a:srgbClr val="000000"/>
                </a:solidFill>
                <a:latin typeface="微软雅黑" pitchFamily="34" charset="-122"/>
                <a:ea typeface="微软雅黑" pitchFamily="34" charset="-122"/>
              </a:rPr>
              <a:t>GPIO</a:t>
            </a:r>
            <a:r>
              <a:rPr lang="zh-CN" altLang="zh-CN" sz="2800">
                <a:solidFill>
                  <a:srgbClr val="000000"/>
                </a:solidFill>
                <a:latin typeface="微软雅黑" pitchFamily="34" charset="-122"/>
                <a:ea typeface="微软雅黑" pitchFamily="34" charset="-122"/>
              </a:rPr>
              <a:t>这个外设为例，给大家讲解了</a:t>
            </a:r>
            <a:r>
              <a:rPr lang="en-US" altLang="zh-CN" sz="2800">
                <a:solidFill>
                  <a:srgbClr val="000000"/>
                </a:solidFill>
                <a:latin typeface="微软雅黑" pitchFamily="34" charset="-122"/>
                <a:ea typeface="微软雅黑" pitchFamily="34" charset="-122"/>
              </a:rPr>
              <a:t>C</a:t>
            </a:r>
            <a:r>
              <a:rPr lang="zh-CN" altLang="zh-CN" sz="2800">
                <a:solidFill>
                  <a:srgbClr val="000000"/>
                </a:solidFill>
                <a:latin typeface="微软雅黑" pitchFamily="34" charset="-122"/>
                <a:ea typeface="微软雅黑" pitchFamily="34" charset="-122"/>
              </a:rPr>
              <a:t>语言对寄存器的封装。以此类推，其他外设也同样可以用这种方法来封装</a:t>
            </a:r>
            <a:r>
              <a:rPr lang="zh-CN" altLang="zh-CN" sz="2800" smtClean="0">
                <a:solidFill>
                  <a:srgbClr val="000000"/>
                </a:solidFill>
                <a:latin typeface="微软雅黑" pitchFamily="34" charset="-122"/>
                <a:ea typeface="微软雅黑" pitchFamily="34" charset="-122"/>
              </a:rPr>
              <a:t>。</a:t>
            </a:r>
            <a:endParaRPr lang="en-US" altLang="zh-CN" sz="2800" smtClean="0">
              <a:solidFill>
                <a:srgbClr val="000000"/>
              </a:solidFill>
              <a:latin typeface="微软雅黑" pitchFamily="34" charset="-122"/>
              <a:ea typeface="微软雅黑" pitchFamily="34" charset="-122"/>
            </a:endParaRPr>
          </a:p>
          <a:p>
            <a:pPr>
              <a:lnSpc>
                <a:spcPct val="150000"/>
              </a:lnSpc>
            </a:pPr>
            <a:r>
              <a:rPr lang="zh-CN" altLang="zh-CN" sz="2800" smtClean="0">
                <a:solidFill>
                  <a:srgbClr val="000000"/>
                </a:solidFill>
                <a:latin typeface="微软雅黑" pitchFamily="34" charset="-122"/>
                <a:ea typeface="微软雅黑" pitchFamily="34" charset="-122"/>
              </a:rPr>
              <a:t>好消息</a:t>
            </a:r>
            <a:r>
              <a:rPr lang="zh-CN" altLang="zh-CN" sz="2800">
                <a:solidFill>
                  <a:srgbClr val="000000"/>
                </a:solidFill>
                <a:latin typeface="微软雅黑" pitchFamily="34" charset="-122"/>
                <a:ea typeface="微软雅黑" pitchFamily="34" charset="-122"/>
              </a:rPr>
              <a:t>是，这部分工作都由固件库帮我们完成了，这里我们只是分析了下这个封装的过程，让大家知其然，也只其所以然。</a:t>
            </a:r>
          </a:p>
        </p:txBody>
      </p:sp>
    </p:spTree>
    <p:extLst>
      <p:ext uri="{BB962C8B-B14F-4D97-AF65-F5344CB8AC3E}">
        <p14:creationId xmlns:p14="http://schemas.microsoft.com/office/powerpoint/2010/main" val="214728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1266"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67" name="圆角矩形 18"/>
          <p:cNvGrpSpPr>
            <a:grpSpLocks/>
          </p:cNvGrpSpPr>
          <p:nvPr/>
        </p:nvGrpSpPr>
        <p:grpSpPr bwMode="auto">
          <a:xfrm>
            <a:off x="6215063" y="3284984"/>
            <a:ext cx="742950" cy="742950"/>
            <a:chOff x="0" y="0"/>
            <a:chExt cx="468" cy="468"/>
          </a:xfrm>
        </p:grpSpPr>
        <p:pic>
          <p:nvPicPr>
            <p:cNvPr id="11290" name="圆角矩形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9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68" name="圆角矩形 13"/>
          <p:cNvGrpSpPr>
            <a:grpSpLocks/>
          </p:cNvGrpSpPr>
          <p:nvPr/>
        </p:nvGrpSpPr>
        <p:grpSpPr bwMode="auto">
          <a:xfrm>
            <a:off x="4856163" y="2010841"/>
            <a:ext cx="530225" cy="525463"/>
            <a:chOff x="0" y="0"/>
            <a:chExt cx="334" cy="331"/>
          </a:xfrm>
        </p:grpSpPr>
        <p:pic>
          <p:nvPicPr>
            <p:cNvPr id="11288" name="圆角矩形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69" name="圆角矩形 12"/>
          <p:cNvGrpSpPr>
            <a:grpSpLocks/>
          </p:cNvGrpSpPr>
          <p:nvPr/>
        </p:nvGrpSpPr>
        <p:grpSpPr bwMode="auto">
          <a:xfrm>
            <a:off x="6232525" y="1858441"/>
            <a:ext cx="1225550" cy="1225550"/>
            <a:chOff x="0" y="0"/>
            <a:chExt cx="772" cy="772"/>
          </a:xfrm>
        </p:grpSpPr>
        <p:pic>
          <p:nvPicPr>
            <p:cNvPr id="11286" name="圆角矩形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0" name="圆角矩形 9"/>
          <p:cNvGrpSpPr>
            <a:grpSpLocks/>
          </p:cNvGrpSpPr>
          <p:nvPr/>
        </p:nvGrpSpPr>
        <p:grpSpPr bwMode="auto">
          <a:xfrm>
            <a:off x="3648075" y="2371204"/>
            <a:ext cx="446088" cy="444500"/>
            <a:chOff x="0" y="0"/>
            <a:chExt cx="281" cy="280"/>
          </a:xfrm>
        </p:grpSpPr>
        <p:pic>
          <p:nvPicPr>
            <p:cNvPr id="11284" name="圆角矩形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1" name="圆角矩形 4"/>
          <p:cNvGrpSpPr>
            <a:grpSpLocks/>
          </p:cNvGrpSpPr>
          <p:nvPr/>
        </p:nvGrpSpPr>
        <p:grpSpPr bwMode="auto">
          <a:xfrm>
            <a:off x="2428875" y="1652066"/>
            <a:ext cx="523875" cy="530225"/>
            <a:chOff x="0" y="0"/>
            <a:chExt cx="330" cy="334"/>
          </a:xfrm>
        </p:grpSpPr>
        <p:pic>
          <p:nvPicPr>
            <p:cNvPr id="11282" name="圆角矩形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2" name="标题 1"/>
          <p:cNvGrpSpPr>
            <a:grpSpLocks/>
          </p:cNvGrpSpPr>
          <p:nvPr/>
        </p:nvGrpSpPr>
        <p:grpSpPr bwMode="auto">
          <a:xfrm>
            <a:off x="1692275" y="2298179"/>
            <a:ext cx="5302250" cy="2066925"/>
            <a:chOff x="0" y="0"/>
            <a:chExt cx="3340" cy="1302"/>
          </a:xfrm>
        </p:grpSpPr>
        <p:pic>
          <p:nvPicPr>
            <p:cNvPr id="11280"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THANKS</a:t>
              </a:r>
              <a:endParaRPr lang="zh-CN" altLang="en-US" sz="3200" b="1">
                <a:latin typeface="微软雅黑" pitchFamily="34" charset="-122"/>
                <a:ea typeface="微软雅黑" pitchFamily="34" charset="-122"/>
              </a:endParaRPr>
            </a:p>
          </p:txBody>
        </p:sp>
      </p:grpSp>
      <p:grpSp>
        <p:nvGrpSpPr>
          <p:cNvPr id="11273" name="圆角矩形 8"/>
          <p:cNvGrpSpPr>
            <a:grpSpLocks/>
          </p:cNvGrpSpPr>
          <p:nvPr/>
        </p:nvGrpSpPr>
        <p:grpSpPr bwMode="auto">
          <a:xfrm>
            <a:off x="1435100" y="2371204"/>
            <a:ext cx="446088" cy="444500"/>
            <a:chOff x="0" y="0"/>
            <a:chExt cx="281" cy="280"/>
          </a:xfrm>
        </p:grpSpPr>
        <p:pic>
          <p:nvPicPr>
            <p:cNvPr id="1127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4" name="圆角矩形 11"/>
          <p:cNvGrpSpPr>
            <a:grpSpLocks/>
          </p:cNvGrpSpPr>
          <p:nvPr/>
        </p:nvGrpSpPr>
        <p:grpSpPr bwMode="auto">
          <a:xfrm>
            <a:off x="5970588" y="2188641"/>
            <a:ext cx="1055687" cy="1054100"/>
            <a:chOff x="0" y="0"/>
            <a:chExt cx="665" cy="664"/>
          </a:xfrm>
        </p:grpSpPr>
        <p:pic>
          <p:nvPicPr>
            <p:cNvPr id="1127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sp>
        <p:nvSpPr>
          <p:cNvPr id="112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latin typeface="微软雅黑" pitchFamily="34" charset="-122"/>
                <a:ea typeface="微软雅黑" pitchFamily="34" charset="-122"/>
              </a:rPr>
              <a:t>零死角玩转</a:t>
            </a:r>
            <a:r>
              <a:rPr lang="en-US" altLang="zh-CN" sz="3200" b="1" smtClean="0">
                <a:latin typeface="微软雅黑" pitchFamily="34" charset="-122"/>
                <a:ea typeface="微软雅黑" pitchFamily="34" charset="-122"/>
              </a:rPr>
              <a:t>STM32—M3</a:t>
            </a:r>
            <a:r>
              <a:rPr lang="zh-CN" altLang="en-US" sz="3200" b="1" smtClean="0">
                <a:latin typeface="微软雅黑" pitchFamily="34" charset="-122"/>
                <a:ea typeface="微软雅黑" pitchFamily="34" charset="-122"/>
              </a:rPr>
              <a:t>系列</a:t>
            </a:r>
            <a:endParaRPr lang="zh-CN" altLang="en-US" sz="3200" b="1">
              <a:latin typeface="微软雅黑" pitchFamily="34" charset="-122"/>
              <a:ea typeface="微软雅黑" pitchFamily="34" charset="-122"/>
            </a:endParaRPr>
          </a:p>
        </p:txBody>
      </p:sp>
      <p:grpSp>
        <p:nvGrpSpPr>
          <p:cNvPr id="28" name="标题 1"/>
          <p:cNvGrpSpPr>
            <a:grpSpLocks/>
          </p:cNvGrpSpPr>
          <p:nvPr/>
        </p:nvGrpSpPr>
        <p:grpSpPr bwMode="auto">
          <a:xfrm>
            <a:off x="1666081" y="4365104"/>
            <a:ext cx="5210175" cy="938213"/>
            <a:chOff x="0" y="0"/>
            <a:chExt cx="3340" cy="1302"/>
          </a:xfrm>
        </p:grpSpPr>
        <p:pic>
          <p:nvPicPr>
            <p:cNvPr id="29"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smtClean="0">
                  <a:solidFill>
                    <a:srgbClr val="7F7F7F"/>
                  </a:solidFill>
                  <a:latin typeface="微软雅黑" pitchFamily="34" charset="-122"/>
                  <a:ea typeface="微软雅黑" pitchFamily="34" charset="-122"/>
                  <a:cs typeface="宋体" pitchFamily="2" charset="-122"/>
                </a:rPr>
                <a:t>www.firebbs.cn</a:t>
              </a:r>
              <a:endParaRPr lang="en-US" altLang="zh-CN" sz="2000" b="1" noProof="1">
                <a:solidFill>
                  <a:srgbClr val="7F7F7F"/>
                </a:solidFill>
                <a:latin typeface="微软雅黑" pitchFamily="34" charset="-122"/>
                <a:ea typeface="微软雅黑" pitchFamily="34" charset="-122"/>
                <a:cs typeface="宋体" pitchFamily="2" charset="-122"/>
              </a:endParaRPr>
            </a:p>
          </p:txBody>
        </p:sp>
      </p:grpSp>
      <p:grpSp>
        <p:nvGrpSpPr>
          <p:cNvPr id="34" name="标题 1"/>
          <p:cNvGrpSpPr>
            <a:grpSpLocks/>
          </p:cNvGrpSpPr>
          <p:nvPr/>
        </p:nvGrpSpPr>
        <p:grpSpPr bwMode="auto">
          <a:xfrm>
            <a:off x="1667668" y="5157192"/>
            <a:ext cx="5208588" cy="938212"/>
            <a:chOff x="0" y="0"/>
            <a:chExt cx="3340" cy="1302"/>
          </a:xfrm>
        </p:grpSpPr>
        <p:pic>
          <p:nvPicPr>
            <p:cNvPr id="35"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a:solidFill>
                    <a:srgbClr val="7F7F7F"/>
                  </a:solidFill>
                  <a:latin typeface="微软雅黑" pitchFamily="34" charset="-122"/>
                  <a:ea typeface="微软雅黑" pitchFamily="34" charset="-122"/>
                  <a:cs typeface="宋体" pitchFamily="2" charset="-122"/>
                </a:rPr>
                <a:t>firestm32.taobao.com</a:t>
              </a:r>
            </a:p>
          </p:txBody>
        </p:sp>
      </p:grpSp>
      <p:pic>
        <p:nvPicPr>
          <p:cNvPr id="1026" name="Picture 2" descr="C:\Users\Administrator\Desktop\taobao.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958013" y="4537670"/>
            <a:ext cx="1038186" cy="1038186"/>
          </a:xfrm>
          <a:prstGeom prst="rect">
            <a:avLst/>
          </a:prstGeom>
          <a:noFill/>
          <a:extLst>
            <a:ext uri="{909E8E84-426E-40DD-AFC4-6F175D3DCCD1}">
              <a14:hiddenFill xmlns:a14="http://schemas.microsoft.com/office/drawing/2010/main">
                <a:solidFill>
                  <a:srgbClr val="FFFFFF"/>
                </a:solidFill>
              </a14:hiddenFill>
            </a:ext>
          </a:extLst>
        </p:spPr>
      </p:pic>
      <p:sp>
        <p:nvSpPr>
          <p:cNvPr id="40" name="文本框 3"/>
          <p:cNvSpPr txBox="1">
            <a:spLocks noChangeArrowheads="1"/>
          </p:cNvSpPr>
          <p:nvPr/>
        </p:nvSpPr>
        <p:spPr bwMode="auto">
          <a:xfrm>
            <a:off x="6765938" y="5661248"/>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dirty="0" smtClean="0">
                <a:latin typeface="微软雅黑" pitchFamily="34" charset="-122"/>
                <a:ea typeface="微软雅黑" pitchFamily="34" charset="-122"/>
              </a:rPr>
              <a:t>扫描进入淘宝店铺</a:t>
            </a:r>
            <a:endParaRPr lang="zh-CN" altLang="zh-CN" sz="1200" b="1"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smtClean="0">
                <a:solidFill>
                  <a:srgbClr val="000000"/>
                </a:solidFill>
                <a:latin typeface="微软雅黑" pitchFamily="34" charset="-122"/>
                <a:ea typeface="微软雅黑" pitchFamily="34" charset="-122"/>
              </a:rPr>
              <a:t>什么是</a:t>
            </a:r>
            <a:r>
              <a:rPr lang="zh-CN" altLang="en-US" sz="3200" b="1">
                <a:solidFill>
                  <a:srgbClr val="000000"/>
                </a:solidFill>
                <a:latin typeface="微软雅黑" pitchFamily="34" charset="-122"/>
                <a:ea typeface="微软雅黑" pitchFamily="34" charset="-122"/>
              </a:rPr>
              <a:t>寄存器</a:t>
            </a:r>
            <a:endParaRPr lang="zh-CN" altLang="en-US" sz="3200" b="1" dirty="0">
              <a:solidFill>
                <a:srgbClr val="000000"/>
              </a:solidFill>
              <a:latin typeface="微软雅黑" pitchFamily="34" charset="-122"/>
              <a:ea typeface="微软雅黑" pitchFamily="34" charset="-122"/>
            </a:endParaRPr>
          </a:p>
        </p:txBody>
      </p:sp>
      <p:sp>
        <p:nvSpPr>
          <p:cNvPr id="36" name="文本框 3"/>
          <p:cNvSpPr txBox="1">
            <a:spLocks noChangeArrowheads="1"/>
          </p:cNvSpPr>
          <p:nvPr/>
        </p:nvSpPr>
        <p:spPr bwMode="auto">
          <a:xfrm>
            <a:off x="2123728" y="2064621"/>
            <a:ext cx="496855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en-US" sz="6000" b="1" smtClean="0">
                <a:solidFill>
                  <a:srgbClr val="000000"/>
                </a:solidFill>
                <a:latin typeface="微软雅黑" pitchFamily="34" charset="-122"/>
                <a:ea typeface="微软雅黑" pitchFamily="34" charset="-122"/>
              </a:rPr>
              <a:t>什么是寄存器</a:t>
            </a:r>
            <a:endParaRPr lang="zh-CN" altLang="en-US" sz="6000" b="1">
              <a:solidFill>
                <a:srgbClr val="000000"/>
              </a:solidFill>
              <a:latin typeface="微软雅黑" pitchFamily="34" charset="-122"/>
              <a:ea typeface="微软雅黑" pitchFamily="34" charset="-122"/>
            </a:endParaRPr>
          </a:p>
        </p:txBody>
      </p:sp>
      <p:sp>
        <p:nvSpPr>
          <p:cNvPr id="8" name="矩形 7"/>
          <p:cNvSpPr/>
          <p:nvPr/>
        </p:nvSpPr>
        <p:spPr>
          <a:xfrm>
            <a:off x="2495258" y="3573015"/>
            <a:ext cx="4139196" cy="1384995"/>
          </a:xfrm>
          <a:prstGeom prst="rect">
            <a:avLst/>
          </a:prstGeom>
          <a:ln>
            <a:noFill/>
          </a:ln>
        </p:spPr>
        <p:txBody>
          <a:bodyPr wrap="square">
            <a:spAutoFit/>
          </a:bodyPr>
          <a:lstStyle/>
          <a:p>
            <a:pPr>
              <a:lnSpc>
                <a:spcPct val="150000"/>
              </a:lnSpc>
            </a:pPr>
            <a:r>
              <a:rPr lang="en-US" altLang="zh-CN" sz="2800" smtClean="0">
                <a:solidFill>
                  <a:srgbClr val="000000"/>
                </a:solidFill>
                <a:latin typeface="微软雅黑" pitchFamily="34" charset="-122"/>
                <a:ea typeface="微软雅黑" pitchFamily="34" charset="-122"/>
              </a:rPr>
              <a:t>1</a:t>
            </a:r>
            <a:r>
              <a:rPr lang="zh-CN" altLang="en-US" sz="2800" smtClean="0">
                <a:solidFill>
                  <a:srgbClr val="000000"/>
                </a:solidFill>
                <a:latin typeface="微软雅黑" pitchFamily="34" charset="-122"/>
                <a:ea typeface="微软雅黑" pitchFamily="34" charset="-122"/>
              </a:rPr>
              <a:t>、什么是储存器映射？</a:t>
            </a:r>
            <a:endParaRPr lang="en-US" altLang="zh-CN" sz="2800" smtClean="0">
              <a:solidFill>
                <a:srgbClr val="000000"/>
              </a:solidFill>
              <a:latin typeface="微软雅黑" pitchFamily="34" charset="-122"/>
              <a:ea typeface="微软雅黑" pitchFamily="34" charset="-122"/>
            </a:endParaRPr>
          </a:p>
          <a:p>
            <a:pPr>
              <a:lnSpc>
                <a:spcPct val="150000"/>
              </a:lnSpc>
            </a:pPr>
            <a:r>
              <a:rPr lang="en-US" altLang="zh-CN" sz="2800" smtClean="0">
                <a:solidFill>
                  <a:srgbClr val="000000"/>
                </a:solidFill>
                <a:latin typeface="微软雅黑" pitchFamily="34" charset="-122"/>
                <a:ea typeface="微软雅黑" pitchFamily="34" charset="-122"/>
              </a:rPr>
              <a:t>2</a:t>
            </a:r>
            <a:r>
              <a:rPr lang="zh-CN" altLang="en-US" sz="2800" smtClean="0">
                <a:solidFill>
                  <a:srgbClr val="000000"/>
                </a:solidFill>
                <a:latin typeface="微软雅黑" pitchFamily="34" charset="-122"/>
                <a:ea typeface="微软雅黑" pitchFamily="34" charset="-122"/>
              </a:rPr>
              <a:t>、什么是寄存器映射？</a:t>
            </a:r>
            <a:endParaRPr lang="zh-CN" altLang="zh-CN" sz="2800">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val="1249570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smtClean="0">
                <a:solidFill>
                  <a:srgbClr val="000000"/>
                </a:solidFill>
                <a:latin typeface="微软雅黑" pitchFamily="34" charset="-122"/>
                <a:ea typeface="微软雅黑" pitchFamily="34" charset="-122"/>
              </a:rPr>
              <a:t>STM32</a:t>
            </a:r>
            <a:r>
              <a:rPr lang="zh-CN" altLang="en-US" sz="3200" b="1" smtClean="0">
                <a:solidFill>
                  <a:srgbClr val="000000"/>
                </a:solidFill>
                <a:latin typeface="微软雅黑" pitchFamily="34" charset="-122"/>
                <a:ea typeface="微软雅黑" pitchFamily="34" charset="-122"/>
              </a:rPr>
              <a:t>长啥样</a:t>
            </a:r>
            <a:endParaRPr lang="zh-CN" altLang="en-US" sz="3200" b="1" dirty="0">
              <a:solidFill>
                <a:srgbClr val="000000"/>
              </a:solidFill>
              <a:latin typeface="微软雅黑" pitchFamily="34" charset="-122"/>
              <a:ea typeface="微软雅黑" pitchFamily="34" charset="-122"/>
            </a:endParaRPr>
          </a:p>
        </p:txBody>
      </p:sp>
      <p:sp>
        <p:nvSpPr>
          <p:cNvPr id="36" name="文本框 3"/>
          <p:cNvSpPr txBox="1">
            <a:spLocks noChangeArrowheads="1"/>
          </p:cNvSpPr>
          <p:nvPr/>
        </p:nvSpPr>
        <p:spPr bwMode="auto">
          <a:xfrm>
            <a:off x="1331751" y="1568986"/>
            <a:ext cx="691265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4000" b="1" smtClean="0">
                <a:solidFill>
                  <a:srgbClr val="000000"/>
                </a:solidFill>
                <a:latin typeface="微软雅黑" pitchFamily="34" charset="-122"/>
                <a:ea typeface="微软雅黑" pitchFamily="34" charset="-122"/>
              </a:rPr>
              <a:t>STM32F103</a:t>
            </a:r>
            <a:r>
              <a:rPr lang="zh-CN" altLang="en-US" sz="4000" b="1" smtClean="0">
                <a:solidFill>
                  <a:srgbClr val="000000"/>
                </a:solidFill>
                <a:latin typeface="微软雅黑" pitchFamily="34" charset="-122"/>
                <a:ea typeface="微软雅黑" pitchFamily="34" charset="-122"/>
              </a:rPr>
              <a:t>系列芯片</a:t>
            </a:r>
            <a:r>
              <a:rPr lang="zh-CN" altLang="en-US" sz="4000" b="1" smtClean="0">
                <a:solidFill>
                  <a:srgbClr val="000000"/>
                </a:solidFill>
                <a:latin typeface="微软雅黑" pitchFamily="34" charset="-122"/>
                <a:ea typeface="微软雅黑" pitchFamily="34" charset="-122"/>
              </a:rPr>
              <a:t>实物图</a:t>
            </a:r>
            <a:endParaRPr lang="zh-CN" altLang="en-US" sz="4000" b="1">
              <a:solidFill>
                <a:srgbClr val="000000"/>
              </a:solidFill>
              <a:latin typeface="微软雅黑" pitchFamily="34" charset="-122"/>
              <a:ea typeface="微软雅黑" pitchFamily="34" charset="-122"/>
            </a:endParaRPr>
          </a:p>
        </p:txBody>
      </p:sp>
      <p:sp>
        <p:nvSpPr>
          <p:cNvPr id="10" name="文本框 3"/>
          <p:cNvSpPr txBox="1">
            <a:spLocks noChangeArrowheads="1"/>
          </p:cNvSpPr>
          <p:nvPr/>
        </p:nvSpPr>
        <p:spPr bwMode="auto">
          <a:xfrm>
            <a:off x="2267744" y="2636912"/>
            <a:ext cx="4968552"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lnSpc>
                <a:spcPct val="200000"/>
              </a:lnSpc>
            </a:pPr>
            <a:r>
              <a:rPr lang="en-US" altLang="zh-CN" sz="3200" smtClean="0">
                <a:solidFill>
                  <a:srgbClr val="000000"/>
                </a:solidFill>
                <a:latin typeface="微软雅黑" pitchFamily="34" charset="-122"/>
                <a:ea typeface="微软雅黑" pitchFamily="34" charset="-122"/>
              </a:rPr>
              <a:t>1</a:t>
            </a:r>
            <a:r>
              <a:rPr lang="zh-CN" altLang="en-US" sz="3200" smtClean="0">
                <a:solidFill>
                  <a:srgbClr val="000000"/>
                </a:solidFill>
                <a:latin typeface="微软雅黑" pitchFamily="34" charset="-122"/>
                <a:ea typeface="微软雅黑" pitchFamily="34" charset="-122"/>
              </a:rPr>
              <a:t>、学会看丝印</a:t>
            </a:r>
            <a:endParaRPr lang="en-US" altLang="zh-CN" sz="3200" smtClean="0">
              <a:solidFill>
                <a:srgbClr val="000000"/>
              </a:solidFill>
              <a:latin typeface="微软雅黑" pitchFamily="34" charset="-122"/>
              <a:ea typeface="微软雅黑" pitchFamily="34" charset="-122"/>
            </a:endParaRPr>
          </a:p>
          <a:p>
            <a:pPr eaLnBrk="1" hangingPunct="1">
              <a:lnSpc>
                <a:spcPct val="200000"/>
              </a:lnSpc>
            </a:pPr>
            <a:r>
              <a:rPr lang="en-US" altLang="zh-CN" sz="3200" smtClean="0">
                <a:solidFill>
                  <a:srgbClr val="000000"/>
                </a:solidFill>
                <a:latin typeface="微软雅黑" pitchFamily="34" charset="-122"/>
                <a:ea typeface="微软雅黑" pitchFamily="34" charset="-122"/>
              </a:rPr>
              <a:t>2</a:t>
            </a:r>
            <a:r>
              <a:rPr lang="zh-CN" altLang="en-US" sz="3200" smtClean="0">
                <a:solidFill>
                  <a:srgbClr val="000000"/>
                </a:solidFill>
                <a:latin typeface="微软雅黑" pitchFamily="34" charset="-122"/>
                <a:ea typeface="微软雅黑" pitchFamily="34" charset="-122"/>
              </a:rPr>
              <a:t>、懂得如何辨别正方向</a:t>
            </a:r>
            <a:endParaRPr lang="zh-CN" altLang="en-US" sz="3200">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val="522987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smtClean="0">
                <a:solidFill>
                  <a:srgbClr val="000000"/>
                </a:solidFill>
                <a:latin typeface="微软雅黑" pitchFamily="34" charset="-122"/>
                <a:ea typeface="微软雅黑" pitchFamily="34" charset="-122"/>
              </a:rPr>
              <a:t>STM32</a:t>
            </a:r>
            <a:r>
              <a:rPr lang="zh-CN" altLang="en-US" sz="3200" b="1" smtClean="0">
                <a:solidFill>
                  <a:srgbClr val="000000"/>
                </a:solidFill>
                <a:latin typeface="微软雅黑" pitchFamily="34" charset="-122"/>
                <a:ea typeface="微软雅黑" pitchFamily="34" charset="-122"/>
              </a:rPr>
              <a:t>长啥样</a:t>
            </a:r>
            <a:endParaRPr lang="zh-CN" altLang="en-US" sz="3200" b="1" dirty="0">
              <a:solidFill>
                <a:srgbClr val="000000"/>
              </a:solidFill>
              <a:latin typeface="微软雅黑" pitchFamily="34" charset="-122"/>
              <a:ea typeface="微软雅黑" pitchFamily="34" charset="-122"/>
            </a:endParaRPr>
          </a:p>
        </p:txBody>
      </p:sp>
      <p:sp>
        <p:nvSpPr>
          <p:cNvPr id="36" name="文本框 3"/>
          <p:cNvSpPr txBox="1">
            <a:spLocks noChangeArrowheads="1"/>
          </p:cNvSpPr>
          <p:nvPr/>
        </p:nvSpPr>
        <p:spPr bwMode="auto">
          <a:xfrm>
            <a:off x="1259632" y="1424970"/>
            <a:ext cx="691265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en-US" sz="4000" b="1" smtClean="0">
                <a:solidFill>
                  <a:srgbClr val="000000"/>
                </a:solidFill>
                <a:latin typeface="微软雅黑" pitchFamily="34" charset="-122"/>
                <a:ea typeface="微软雅黑" pitchFamily="34" charset="-122"/>
              </a:rPr>
              <a:t>指南者</a:t>
            </a:r>
            <a:r>
              <a:rPr lang="en-US" altLang="zh-CN" sz="4000" b="1" smtClean="0">
                <a:solidFill>
                  <a:srgbClr val="000000"/>
                </a:solidFill>
                <a:latin typeface="微软雅黑" pitchFamily="34" charset="-122"/>
                <a:ea typeface="微软雅黑" pitchFamily="34" charset="-122"/>
              </a:rPr>
              <a:t>—STM32F103VET6</a:t>
            </a:r>
            <a:endParaRPr lang="zh-CN" altLang="en-US" sz="4000" b="1">
              <a:solidFill>
                <a:srgbClr val="000000"/>
              </a:solidFill>
              <a:latin typeface="微软雅黑" pitchFamily="34" charset="-122"/>
              <a:ea typeface="微软雅黑" pitchFamily="34" charset="-122"/>
            </a:endParaRPr>
          </a:p>
        </p:txBody>
      </p:sp>
      <p:pic>
        <p:nvPicPr>
          <p:cNvPr id="6" name="图片 5"/>
          <p:cNvPicPr/>
          <p:nvPr/>
        </p:nvPicPr>
        <p:blipFill>
          <a:blip r:embed="rId3"/>
          <a:stretch>
            <a:fillRect/>
          </a:stretch>
        </p:blipFill>
        <p:spPr>
          <a:xfrm>
            <a:off x="1388066" y="2420888"/>
            <a:ext cx="6353580" cy="3499073"/>
          </a:xfrm>
          <a:prstGeom prst="rect">
            <a:avLst/>
          </a:prstGeom>
          <a:ln>
            <a:solidFill>
              <a:schemeClr val="tx1"/>
            </a:solidFill>
          </a:ln>
        </p:spPr>
      </p:pic>
    </p:spTree>
    <p:extLst>
      <p:ext uri="{BB962C8B-B14F-4D97-AF65-F5344CB8AC3E}">
        <p14:creationId xmlns:p14="http://schemas.microsoft.com/office/powerpoint/2010/main" val="30326993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smtClean="0">
                <a:solidFill>
                  <a:srgbClr val="000000"/>
                </a:solidFill>
                <a:latin typeface="微软雅黑" pitchFamily="34" charset="-122"/>
                <a:ea typeface="微软雅黑" pitchFamily="34" charset="-122"/>
              </a:rPr>
              <a:t>STM32</a:t>
            </a:r>
            <a:r>
              <a:rPr lang="zh-CN" altLang="en-US" sz="3200" b="1" smtClean="0">
                <a:solidFill>
                  <a:srgbClr val="000000"/>
                </a:solidFill>
                <a:latin typeface="微软雅黑" pitchFamily="34" charset="-122"/>
                <a:ea typeface="微软雅黑" pitchFamily="34" charset="-122"/>
              </a:rPr>
              <a:t>长啥样</a:t>
            </a:r>
            <a:endParaRPr lang="zh-CN" altLang="en-US" sz="3200" b="1" dirty="0">
              <a:solidFill>
                <a:srgbClr val="000000"/>
              </a:solidFill>
              <a:latin typeface="微软雅黑" pitchFamily="34" charset="-122"/>
              <a:ea typeface="微软雅黑" pitchFamily="34" charset="-122"/>
            </a:endParaRPr>
          </a:p>
        </p:txBody>
      </p:sp>
      <p:sp>
        <p:nvSpPr>
          <p:cNvPr id="36" name="文本框 3"/>
          <p:cNvSpPr txBox="1">
            <a:spLocks noChangeArrowheads="1"/>
          </p:cNvSpPr>
          <p:nvPr/>
        </p:nvSpPr>
        <p:spPr bwMode="auto">
          <a:xfrm>
            <a:off x="1615951" y="1268760"/>
            <a:ext cx="605239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en-US" sz="4000" b="1">
                <a:solidFill>
                  <a:srgbClr val="000000"/>
                </a:solidFill>
                <a:latin typeface="微软雅黑" pitchFamily="34" charset="-122"/>
                <a:ea typeface="微软雅黑" pitchFamily="34" charset="-122"/>
              </a:rPr>
              <a:t>霸道</a:t>
            </a:r>
            <a:r>
              <a:rPr lang="en-US" altLang="zh-CN" sz="4000" b="1" smtClean="0">
                <a:solidFill>
                  <a:srgbClr val="000000"/>
                </a:solidFill>
                <a:latin typeface="微软雅黑" pitchFamily="34" charset="-122"/>
                <a:ea typeface="微软雅黑" pitchFamily="34" charset="-122"/>
              </a:rPr>
              <a:t>—STM32F103ZET6</a:t>
            </a:r>
            <a:endParaRPr lang="zh-CN" altLang="en-US" sz="4000" b="1">
              <a:solidFill>
                <a:srgbClr val="000000"/>
              </a:solidFill>
              <a:latin typeface="微软雅黑" pitchFamily="34" charset="-122"/>
              <a:ea typeface="微软雅黑" pitchFamily="34" charset="-122"/>
            </a:endParaRPr>
          </a:p>
        </p:txBody>
      </p:sp>
      <p:pic>
        <p:nvPicPr>
          <p:cNvPr id="7" name="图片 6"/>
          <p:cNvPicPr/>
          <p:nvPr/>
        </p:nvPicPr>
        <p:blipFill>
          <a:blip r:embed="rId3"/>
          <a:stretch>
            <a:fillRect/>
          </a:stretch>
        </p:blipFill>
        <p:spPr>
          <a:xfrm>
            <a:off x="1475656" y="2132856"/>
            <a:ext cx="6190952" cy="4131228"/>
          </a:xfrm>
          <a:prstGeom prst="rect">
            <a:avLst/>
          </a:prstGeom>
          <a:ln>
            <a:solidFill>
              <a:schemeClr val="tx1"/>
            </a:solidFill>
          </a:ln>
        </p:spPr>
      </p:pic>
    </p:spTree>
    <p:extLst>
      <p:ext uri="{BB962C8B-B14F-4D97-AF65-F5344CB8AC3E}">
        <p14:creationId xmlns:p14="http://schemas.microsoft.com/office/powerpoint/2010/main" val="32222284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smtClean="0">
                <a:solidFill>
                  <a:srgbClr val="000000"/>
                </a:solidFill>
                <a:latin typeface="微软雅黑" pitchFamily="34" charset="-122"/>
                <a:ea typeface="微软雅黑" pitchFamily="34" charset="-122"/>
              </a:rPr>
              <a:t>STM32</a:t>
            </a:r>
            <a:r>
              <a:rPr lang="zh-CN" altLang="en-US" sz="3200" b="1" smtClean="0">
                <a:solidFill>
                  <a:srgbClr val="000000"/>
                </a:solidFill>
                <a:latin typeface="微软雅黑" pitchFamily="34" charset="-122"/>
                <a:ea typeface="微软雅黑" pitchFamily="34" charset="-122"/>
              </a:rPr>
              <a:t>内部有什么</a:t>
            </a:r>
            <a:endParaRPr lang="zh-CN" altLang="en-US" sz="3200" b="1" dirty="0">
              <a:solidFill>
                <a:srgbClr val="000000"/>
              </a:solidFill>
              <a:latin typeface="微软雅黑" pitchFamily="34" charset="-122"/>
              <a:ea typeface="微软雅黑" pitchFamily="34" charset="-122"/>
            </a:endParaRPr>
          </a:p>
        </p:txBody>
      </p:sp>
      <p:sp>
        <p:nvSpPr>
          <p:cNvPr id="36" name="文本框 3"/>
          <p:cNvSpPr txBox="1">
            <a:spLocks noChangeArrowheads="1"/>
          </p:cNvSpPr>
          <p:nvPr/>
        </p:nvSpPr>
        <p:spPr bwMode="auto">
          <a:xfrm>
            <a:off x="2123728" y="1124744"/>
            <a:ext cx="511245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4000" b="1" smtClean="0">
                <a:solidFill>
                  <a:srgbClr val="000000"/>
                </a:solidFill>
                <a:latin typeface="微软雅黑" pitchFamily="34" charset="-122"/>
                <a:ea typeface="微软雅黑" pitchFamily="34" charset="-122"/>
              </a:rPr>
              <a:t>STM32</a:t>
            </a:r>
            <a:r>
              <a:rPr lang="zh-CN" altLang="en-US" sz="4000" b="1" smtClean="0">
                <a:solidFill>
                  <a:srgbClr val="000000"/>
                </a:solidFill>
                <a:latin typeface="微软雅黑" pitchFamily="34" charset="-122"/>
                <a:ea typeface="微软雅黑" pitchFamily="34" charset="-122"/>
              </a:rPr>
              <a:t>芯片架构简图</a:t>
            </a:r>
            <a:endParaRPr lang="zh-CN" altLang="en-US" sz="4000" b="1">
              <a:solidFill>
                <a:srgbClr val="000000"/>
              </a:solidFill>
              <a:latin typeface="微软雅黑" pitchFamily="34" charset="-122"/>
              <a:ea typeface="微软雅黑" pitchFamily="34" charset="-122"/>
            </a:endParaRPr>
          </a:p>
        </p:txBody>
      </p:sp>
      <p:pic>
        <p:nvPicPr>
          <p:cNvPr id="6" name="图片 5"/>
          <p:cNvPicPr/>
          <p:nvPr/>
        </p:nvPicPr>
        <p:blipFill>
          <a:blip r:embed="rId3"/>
          <a:stretch>
            <a:fillRect/>
          </a:stretch>
        </p:blipFill>
        <p:spPr>
          <a:xfrm>
            <a:off x="1691680" y="1916832"/>
            <a:ext cx="6264696" cy="4778052"/>
          </a:xfrm>
          <a:prstGeom prst="rect">
            <a:avLst/>
          </a:prstGeom>
          <a:ln>
            <a:solidFill>
              <a:schemeClr val="tx1"/>
            </a:solidFill>
          </a:ln>
        </p:spPr>
      </p:pic>
    </p:spTree>
    <p:extLst>
      <p:ext uri="{BB962C8B-B14F-4D97-AF65-F5344CB8AC3E}">
        <p14:creationId xmlns:p14="http://schemas.microsoft.com/office/powerpoint/2010/main" val="30806536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smtClean="0">
                <a:solidFill>
                  <a:srgbClr val="000000"/>
                </a:solidFill>
                <a:latin typeface="微软雅黑" pitchFamily="34" charset="-122"/>
                <a:ea typeface="微软雅黑" pitchFamily="34" charset="-122"/>
              </a:rPr>
              <a:t>STM32</a:t>
            </a:r>
            <a:r>
              <a:rPr lang="zh-CN" altLang="en-US" sz="3200" b="1" smtClean="0">
                <a:solidFill>
                  <a:srgbClr val="000000"/>
                </a:solidFill>
                <a:latin typeface="微软雅黑" pitchFamily="34" charset="-122"/>
                <a:ea typeface="微软雅黑" pitchFamily="34" charset="-122"/>
              </a:rPr>
              <a:t>内部有什么</a:t>
            </a:r>
            <a:endParaRPr lang="zh-CN" altLang="en-US" sz="3200" b="1" dirty="0">
              <a:solidFill>
                <a:srgbClr val="000000"/>
              </a:solidFill>
              <a:latin typeface="微软雅黑" pitchFamily="34" charset="-122"/>
              <a:ea typeface="微软雅黑" pitchFamily="34" charset="-122"/>
            </a:endParaRPr>
          </a:p>
        </p:txBody>
      </p:sp>
      <p:sp>
        <p:nvSpPr>
          <p:cNvPr id="36" name="文本框 3"/>
          <p:cNvSpPr txBox="1">
            <a:spLocks noChangeArrowheads="1"/>
          </p:cNvSpPr>
          <p:nvPr/>
        </p:nvSpPr>
        <p:spPr bwMode="auto">
          <a:xfrm>
            <a:off x="2411760" y="1196752"/>
            <a:ext cx="43924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3200" smtClean="0">
                <a:solidFill>
                  <a:srgbClr val="000000"/>
                </a:solidFill>
                <a:latin typeface="微软雅黑" pitchFamily="34" charset="-122"/>
                <a:ea typeface="微软雅黑" pitchFamily="34" charset="-122"/>
              </a:rPr>
              <a:t>STM32F10xx</a:t>
            </a:r>
            <a:r>
              <a:rPr lang="zh-CN" altLang="en-US" sz="3200" smtClean="0">
                <a:solidFill>
                  <a:srgbClr val="000000"/>
                </a:solidFill>
                <a:latin typeface="微软雅黑" pitchFamily="34" charset="-122"/>
                <a:ea typeface="微软雅黑" pitchFamily="34" charset="-122"/>
              </a:rPr>
              <a:t>系统框图</a:t>
            </a:r>
            <a:endParaRPr lang="zh-CN" altLang="en-US" sz="3200">
              <a:solidFill>
                <a:srgbClr val="000000"/>
              </a:solidFill>
              <a:latin typeface="微软雅黑" pitchFamily="34" charset="-122"/>
              <a:ea typeface="微软雅黑" pitchFamily="34" charset="-122"/>
            </a:endParaRPr>
          </a:p>
        </p:txBody>
      </p:sp>
      <p:pic>
        <p:nvPicPr>
          <p:cNvPr id="7" name="图片 6"/>
          <p:cNvPicPr/>
          <p:nvPr/>
        </p:nvPicPr>
        <p:blipFill>
          <a:blip r:embed="rId3"/>
          <a:stretch>
            <a:fillRect/>
          </a:stretch>
        </p:blipFill>
        <p:spPr>
          <a:xfrm>
            <a:off x="1475656" y="1862604"/>
            <a:ext cx="6264696" cy="4806756"/>
          </a:xfrm>
          <a:prstGeom prst="rect">
            <a:avLst/>
          </a:prstGeom>
        </p:spPr>
      </p:pic>
    </p:spTree>
    <p:extLst>
      <p:ext uri="{BB962C8B-B14F-4D97-AF65-F5344CB8AC3E}">
        <p14:creationId xmlns:p14="http://schemas.microsoft.com/office/powerpoint/2010/main" val="17382567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smtClean="0">
                <a:solidFill>
                  <a:srgbClr val="000000"/>
                </a:solidFill>
                <a:latin typeface="微软雅黑" pitchFamily="34" charset="-122"/>
                <a:ea typeface="微软雅黑" pitchFamily="34" charset="-122"/>
              </a:rPr>
              <a:t>存储器映射</a:t>
            </a:r>
            <a:endParaRPr lang="zh-CN" altLang="en-US" sz="3200" b="1" dirty="0">
              <a:solidFill>
                <a:srgbClr val="000000"/>
              </a:solidFill>
              <a:latin typeface="微软雅黑" pitchFamily="34" charset="-122"/>
              <a:ea typeface="微软雅黑" pitchFamily="34" charset="-122"/>
            </a:endParaRPr>
          </a:p>
        </p:txBody>
      </p:sp>
      <p:sp>
        <p:nvSpPr>
          <p:cNvPr id="36" name="文本框 3"/>
          <p:cNvSpPr txBox="1">
            <a:spLocks noChangeArrowheads="1"/>
          </p:cNvSpPr>
          <p:nvPr/>
        </p:nvSpPr>
        <p:spPr bwMode="auto">
          <a:xfrm>
            <a:off x="683568" y="1196752"/>
            <a:ext cx="61925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en-US" sz="2400" b="1" smtClean="0">
                <a:solidFill>
                  <a:srgbClr val="000000"/>
                </a:solidFill>
                <a:latin typeface="微软雅黑" pitchFamily="34" charset="-122"/>
                <a:ea typeface="微软雅黑" pitchFamily="34" charset="-122"/>
              </a:rPr>
              <a:t>什么叫存储器映射？</a:t>
            </a:r>
            <a:endParaRPr lang="zh-CN" altLang="en-US" sz="2400" b="1">
              <a:solidFill>
                <a:srgbClr val="000000"/>
              </a:solidFill>
              <a:latin typeface="微软雅黑" pitchFamily="34" charset="-122"/>
              <a:ea typeface="微软雅黑" pitchFamily="34" charset="-122"/>
            </a:endParaRPr>
          </a:p>
        </p:txBody>
      </p:sp>
      <p:sp>
        <p:nvSpPr>
          <p:cNvPr id="2" name="矩形 1"/>
          <p:cNvSpPr/>
          <p:nvPr/>
        </p:nvSpPr>
        <p:spPr>
          <a:xfrm>
            <a:off x="683568" y="1700808"/>
            <a:ext cx="7182544" cy="923330"/>
          </a:xfrm>
          <a:prstGeom prst="rect">
            <a:avLst/>
          </a:prstGeom>
        </p:spPr>
        <p:txBody>
          <a:bodyPr wrap="square">
            <a:spAutoFit/>
          </a:bodyPr>
          <a:lstStyle/>
          <a:p>
            <a:pPr>
              <a:lnSpc>
                <a:spcPct val="150000"/>
              </a:lnSpc>
            </a:pPr>
            <a:r>
              <a:rPr lang="zh-CN" altLang="zh-CN">
                <a:solidFill>
                  <a:srgbClr val="000000"/>
                </a:solidFill>
                <a:latin typeface="微软雅黑" pitchFamily="34" charset="-122"/>
                <a:ea typeface="微软雅黑" pitchFamily="34" charset="-122"/>
              </a:rPr>
              <a:t>存储器本身不具有地址信息，它的地址是由芯片厂商或用户分配，给存储器分配地址的过程就称为存储器</a:t>
            </a:r>
            <a:r>
              <a:rPr lang="zh-CN" altLang="zh-CN" smtClean="0">
                <a:solidFill>
                  <a:srgbClr val="000000"/>
                </a:solidFill>
                <a:latin typeface="微软雅黑" pitchFamily="34" charset="-122"/>
                <a:ea typeface="微软雅黑" pitchFamily="34" charset="-122"/>
              </a:rPr>
              <a:t>映射</a:t>
            </a:r>
            <a:r>
              <a:rPr lang="zh-CN" altLang="en-US" smtClean="0">
                <a:solidFill>
                  <a:srgbClr val="000000"/>
                </a:solidFill>
                <a:latin typeface="微软雅黑" pitchFamily="34" charset="-122"/>
                <a:ea typeface="微软雅黑" pitchFamily="34" charset="-122"/>
              </a:rPr>
              <a:t>。</a:t>
            </a:r>
            <a:endParaRPr lang="zh-CN" altLang="en-US">
              <a:solidFill>
                <a:srgbClr val="000000"/>
              </a:solidFill>
              <a:latin typeface="微软雅黑" pitchFamily="34" charset="-122"/>
              <a:ea typeface="微软雅黑" pitchFamily="34" charset="-122"/>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2708920"/>
            <a:ext cx="8690258" cy="2883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68455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1761</TotalTime>
  <Pages>0</Pages>
  <Words>646</Words>
  <Characters>0</Characters>
  <Application>Microsoft Office PowerPoint</Application>
  <DocSecurity>0</DocSecurity>
  <PresentationFormat>全屏显示(4:3)</PresentationFormat>
  <Lines>0</Lines>
  <Paragraphs>101</Paragraphs>
  <Slides>26</Slides>
  <Notes>1</Notes>
  <HiddenSlides>0</HiddenSlides>
  <MMClips>0</MMClips>
  <ScaleCrop>false</ScaleCrop>
  <HeadingPairs>
    <vt:vector size="4" baseType="variant">
      <vt:variant>
        <vt:lpstr>主题</vt:lpstr>
      </vt:variant>
      <vt:variant>
        <vt:i4>1</vt:i4>
      </vt:variant>
      <vt:variant>
        <vt:lpstr>幻灯片标题</vt:lpstr>
      </vt:variant>
      <vt:variant>
        <vt:i4>26</vt:i4>
      </vt:variant>
    </vt:vector>
  </HeadingPairs>
  <TitlesOfParts>
    <vt:vector size="27"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wushaoxia(武绍霞)</dc:creator>
  <cp:lastModifiedBy>admin</cp:lastModifiedBy>
  <cp:revision>379</cp:revision>
  <dcterms:created xsi:type="dcterms:W3CDTF">2014-09-22T09:17:55Z</dcterms:created>
  <dcterms:modified xsi:type="dcterms:W3CDTF">2016-07-22T09:53:28Z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2052-10.1.0.5345</vt:lpwstr>
  </property>
</Properties>
</file>