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7" r:id="rId2"/>
    <p:sldId id="273" r:id="rId3"/>
    <p:sldId id="296" r:id="rId4"/>
    <p:sldId id="312" r:id="rId5"/>
    <p:sldId id="306" r:id="rId6"/>
    <p:sldId id="307" r:id="rId7"/>
    <p:sldId id="297" r:id="rId8"/>
    <p:sldId id="308" r:id="rId9"/>
    <p:sldId id="309" r:id="rId10"/>
    <p:sldId id="310" r:id="rId11"/>
    <p:sldId id="311" r:id="rId12"/>
    <p:sldId id="313" r:id="rId13"/>
    <p:sldId id="283" r:id="rId14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23">
          <p15:clr>
            <a:srgbClr val="A4A3A4"/>
          </p15:clr>
        </p15:guide>
        <p15:guide id="2" pos="295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A850"/>
    <a:srgbClr val="5B81CF"/>
    <a:srgbClr val="EAFBFF"/>
    <a:srgbClr val="76A4DC"/>
    <a:srgbClr val="FE978C"/>
    <a:srgbClr val="248C51"/>
    <a:srgbClr val="188EFC"/>
    <a:srgbClr val="5B76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>
      <p:cViewPr varScale="1">
        <p:scale>
          <a:sx n="82" d="100"/>
          <a:sy n="82" d="100"/>
        </p:scale>
        <p:origin x="394" y="62"/>
      </p:cViewPr>
      <p:guideLst>
        <p:guide orient="horz" pos="2123"/>
        <p:guide pos="295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308328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248739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084230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745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18827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271186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376071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212417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030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57017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16711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D9D9D9">
                <a:alpha val="73000"/>
              </a:srgbClr>
            </a:gs>
            <a:gs pos="100000">
              <a:srgbClr val="FFFFFF">
                <a:alpha val="85689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51" name="圆角矩形 18"/>
          <p:cNvGrpSpPr>
            <a:grpSpLocks/>
          </p:cNvGrpSpPr>
          <p:nvPr/>
        </p:nvGrpSpPr>
        <p:grpSpPr bwMode="auto">
          <a:xfrm>
            <a:off x="6215063" y="3562350"/>
            <a:ext cx="742950" cy="742950"/>
            <a:chOff x="0" y="0"/>
            <a:chExt cx="468" cy="468"/>
          </a:xfrm>
        </p:grpSpPr>
        <p:pic>
          <p:nvPicPr>
            <p:cNvPr id="2080" name="圆角矩形 1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68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81" name="文本框 10243"/>
            <p:cNvSpPr txBox="1">
              <a:spLocks noChangeArrowheads="1"/>
            </p:cNvSpPr>
            <p:nvPr/>
          </p:nvSpPr>
          <p:spPr bwMode="auto">
            <a:xfrm>
              <a:off x="60" y="61"/>
              <a:ext cx="34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2" name="圆角矩形 13"/>
          <p:cNvGrpSpPr>
            <a:grpSpLocks/>
          </p:cNvGrpSpPr>
          <p:nvPr/>
        </p:nvGrpSpPr>
        <p:grpSpPr bwMode="auto">
          <a:xfrm>
            <a:off x="4856163" y="2206625"/>
            <a:ext cx="530225" cy="525463"/>
            <a:chOff x="0" y="0"/>
            <a:chExt cx="334" cy="331"/>
          </a:xfrm>
        </p:grpSpPr>
        <p:pic>
          <p:nvPicPr>
            <p:cNvPr id="2078" name="圆角矩形 13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9" name="文本框 10246"/>
            <p:cNvSpPr txBox="1">
              <a:spLocks noChangeArrowheads="1"/>
            </p:cNvSpPr>
            <p:nvPr/>
          </p:nvSpPr>
          <p:spPr bwMode="auto">
            <a:xfrm>
              <a:off x="58" y="57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3" name="圆角矩形 12"/>
          <p:cNvGrpSpPr>
            <a:grpSpLocks/>
          </p:cNvGrpSpPr>
          <p:nvPr/>
        </p:nvGrpSpPr>
        <p:grpSpPr bwMode="auto">
          <a:xfrm>
            <a:off x="6232525" y="2413000"/>
            <a:ext cx="1225550" cy="1225550"/>
            <a:chOff x="0" y="0"/>
            <a:chExt cx="772" cy="772"/>
          </a:xfrm>
        </p:grpSpPr>
        <p:pic>
          <p:nvPicPr>
            <p:cNvPr id="2076" name="圆角矩形 12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72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7" name="文本框 10249"/>
            <p:cNvSpPr txBox="1">
              <a:spLocks noChangeArrowheads="1"/>
            </p:cNvSpPr>
            <p:nvPr/>
          </p:nvSpPr>
          <p:spPr bwMode="auto">
            <a:xfrm>
              <a:off x="273" y="200"/>
              <a:ext cx="303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4" name="圆角矩形 9"/>
          <p:cNvGrpSpPr>
            <a:grpSpLocks/>
          </p:cNvGrpSpPr>
          <p:nvPr/>
        </p:nvGrpSpPr>
        <p:grpSpPr bwMode="auto">
          <a:xfrm>
            <a:off x="3648075" y="2566988"/>
            <a:ext cx="446088" cy="444500"/>
            <a:chOff x="0" y="0"/>
            <a:chExt cx="281" cy="280"/>
          </a:xfrm>
        </p:grpSpPr>
        <p:pic>
          <p:nvPicPr>
            <p:cNvPr id="2074" name="圆角矩形 9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5" name="文本框 10252"/>
            <p:cNvSpPr txBox="1">
              <a:spLocks noChangeArrowheads="1"/>
            </p:cNvSpPr>
            <p:nvPr/>
          </p:nvSpPr>
          <p:spPr bwMode="auto">
            <a:xfrm>
              <a:off x="54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5" name="圆角矩形 4"/>
          <p:cNvGrpSpPr>
            <a:grpSpLocks/>
          </p:cNvGrpSpPr>
          <p:nvPr/>
        </p:nvGrpSpPr>
        <p:grpSpPr bwMode="auto">
          <a:xfrm>
            <a:off x="2428875" y="1847850"/>
            <a:ext cx="523875" cy="530225"/>
            <a:chOff x="0" y="0"/>
            <a:chExt cx="330" cy="334"/>
          </a:xfrm>
        </p:grpSpPr>
        <p:pic>
          <p:nvPicPr>
            <p:cNvPr id="2072" name="圆角矩形 4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3" name="文本框 10255"/>
            <p:cNvSpPr txBox="1">
              <a:spLocks noChangeArrowheads="1"/>
            </p:cNvSpPr>
            <p:nvPr/>
          </p:nvSpPr>
          <p:spPr bwMode="auto">
            <a:xfrm>
              <a:off x="57" y="58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6" name="标题 1"/>
          <p:cNvGrpSpPr>
            <a:grpSpLocks/>
          </p:cNvGrpSpPr>
          <p:nvPr/>
        </p:nvGrpSpPr>
        <p:grpSpPr bwMode="auto">
          <a:xfrm>
            <a:off x="1692275" y="2206625"/>
            <a:ext cx="5302250" cy="2066925"/>
            <a:chOff x="0" y="0"/>
            <a:chExt cx="3340" cy="1302"/>
          </a:xfrm>
        </p:grpSpPr>
        <p:pic>
          <p:nvPicPr>
            <p:cNvPr id="2070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1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3200" b="1" dirty="0">
                  <a:latin typeface="微软雅黑" pitchFamily="34" charset="-122"/>
                  <a:ea typeface="微软雅黑" pitchFamily="34" charset="-122"/>
                </a:rPr>
                <a:t>常用存储器介绍</a:t>
              </a:r>
            </a:p>
          </p:txBody>
        </p:sp>
      </p:grpSp>
      <p:grpSp>
        <p:nvGrpSpPr>
          <p:cNvPr id="2057" name="圆角矩形 8"/>
          <p:cNvGrpSpPr>
            <a:grpSpLocks/>
          </p:cNvGrpSpPr>
          <p:nvPr/>
        </p:nvGrpSpPr>
        <p:grpSpPr bwMode="auto">
          <a:xfrm>
            <a:off x="1435100" y="2566988"/>
            <a:ext cx="446088" cy="444500"/>
            <a:chOff x="0" y="0"/>
            <a:chExt cx="281" cy="280"/>
          </a:xfrm>
        </p:grpSpPr>
        <p:pic>
          <p:nvPicPr>
            <p:cNvPr id="2068" name="圆角矩形 8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9" name="文本框 10261"/>
            <p:cNvSpPr txBox="1">
              <a:spLocks noChangeArrowheads="1"/>
            </p:cNvSpPr>
            <p:nvPr/>
          </p:nvSpPr>
          <p:spPr bwMode="auto">
            <a:xfrm>
              <a:off x="53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8" name="圆角矩形 11"/>
          <p:cNvGrpSpPr>
            <a:grpSpLocks/>
          </p:cNvGrpSpPr>
          <p:nvPr/>
        </p:nvGrpSpPr>
        <p:grpSpPr bwMode="auto">
          <a:xfrm>
            <a:off x="5970588" y="2384425"/>
            <a:ext cx="1055687" cy="1054100"/>
            <a:chOff x="0" y="0"/>
            <a:chExt cx="665" cy="664"/>
          </a:xfrm>
        </p:grpSpPr>
        <p:pic>
          <p:nvPicPr>
            <p:cNvPr id="2066" name="圆角矩形 11"/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65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7" name="文本框 10267"/>
            <p:cNvSpPr txBox="1">
              <a:spLocks noChangeArrowheads="1"/>
            </p:cNvSpPr>
            <p:nvPr/>
          </p:nvSpPr>
          <p:spPr bwMode="auto">
            <a:xfrm>
              <a:off x="301" y="21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sp>
        <p:nvSpPr>
          <p:cNvPr id="2059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dirty="0">
                <a:latin typeface="微软雅黑" pitchFamily="34" charset="-122"/>
                <a:ea typeface="微软雅黑" pitchFamily="34" charset="-122"/>
              </a:rPr>
              <a:t>零死角玩转</a:t>
            </a:r>
            <a:r>
              <a:rPr lang="en-US" altLang="zh-CN" sz="3200" b="1" dirty="0">
                <a:latin typeface="微软雅黑" pitchFamily="34" charset="-122"/>
                <a:ea typeface="微软雅黑" pitchFamily="34" charset="-122"/>
              </a:rPr>
              <a:t>STM32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060" name="标题 1"/>
          <p:cNvGrpSpPr>
            <a:grpSpLocks/>
          </p:cNvGrpSpPr>
          <p:nvPr/>
        </p:nvGrpSpPr>
        <p:grpSpPr bwMode="auto">
          <a:xfrm>
            <a:off x="1781175" y="4365104"/>
            <a:ext cx="5208588" cy="938212"/>
            <a:chOff x="0" y="0"/>
            <a:chExt cx="3340" cy="1302"/>
          </a:xfrm>
        </p:grpSpPr>
        <p:pic>
          <p:nvPicPr>
            <p:cNvPr id="2064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5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淘宝：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firestm32.taobao.com</a:t>
              </a:r>
            </a:p>
          </p:txBody>
        </p:sp>
      </p:grpSp>
      <p:grpSp>
        <p:nvGrpSpPr>
          <p:cNvPr id="2061" name="标题 1"/>
          <p:cNvGrpSpPr>
            <a:grpSpLocks/>
          </p:cNvGrpSpPr>
          <p:nvPr/>
        </p:nvGrpSpPr>
        <p:grpSpPr bwMode="auto">
          <a:xfrm>
            <a:off x="1763713" y="5227091"/>
            <a:ext cx="5210175" cy="938213"/>
            <a:chOff x="0" y="0"/>
            <a:chExt cx="3340" cy="1302"/>
          </a:xfrm>
        </p:grpSpPr>
        <p:pic>
          <p:nvPicPr>
            <p:cNvPr id="2062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3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2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论坛： 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www.firebbs.com</a:t>
              </a:r>
            </a:p>
          </p:txBody>
        </p:sp>
      </p:grpSp>
      <p:pic>
        <p:nvPicPr>
          <p:cNvPr id="34" name="Picture 2" descr="C:\Users\Administrator\Desktop\taobao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013" y="4537670"/>
            <a:ext cx="1038186" cy="103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文本框 3"/>
          <p:cNvSpPr txBox="1">
            <a:spLocks noChangeArrowheads="1"/>
          </p:cNvSpPr>
          <p:nvPr/>
        </p:nvSpPr>
        <p:spPr bwMode="auto">
          <a:xfrm>
            <a:off x="6765938" y="5661248"/>
            <a:ext cx="140646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1200" b="1" dirty="0">
                <a:latin typeface="微软雅黑" pitchFamily="34" charset="-122"/>
                <a:ea typeface="微软雅黑" pitchFamily="34" charset="-122"/>
              </a:rPr>
              <a:t>扫描进入淘宝店铺</a:t>
            </a:r>
            <a:endParaRPr lang="zh-CN" altLang="zh-CN" sz="12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存储器的种类</a:t>
            </a:r>
          </a:p>
        </p:txBody>
      </p:sp>
      <p:sp>
        <p:nvSpPr>
          <p:cNvPr id="12" name="文本框 3"/>
          <p:cNvSpPr txBox="1">
            <a:spLocks noChangeArrowheads="1"/>
          </p:cNvSpPr>
          <p:nvPr/>
        </p:nvSpPr>
        <p:spPr bwMode="auto">
          <a:xfrm>
            <a:off x="685800" y="1131246"/>
            <a:ext cx="741459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SRAM</a:t>
            </a:r>
            <a:endParaRPr lang="zh-CN" altLang="en-US" sz="24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文本框 3"/>
          <p:cNvSpPr txBox="1">
            <a:spLocks noChangeArrowheads="1"/>
          </p:cNvSpPr>
          <p:nvPr/>
        </p:nvSpPr>
        <p:spPr bwMode="auto">
          <a:xfrm>
            <a:off x="685800" y="1625062"/>
            <a:ext cx="717189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dirty="0"/>
              <a:t>常见的</a:t>
            </a:r>
            <a:r>
              <a:rPr lang="en-US" altLang="zh-CN" dirty="0"/>
              <a:t>SRAM</a:t>
            </a:r>
            <a:r>
              <a:rPr lang="zh-CN" altLang="en-US" dirty="0"/>
              <a:t>都采用异步方式，它们被直接称为</a:t>
            </a:r>
            <a:r>
              <a:rPr lang="en-US" altLang="zh-CN" dirty="0"/>
              <a:t>SRAM</a:t>
            </a:r>
            <a:r>
              <a:rPr lang="zh-CN" altLang="en-US" dirty="0"/>
              <a:t>。</a:t>
            </a: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2348880"/>
            <a:ext cx="4038553" cy="3084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65848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存储器的种类</a:t>
            </a:r>
          </a:p>
        </p:txBody>
      </p:sp>
      <p:sp>
        <p:nvSpPr>
          <p:cNvPr id="12" name="文本框 3"/>
          <p:cNvSpPr txBox="1">
            <a:spLocks noChangeArrowheads="1"/>
          </p:cNvSpPr>
          <p:nvPr/>
        </p:nvSpPr>
        <p:spPr bwMode="auto">
          <a:xfrm>
            <a:off x="685800" y="1131246"/>
            <a:ext cx="741459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ROM</a:t>
            </a:r>
            <a:r>
              <a:rPr lang="zh-CN" altLang="en-US" sz="2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存储器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5833681"/>
              </p:ext>
            </p:extLst>
          </p:nvPr>
        </p:nvGraphicFramePr>
        <p:xfrm>
          <a:off x="1259632" y="3645024"/>
          <a:ext cx="7046292" cy="18002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9418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044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600" dirty="0">
                          <a:effectLst/>
                        </a:rPr>
                        <a:t>种类</a:t>
                      </a:r>
                      <a:endParaRPr lang="zh-CN" sz="1600" dirty="0">
                        <a:effectLst/>
                        <a:latin typeface="Times New Roman"/>
                        <a:ea typeface="黑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600" dirty="0">
                          <a:effectLst/>
                        </a:rPr>
                        <a:t>特性</a:t>
                      </a:r>
                      <a:endParaRPr lang="zh-CN" sz="1600" dirty="0">
                        <a:effectLst/>
                        <a:latin typeface="Times New Roman"/>
                        <a:ea typeface="黑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MASK ROM</a:t>
                      </a:r>
                      <a:endParaRPr lang="zh-CN" sz="12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200" dirty="0">
                          <a:effectLst/>
                        </a:rPr>
                        <a:t>出厂时固化，不可修改</a:t>
                      </a:r>
                      <a:endParaRPr lang="zh-CN" sz="12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OTPROM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用户可写入一次，之后不可修改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EPROM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可重复擦写，需要使用专用紫外线照射设备擦除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EEPROM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200" dirty="0">
                          <a:effectLst/>
                        </a:rPr>
                        <a:t>可重复擦写，电擦除，使用方便</a:t>
                      </a:r>
                      <a:endParaRPr lang="zh-CN" sz="12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文本框 3"/>
          <p:cNvSpPr txBox="1">
            <a:spLocks noChangeArrowheads="1"/>
          </p:cNvSpPr>
          <p:nvPr/>
        </p:nvSpPr>
        <p:spPr bwMode="auto">
          <a:xfrm>
            <a:off x="1043608" y="1700808"/>
            <a:ext cx="7171895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en-US" altLang="zh-CN" dirty="0"/>
              <a:t>	ROM</a:t>
            </a:r>
            <a:r>
              <a:rPr lang="zh-CN" altLang="zh-CN" dirty="0"/>
              <a:t>是“</a:t>
            </a:r>
            <a:r>
              <a:rPr lang="en-US" altLang="zh-CN" dirty="0"/>
              <a:t>Read Only Memory</a:t>
            </a:r>
            <a:r>
              <a:rPr lang="zh-CN" altLang="zh-CN" dirty="0"/>
              <a:t>”的缩写，意为只能读的存储器。由于技术的发展，后来设计出了可以方便写入数据的</a:t>
            </a:r>
            <a:r>
              <a:rPr lang="en-US" altLang="zh-CN" dirty="0"/>
              <a:t>ROM</a:t>
            </a:r>
            <a:r>
              <a:rPr lang="zh-CN" altLang="zh-CN" dirty="0"/>
              <a:t>，而这个“</a:t>
            </a:r>
            <a:r>
              <a:rPr lang="en-US" altLang="zh-CN" dirty="0"/>
              <a:t>Read Only Memory</a:t>
            </a:r>
            <a:r>
              <a:rPr lang="zh-CN" altLang="zh-CN" dirty="0"/>
              <a:t>”的名称被沿用下来了，现在一般用于指代非易失性半导体存储器，包括后面介绍的</a:t>
            </a:r>
            <a:r>
              <a:rPr lang="en-US" altLang="zh-CN" dirty="0"/>
              <a:t>FLASH</a:t>
            </a:r>
            <a:r>
              <a:rPr lang="zh-CN" altLang="zh-CN" dirty="0"/>
              <a:t>存储器，有些人也把它归到</a:t>
            </a:r>
            <a:r>
              <a:rPr lang="en-US" altLang="zh-CN" dirty="0"/>
              <a:t>ROM</a:t>
            </a:r>
            <a:r>
              <a:rPr lang="zh-CN" altLang="zh-CN" dirty="0"/>
              <a:t>类里边。</a:t>
            </a:r>
          </a:p>
        </p:txBody>
      </p:sp>
    </p:spTree>
    <p:extLst>
      <p:ext uri="{BB962C8B-B14F-4D97-AF65-F5344CB8AC3E}">
        <p14:creationId xmlns:p14="http://schemas.microsoft.com/office/powerpoint/2010/main" val="30642152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存储器的种类</a:t>
            </a:r>
          </a:p>
        </p:txBody>
      </p:sp>
      <p:sp>
        <p:nvSpPr>
          <p:cNvPr id="12" name="文本框 3"/>
          <p:cNvSpPr txBox="1">
            <a:spLocks noChangeArrowheads="1"/>
          </p:cNvSpPr>
          <p:nvPr/>
        </p:nvSpPr>
        <p:spPr bwMode="auto">
          <a:xfrm>
            <a:off x="685800" y="1131246"/>
            <a:ext cx="741459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FLASH</a:t>
            </a:r>
            <a:r>
              <a:rPr lang="zh-CN" altLang="en-US" sz="2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存储器</a:t>
            </a:r>
          </a:p>
        </p:txBody>
      </p:sp>
      <p:sp>
        <p:nvSpPr>
          <p:cNvPr id="10" name="文本框 3"/>
          <p:cNvSpPr txBox="1">
            <a:spLocks noChangeArrowheads="1"/>
          </p:cNvSpPr>
          <p:nvPr/>
        </p:nvSpPr>
        <p:spPr bwMode="auto">
          <a:xfrm>
            <a:off x="1043608" y="1628800"/>
            <a:ext cx="7171895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en-US" altLang="zh-CN" dirty="0"/>
              <a:t>	FLASH</a:t>
            </a:r>
            <a:r>
              <a:rPr lang="zh-CN" altLang="zh-CN" dirty="0"/>
              <a:t>存储器又称为闪存，它也是可重复擦写的储器，部分书籍会把</a:t>
            </a:r>
            <a:r>
              <a:rPr lang="en-US" altLang="zh-CN" dirty="0"/>
              <a:t>FLASH</a:t>
            </a:r>
            <a:r>
              <a:rPr lang="zh-CN" altLang="zh-CN" dirty="0"/>
              <a:t>存储器称为</a:t>
            </a:r>
            <a:r>
              <a:rPr lang="en-US" altLang="zh-CN" dirty="0"/>
              <a:t>FLASH ROM</a:t>
            </a:r>
            <a:r>
              <a:rPr lang="zh-CN" altLang="zh-CN" dirty="0"/>
              <a:t>，但它的容量一般比</a:t>
            </a:r>
            <a:r>
              <a:rPr lang="en-US" altLang="zh-CN" dirty="0"/>
              <a:t>EEPROM</a:t>
            </a:r>
            <a:r>
              <a:rPr lang="zh-CN" altLang="zh-CN" dirty="0"/>
              <a:t>大得多，且在擦除时，一般以多个字节为单位。</a:t>
            </a:r>
            <a:r>
              <a:rPr lang="en-US" altLang="zh-CN" dirty="0"/>
              <a:t>	</a:t>
            </a:r>
            <a:endParaRPr lang="zh-CN" altLang="zh-CN" dirty="0">
              <a:solidFill>
                <a:srgbClr val="000000"/>
              </a:solidFill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4271481"/>
              </p:ext>
            </p:extLst>
          </p:nvPr>
        </p:nvGraphicFramePr>
        <p:xfrm>
          <a:off x="1065039" y="3428996"/>
          <a:ext cx="6840760" cy="305917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797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05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05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8107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400" dirty="0">
                          <a:effectLst/>
                        </a:rPr>
                        <a:t>特性</a:t>
                      </a:r>
                      <a:endParaRPr lang="zh-CN" sz="1400" dirty="0">
                        <a:effectLst/>
                        <a:latin typeface="Times New Roman"/>
                        <a:ea typeface="黑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NOR FLASH</a:t>
                      </a:r>
                      <a:endParaRPr lang="zh-CN" sz="1400">
                        <a:effectLst/>
                        <a:latin typeface="Times New Roman"/>
                        <a:ea typeface="黑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NAND FLASH</a:t>
                      </a:r>
                      <a:endParaRPr lang="zh-CN" sz="1400">
                        <a:effectLst/>
                        <a:latin typeface="Times New Roman"/>
                        <a:ea typeface="黑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07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100" dirty="0">
                          <a:effectLst/>
                        </a:rPr>
                        <a:t>同容量存储器成本</a:t>
                      </a:r>
                      <a:endParaRPr lang="zh-CN" sz="1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</a:rPr>
                        <a:t>较贵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</a:rPr>
                        <a:t>较便宜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07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100" dirty="0">
                          <a:effectLst/>
                        </a:rPr>
                        <a:t>集成度</a:t>
                      </a:r>
                      <a:endParaRPr lang="zh-CN" sz="1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100" dirty="0">
                          <a:effectLst/>
                        </a:rPr>
                        <a:t>较低</a:t>
                      </a:r>
                      <a:endParaRPr lang="zh-CN" sz="1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</a:rPr>
                        <a:t>较高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107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100" dirty="0">
                          <a:effectLst/>
                        </a:rPr>
                        <a:t>介质类型</a:t>
                      </a:r>
                      <a:endParaRPr lang="zh-CN" sz="1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100" dirty="0">
                          <a:effectLst/>
                        </a:rPr>
                        <a:t>随机存储</a:t>
                      </a:r>
                      <a:endParaRPr lang="zh-CN" sz="1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</a:rPr>
                        <a:t>连续存储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8107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100" dirty="0">
                          <a:effectLst/>
                        </a:rPr>
                        <a:t>地址线和数据线</a:t>
                      </a:r>
                      <a:endParaRPr lang="zh-CN" sz="1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100" dirty="0">
                          <a:effectLst/>
                        </a:rPr>
                        <a:t>独立分开</a:t>
                      </a:r>
                      <a:endParaRPr lang="zh-CN" sz="1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</a:rPr>
                        <a:t>共用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8107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</a:rPr>
                        <a:t>擦除单元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100" dirty="0">
                          <a:effectLst/>
                        </a:rPr>
                        <a:t>以“扇区</a:t>
                      </a:r>
                      <a:r>
                        <a:rPr lang="en-US" sz="1100" dirty="0">
                          <a:effectLst/>
                        </a:rPr>
                        <a:t>/</a:t>
                      </a:r>
                      <a:r>
                        <a:rPr lang="zh-CN" sz="1100" dirty="0">
                          <a:effectLst/>
                        </a:rPr>
                        <a:t>块”擦除</a:t>
                      </a:r>
                      <a:endParaRPr lang="zh-CN" sz="1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</a:rPr>
                        <a:t>以“扇区</a:t>
                      </a:r>
                      <a:r>
                        <a:rPr lang="en-US" sz="1100">
                          <a:effectLst/>
                        </a:rPr>
                        <a:t>/</a:t>
                      </a:r>
                      <a:r>
                        <a:rPr lang="zh-CN" sz="1100">
                          <a:effectLst/>
                        </a:rPr>
                        <a:t>块”擦除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8107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</a:rPr>
                        <a:t>读写单元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100" dirty="0">
                          <a:effectLst/>
                        </a:rPr>
                        <a:t>可以基于字节读写</a:t>
                      </a:r>
                      <a:endParaRPr lang="zh-CN" sz="1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</a:rPr>
                        <a:t>必须以“块”为单位读写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8107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</a:rPr>
                        <a:t>读取速度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100" dirty="0">
                          <a:effectLst/>
                        </a:rPr>
                        <a:t>较高</a:t>
                      </a:r>
                      <a:endParaRPr lang="zh-CN" sz="1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</a:rPr>
                        <a:t>较低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8107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</a:rPr>
                        <a:t>写入速度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100" dirty="0">
                          <a:effectLst/>
                        </a:rPr>
                        <a:t>较低</a:t>
                      </a:r>
                      <a:endParaRPr lang="zh-CN" sz="1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</a:rPr>
                        <a:t>较高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8107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</a:rPr>
                        <a:t>坏块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100" dirty="0">
                          <a:effectLst/>
                        </a:rPr>
                        <a:t>较少</a:t>
                      </a:r>
                      <a:endParaRPr lang="zh-CN" sz="1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100" dirty="0">
                          <a:effectLst/>
                        </a:rPr>
                        <a:t>较多</a:t>
                      </a:r>
                      <a:endParaRPr lang="zh-CN" sz="1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8107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</a:rPr>
                        <a:t>是否支持</a:t>
                      </a:r>
                      <a:r>
                        <a:rPr lang="en-US" sz="1100">
                          <a:effectLst/>
                        </a:rPr>
                        <a:t>XIP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</a:rPr>
                        <a:t>支持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100" dirty="0">
                          <a:effectLst/>
                        </a:rPr>
                        <a:t>不支持</a:t>
                      </a:r>
                      <a:endParaRPr lang="zh-CN" sz="1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1043608" y="2615298"/>
            <a:ext cx="70567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	</a:t>
            </a:r>
            <a:r>
              <a:rPr lang="zh-CN" altLang="zh-CN" dirty="0"/>
              <a:t>根据存储单元电路的不同，</a:t>
            </a:r>
            <a:r>
              <a:rPr lang="en-US" altLang="zh-CN" dirty="0"/>
              <a:t>FLASH</a:t>
            </a:r>
            <a:r>
              <a:rPr lang="zh-CN" altLang="zh-CN" dirty="0"/>
              <a:t>存储器又分为</a:t>
            </a:r>
            <a:r>
              <a:rPr lang="en-US" altLang="zh-CN" dirty="0"/>
              <a:t>NOR FLASH</a:t>
            </a:r>
            <a:r>
              <a:rPr lang="zh-CN" altLang="zh-CN" dirty="0"/>
              <a:t>和</a:t>
            </a:r>
            <a:r>
              <a:rPr lang="en-US" altLang="zh-CN" dirty="0"/>
              <a:t>NAND FLASH</a:t>
            </a:r>
            <a:endParaRPr lang="zh-CN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25387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267" name="圆角矩形 18"/>
          <p:cNvGrpSpPr>
            <a:grpSpLocks/>
          </p:cNvGrpSpPr>
          <p:nvPr/>
        </p:nvGrpSpPr>
        <p:grpSpPr bwMode="auto">
          <a:xfrm>
            <a:off x="6215063" y="3284984"/>
            <a:ext cx="742950" cy="742950"/>
            <a:chOff x="0" y="0"/>
            <a:chExt cx="468" cy="468"/>
          </a:xfrm>
        </p:grpSpPr>
        <p:pic>
          <p:nvPicPr>
            <p:cNvPr id="11290" name="圆角矩形 1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68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91" name="文本框 10243"/>
            <p:cNvSpPr txBox="1">
              <a:spLocks noChangeArrowheads="1"/>
            </p:cNvSpPr>
            <p:nvPr/>
          </p:nvSpPr>
          <p:spPr bwMode="auto">
            <a:xfrm>
              <a:off x="60" y="61"/>
              <a:ext cx="34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68" name="圆角矩形 13"/>
          <p:cNvGrpSpPr>
            <a:grpSpLocks/>
          </p:cNvGrpSpPr>
          <p:nvPr/>
        </p:nvGrpSpPr>
        <p:grpSpPr bwMode="auto">
          <a:xfrm>
            <a:off x="4856163" y="2010841"/>
            <a:ext cx="530225" cy="525463"/>
            <a:chOff x="0" y="0"/>
            <a:chExt cx="334" cy="331"/>
          </a:xfrm>
        </p:grpSpPr>
        <p:pic>
          <p:nvPicPr>
            <p:cNvPr id="11288" name="圆角矩形 13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9" name="文本框 10246"/>
            <p:cNvSpPr txBox="1">
              <a:spLocks noChangeArrowheads="1"/>
            </p:cNvSpPr>
            <p:nvPr/>
          </p:nvSpPr>
          <p:spPr bwMode="auto">
            <a:xfrm>
              <a:off x="58" y="57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69" name="圆角矩形 12"/>
          <p:cNvGrpSpPr>
            <a:grpSpLocks/>
          </p:cNvGrpSpPr>
          <p:nvPr/>
        </p:nvGrpSpPr>
        <p:grpSpPr bwMode="auto">
          <a:xfrm>
            <a:off x="6232525" y="1858441"/>
            <a:ext cx="1225550" cy="1225550"/>
            <a:chOff x="0" y="0"/>
            <a:chExt cx="772" cy="772"/>
          </a:xfrm>
        </p:grpSpPr>
        <p:pic>
          <p:nvPicPr>
            <p:cNvPr id="11286" name="圆角矩形 12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72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7" name="文本框 10249"/>
            <p:cNvSpPr txBox="1">
              <a:spLocks noChangeArrowheads="1"/>
            </p:cNvSpPr>
            <p:nvPr/>
          </p:nvSpPr>
          <p:spPr bwMode="auto">
            <a:xfrm>
              <a:off x="273" y="200"/>
              <a:ext cx="303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0" name="圆角矩形 9"/>
          <p:cNvGrpSpPr>
            <a:grpSpLocks/>
          </p:cNvGrpSpPr>
          <p:nvPr/>
        </p:nvGrpSpPr>
        <p:grpSpPr bwMode="auto">
          <a:xfrm>
            <a:off x="3648075" y="2371204"/>
            <a:ext cx="446088" cy="444500"/>
            <a:chOff x="0" y="0"/>
            <a:chExt cx="281" cy="280"/>
          </a:xfrm>
        </p:grpSpPr>
        <p:pic>
          <p:nvPicPr>
            <p:cNvPr id="11284" name="圆角矩形 9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5" name="文本框 10252"/>
            <p:cNvSpPr txBox="1">
              <a:spLocks noChangeArrowheads="1"/>
            </p:cNvSpPr>
            <p:nvPr/>
          </p:nvSpPr>
          <p:spPr bwMode="auto">
            <a:xfrm>
              <a:off x="54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1" name="圆角矩形 4"/>
          <p:cNvGrpSpPr>
            <a:grpSpLocks/>
          </p:cNvGrpSpPr>
          <p:nvPr/>
        </p:nvGrpSpPr>
        <p:grpSpPr bwMode="auto">
          <a:xfrm>
            <a:off x="2428875" y="1652066"/>
            <a:ext cx="523875" cy="530225"/>
            <a:chOff x="0" y="0"/>
            <a:chExt cx="330" cy="334"/>
          </a:xfrm>
        </p:grpSpPr>
        <p:pic>
          <p:nvPicPr>
            <p:cNvPr id="11282" name="圆角矩形 4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3" name="文本框 10255"/>
            <p:cNvSpPr txBox="1">
              <a:spLocks noChangeArrowheads="1"/>
            </p:cNvSpPr>
            <p:nvPr/>
          </p:nvSpPr>
          <p:spPr bwMode="auto">
            <a:xfrm>
              <a:off x="57" y="58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2" name="标题 1"/>
          <p:cNvGrpSpPr>
            <a:grpSpLocks/>
          </p:cNvGrpSpPr>
          <p:nvPr/>
        </p:nvGrpSpPr>
        <p:grpSpPr bwMode="auto">
          <a:xfrm>
            <a:off x="1692275" y="2298179"/>
            <a:ext cx="5302250" cy="2066925"/>
            <a:chOff x="0" y="0"/>
            <a:chExt cx="3340" cy="1302"/>
          </a:xfrm>
        </p:grpSpPr>
        <p:pic>
          <p:nvPicPr>
            <p:cNvPr id="11280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1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>
                  <a:latin typeface="微软雅黑" pitchFamily="34" charset="-122"/>
                  <a:ea typeface="微软雅黑" pitchFamily="34" charset="-122"/>
                </a:rPr>
                <a:t>THANKS</a:t>
              </a:r>
              <a:endParaRPr lang="zh-CN" altLang="en-US" sz="32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273" name="圆角矩形 8"/>
          <p:cNvGrpSpPr>
            <a:grpSpLocks/>
          </p:cNvGrpSpPr>
          <p:nvPr/>
        </p:nvGrpSpPr>
        <p:grpSpPr bwMode="auto">
          <a:xfrm>
            <a:off x="1435100" y="2371204"/>
            <a:ext cx="446088" cy="444500"/>
            <a:chOff x="0" y="0"/>
            <a:chExt cx="281" cy="280"/>
          </a:xfrm>
        </p:grpSpPr>
        <p:pic>
          <p:nvPicPr>
            <p:cNvPr id="11278" name="圆角矩形 8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9" name="文本框 10261"/>
            <p:cNvSpPr txBox="1">
              <a:spLocks noChangeArrowheads="1"/>
            </p:cNvSpPr>
            <p:nvPr/>
          </p:nvSpPr>
          <p:spPr bwMode="auto">
            <a:xfrm>
              <a:off x="53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4" name="圆角矩形 11"/>
          <p:cNvGrpSpPr>
            <a:grpSpLocks/>
          </p:cNvGrpSpPr>
          <p:nvPr/>
        </p:nvGrpSpPr>
        <p:grpSpPr bwMode="auto">
          <a:xfrm>
            <a:off x="5970588" y="2188641"/>
            <a:ext cx="1055687" cy="1054100"/>
            <a:chOff x="0" y="0"/>
            <a:chExt cx="665" cy="664"/>
          </a:xfrm>
        </p:grpSpPr>
        <p:pic>
          <p:nvPicPr>
            <p:cNvPr id="11276" name="圆角矩形 11"/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65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7" name="文本框 10267"/>
            <p:cNvSpPr txBox="1">
              <a:spLocks noChangeArrowheads="1"/>
            </p:cNvSpPr>
            <p:nvPr/>
          </p:nvSpPr>
          <p:spPr bwMode="auto">
            <a:xfrm>
              <a:off x="301" y="21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sp>
        <p:nvSpPr>
          <p:cNvPr id="112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dirty="0">
                <a:latin typeface="微软雅黑" pitchFamily="34" charset="-122"/>
                <a:ea typeface="微软雅黑" pitchFamily="34" charset="-122"/>
              </a:rPr>
              <a:t>零死角玩转</a:t>
            </a:r>
            <a:r>
              <a:rPr lang="en-US" altLang="zh-CN" sz="3200" b="1" dirty="0">
                <a:latin typeface="微软雅黑" pitchFamily="34" charset="-122"/>
                <a:ea typeface="微软雅黑" pitchFamily="34" charset="-122"/>
              </a:rPr>
              <a:t>STM32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8" name="标题 1"/>
          <p:cNvGrpSpPr>
            <a:grpSpLocks/>
          </p:cNvGrpSpPr>
          <p:nvPr/>
        </p:nvGrpSpPr>
        <p:grpSpPr bwMode="auto">
          <a:xfrm>
            <a:off x="1666081" y="4365104"/>
            <a:ext cx="5210175" cy="938213"/>
            <a:chOff x="0" y="0"/>
            <a:chExt cx="3340" cy="1302"/>
          </a:xfrm>
        </p:grpSpPr>
        <p:pic>
          <p:nvPicPr>
            <p:cNvPr id="29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2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论坛： 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www.firebbs.com</a:t>
              </a:r>
            </a:p>
          </p:txBody>
        </p:sp>
      </p:grpSp>
      <p:grpSp>
        <p:nvGrpSpPr>
          <p:cNvPr id="34" name="标题 1"/>
          <p:cNvGrpSpPr>
            <a:grpSpLocks/>
          </p:cNvGrpSpPr>
          <p:nvPr/>
        </p:nvGrpSpPr>
        <p:grpSpPr bwMode="auto">
          <a:xfrm>
            <a:off x="1667668" y="5157192"/>
            <a:ext cx="5208588" cy="938212"/>
            <a:chOff x="0" y="0"/>
            <a:chExt cx="3340" cy="1302"/>
          </a:xfrm>
        </p:grpSpPr>
        <p:pic>
          <p:nvPicPr>
            <p:cNvPr id="35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淘宝：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firestm32.taobao.com</a:t>
              </a:r>
            </a:p>
          </p:txBody>
        </p:sp>
      </p:grpSp>
      <p:pic>
        <p:nvPicPr>
          <p:cNvPr id="1026" name="Picture 2" descr="C:\Users\Administrator\Desktop\taobao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013" y="4537670"/>
            <a:ext cx="1038186" cy="103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文本框 3"/>
          <p:cNvSpPr txBox="1">
            <a:spLocks noChangeArrowheads="1"/>
          </p:cNvSpPr>
          <p:nvPr/>
        </p:nvSpPr>
        <p:spPr bwMode="auto">
          <a:xfrm>
            <a:off x="6765938" y="5661248"/>
            <a:ext cx="140646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1200" b="1" dirty="0">
                <a:latin typeface="微软雅黑" pitchFamily="34" charset="-122"/>
                <a:ea typeface="微软雅黑" pitchFamily="34" charset="-122"/>
              </a:rPr>
              <a:t>扫描进入淘宝店铺</a:t>
            </a:r>
            <a:endParaRPr lang="zh-CN" altLang="zh-CN" sz="12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主讲内容</a:t>
            </a:r>
          </a:p>
        </p:txBody>
      </p:sp>
      <p:sp>
        <p:nvSpPr>
          <p:cNvPr id="27" name="对角圆角矩形 26"/>
          <p:cNvSpPr/>
          <p:nvPr/>
        </p:nvSpPr>
        <p:spPr bwMode="auto">
          <a:xfrm>
            <a:off x="2067605" y="1381440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dirty="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01</a:t>
            </a:r>
            <a:endParaRPr lang="zh-CN" altLang="en-US" sz="3200" dirty="0">
              <a:solidFill>
                <a:srgbClr val="C00000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3203575" y="2238375"/>
            <a:ext cx="4143375" cy="158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3292475" y="1524000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存储器的种类</a:t>
            </a:r>
          </a:p>
        </p:txBody>
      </p:sp>
      <p:sp>
        <p:nvSpPr>
          <p:cNvPr id="30" name="对角圆角矩形 29"/>
          <p:cNvSpPr/>
          <p:nvPr/>
        </p:nvSpPr>
        <p:spPr bwMode="auto">
          <a:xfrm>
            <a:off x="2067605" y="2420888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dirty="0">
                <a:solidFill>
                  <a:schemeClr val="accent6">
                    <a:lumMod val="75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02</a:t>
            </a:r>
            <a:endParaRPr lang="zh-CN" altLang="en-US" sz="3200" dirty="0">
              <a:solidFill>
                <a:schemeClr val="accent6">
                  <a:lumMod val="75000"/>
                </a:schemeClr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3236913" y="4244975"/>
            <a:ext cx="4143375" cy="1588"/>
          </a:xfrm>
          <a:prstGeom prst="line">
            <a:avLst/>
          </a:prstGeom>
          <a:ln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3292475" y="2665413"/>
            <a:ext cx="214994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RAM</a:t>
            </a:r>
            <a:r>
              <a:rPr lang="zh-CN" altLang="en-US" sz="28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存储器</a:t>
            </a:r>
          </a:p>
        </p:txBody>
      </p:sp>
      <p:sp>
        <p:nvSpPr>
          <p:cNvPr id="39" name="对角圆角矩形 38"/>
          <p:cNvSpPr/>
          <p:nvPr/>
        </p:nvSpPr>
        <p:spPr bwMode="auto">
          <a:xfrm>
            <a:off x="2067605" y="3461078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dirty="0">
                <a:solidFill>
                  <a:srgbClr val="FF0000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03</a:t>
            </a:r>
            <a:endParaRPr lang="zh-CN" altLang="en-US" sz="3200" dirty="0">
              <a:solidFill>
                <a:srgbClr val="FF0000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3219450" y="3306763"/>
            <a:ext cx="4143375" cy="158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3292475" y="3592513"/>
            <a:ext cx="26981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非易失性存储器</a:t>
            </a:r>
          </a:p>
        </p:txBody>
      </p:sp>
      <p:sp>
        <p:nvSpPr>
          <p:cNvPr id="13" name="矩形 12"/>
          <p:cNvSpPr/>
          <p:nvPr/>
        </p:nvSpPr>
        <p:spPr>
          <a:xfrm>
            <a:off x="2816113" y="4653136"/>
            <a:ext cx="392611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参考资料</a:t>
            </a:r>
            <a:r>
              <a:rPr lang="en-US" altLang="zh-CN" sz="20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:《</a:t>
            </a:r>
            <a:r>
              <a:rPr lang="zh-CN" altLang="en-US" sz="20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零死角玩转</a:t>
            </a:r>
            <a:r>
              <a:rPr lang="en-US" altLang="zh-CN" sz="20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STM32》</a:t>
            </a:r>
          </a:p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“常用存储器介绍”章节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存储器种类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文本框 3"/>
          <p:cNvSpPr txBox="1">
            <a:spLocks noChangeArrowheads="1"/>
          </p:cNvSpPr>
          <p:nvPr/>
        </p:nvSpPr>
        <p:spPr bwMode="auto">
          <a:xfrm>
            <a:off x="685800" y="1343026"/>
            <a:ext cx="287808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存储器种类</a:t>
            </a:r>
          </a:p>
        </p:txBody>
      </p:sp>
      <p:pic>
        <p:nvPicPr>
          <p:cNvPr id="10" name="图片 9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22" t="5464" r="5522" b="5647"/>
          <a:stretch/>
        </p:blipFill>
        <p:spPr bwMode="auto">
          <a:xfrm>
            <a:off x="1324496" y="1804691"/>
            <a:ext cx="6480720" cy="4857565"/>
          </a:xfrm>
          <a:prstGeom prst="rect">
            <a:avLst/>
          </a:prstGeom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081575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存储器的种类</a:t>
            </a:r>
          </a:p>
        </p:txBody>
      </p:sp>
      <p:sp>
        <p:nvSpPr>
          <p:cNvPr id="6" name="文本框 3"/>
          <p:cNvSpPr txBox="1">
            <a:spLocks noChangeArrowheads="1"/>
          </p:cNvSpPr>
          <p:nvPr/>
        </p:nvSpPr>
        <p:spPr bwMode="auto">
          <a:xfrm>
            <a:off x="685800" y="1343027"/>
            <a:ext cx="741459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RAM</a:t>
            </a:r>
            <a:r>
              <a:rPr lang="zh-CN" altLang="en-US" sz="2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存储器</a:t>
            </a:r>
          </a:p>
        </p:txBody>
      </p:sp>
      <p:sp>
        <p:nvSpPr>
          <p:cNvPr id="2" name="矩形 1"/>
          <p:cNvSpPr/>
          <p:nvPr/>
        </p:nvSpPr>
        <p:spPr>
          <a:xfrm>
            <a:off x="1043608" y="1988841"/>
            <a:ext cx="705678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	RAM</a:t>
            </a:r>
            <a:r>
              <a:rPr lang="zh-CN" altLang="zh-CN" dirty="0"/>
              <a:t>是“</a:t>
            </a:r>
            <a:r>
              <a:rPr lang="en-US" altLang="zh-CN" dirty="0"/>
              <a:t>Random Access Memory</a:t>
            </a:r>
            <a:r>
              <a:rPr lang="zh-CN" altLang="zh-CN" dirty="0"/>
              <a:t>”的缩写，被译为随机存储器。所谓</a:t>
            </a:r>
            <a:r>
              <a:rPr lang="en-US" altLang="zh-CN" dirty="0"/>
              <a:t>“</a:t>
            </a:r>
            <a:r>
              <a:rPr lang="zh-CN" altLang="zh-CN" dirty="0"/>
              <a:t>随机存取</a:t>
            </a:r>
            <a:r>
              <a:rPr lang="en-US" altLang="zh-CN" dirty="0"/>
              <a:t>”</a:t>
            </a:r>
            <a:r>
              <a:rPr lang="zh-CN" altLang="zh-CN" dirty="0"/>
              <a:t>，指的是当存储器中的消息被读取或写入时，所需要的时间与这段信息所在的位置无关。这个词的由来是因为早期计算机曾使用磁鼓作为存储器，磁鼓是顺序读写设备，而</a:t>
            </a:r>
            <a:r>
              <a:rPr lang="en-US" altLang="zh-CN" dirty="0"/>
              <a:t>RAM</a:t>
            </a:r>
            <a:r>
              <a:rPr lang="zh-CN" altLang="zh-CN" dirty="0"/>
              <a:t>可随读取其内部任意地址的数据，时间都是相同的，因此得名。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zh-CN" dirty="0"/>
              <a:t>实际上现在</a:t>
            </a:r>
            <a:r>
              <a:rPr lang="en-US" altLang="zh-CN" dirty="0"/>
              <a:t>RAM</a:t>
            </a:r>
            <a:r>
              <a:rPr lang="zh-CN" altLang="zh-CN" dirty="0"/>
              <a:t>已经专门用于指代作为计算机内存的易失性半导体存储器。</a:t>
            </a:r>
          </a:p>
          <a:p>
            <a:r>
              <a:rPr lang="en-US" altLang="zh-CN" dirty="0"/>
              <a:t>	</a:t>
            </a:r>
            <a:endParaRPr lang="zh-CN" altLang="zh-CN" dirty="0"/>
          </a:p>
        </p:txBody>
      </p:sp>
      <p:sp>
        <p:nvSpPr>
          <p:cNvPr id="3" name="矩形 2"/>
          <p:cNvSpPr/>
          <p:nvPr/>
        </p:nvSpPr>
        <p:spPr>
          <a:xfrm>
            <a:off x="1043608" y="4581128"/>
            <a:ext cx="70567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/>
              <a:t>根据</a:t>
            </a:r>
            <a:r>
              <a:rPr lang="en-US" altLang="zh-CN" dirty="0"/>
              <a:t>RAM</a:t>
            </a:r>
            <a:r>
              <a:rPr lang="zh-CN" altLang="zh-CN" dirty="0"/>
              <a:t>的存储机制，又分为动态随机存储器</a:t>
            </a:r>
            <a:r>
              <a:rPr lang="en-US" altLang="zh-CN" dirty="0"/>
              <a:t>DRAM(Dynamic RAM)</a:t>
            </a:r>
            <a:r>
              <a:rPr lang="zh-CN" altLang="zh-CN" dirty="0"/>
              <a:t>以及静态随机存储器</a:t>
            </a:r>
            <a:r>
              <a:rPr lang="en-US" altLang="zh-CN" dirty="0"/>
              <a:t>SRAM(Static RAM)</a:t>
            </a:r>
            <a:r>
              <a:rPr lang="zh-CN" altLang="zh-CN" dirty="0"/>
              <a:t>两种。</a:t>
            </a:r>
          </a:p>
        </p:txBody>
      </p:sp>
    </p:spTree>
    <p:extLst>
      <p:ext uri="{BB962C8B-B14F-4D97-AF65-F5344CB8AC3E}">
        <p14:creationId xmlns:p14="http://schemas.microsoft.com/office/powerpoint/2010/main" val="9256149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存储器的种类</a:t>
            </a:r>
          </a:p>
        </p:txBody>
      </p:sp>
      <p:sp>
        <p:nvSpPr>
          <p:cNvPr id="6" name="文本框 3"/>
          <p:cNvSpPr txBox="1">
            <a:spLocks noChangeArrowheads="1"/>
          </p:cNvSpPr>
          <p:nvPr/>
        </p:nvSpPr>
        <p:spPr bwMode="auto">
          <a:xfrm>
            <a:off x="685800" y="1343027"/>
            <a:ext cx="741459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DRAM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的存储单元结构</a:t>
            </a:r>
          </a:p>
        </p:txBody>
      </p:sp>
      <p:pic>
        <p:nvPicPr>
          <p:cNvPr id="7" name="图片 6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636"/>
          <a:stretch/>
        </p:blipFill>
        <p:spPr bwMode="auto">
          <a:xfrm>
            <a:off x="3137355" y="2348880"/>
            <a:ext cx="2855002" cy="2747491"/>
          </a:xfrm>
          <a:prstGeom prst="rect">
            <a:avLst/>
          </a:prstGeom>
          <a:ln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" name="文本框 3"/>
          <p:cNvSpPr txBox="1">
            <a:spLocks noChangeArrowheads="1"/>
          </p:cNvSpPr>
          <p:nvPr/>
        </p:nvSpPr>
        <p:spPr bwMode="auto">
          <a:xfrm>
            <a:off x="2404616" y="5561569"/>
            <a:ext cx="432048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DRAM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以电容的电荷来表示数据</a:t>
            </a:r>
          </a:p>
        </p:txBody>
      </p:sp>
      <p:sp>
        <p:nvSpPr>
          <p:cNvPr id="2" name="矩形 1"/>
          <p:cNvSpPr/>
          <p:nvPr/>
        </p:nvSpPr>
        <p:spPr>
          <a:xfrm>
            <a:off x="1082946" y="1804692"/>
            <a:ext cx="43396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/>
              <a:t>动态随机存储器</a:t>
            </a:r>
            <a:r>
              <a:rPr lang="en-US" altLang="zh-CN" dirty="0"/>
              <a:t>DRAM(Dynamic RAM)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7218574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存储器的种类</a:t>
            </a:r>
          </a:p>
        </p:txBody>
      </p:sp>
      <p:sp>
        <p:nvSpPr>
          <p:cNvPr id="9" name="文本框 3"/>
          <p:cNvSpPr txBox="1">
            <a:spLocks noChangeArrowheads="1"/>
          </p:cNvSpPr>
          <p:nvPr/>
        </p:nvSpPr>
        <p:spPr bwMode="auto">
          <a:xfrm>
            <a:off x="685800" y="1343027"/>
            <a:ext cx="741459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SRAM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的存储单元结构</a:t>
            </a:r>
          </a:p>
        </p:txBody>
      </p:sp>
      <p:sp>
        <p:nvSpPr>
          <p:cNvPr id="10" name="文本框 3"/>
          <p:cNvSpPr txBox="1">
            <a:spLocks noChangeArrowheads="1"/>
          </p:cNvSpPr>
          <p:nvPr/>
        </p:nvSpPr>
        <p:spPr bwMode="auto">
          <a:xfrm>
            <a:off x="2552297" y="5530220"/>
            <a:ext cx="402511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SRAM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以锁存器来存储数据</a:t>
            </a:r>
          </a:p>
        </p:txBody>
      </p:sp>
      <p:pic>
        <p:nvPicPr>
          <p:cNvPr id="11" name="图片 10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4549" y="2389113"/>
            <a:ext cx="3392326" cy="284008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矩形 1"/>
          <p:cNvSpPr/>
          <p:nvPr/>
        </p:nvSpPr>
        <p:spPr>
          <a:xfrm>
            <a:off x="1115616" y="1804692"/>
            <a:ext cx="40062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/>
              <a:t>静态随机存储器</a:t>
            </a:r>
            <a:r>
              <a:rPr lang="en-US" altLang="zh-CN" dirty="0"/>
              <a:t>SRAM(Static RAM)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9066369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存储器的种类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8638341"/>
              </p:ext>
            </p:extLst>
          </p:nvPr>
        </p:nvGraphicFramePr>
        <p:xfrm>
          <a:off x="2195736" y="4077072"/>
          <a:ext cx="5411470" cy="244827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0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40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40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9654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2000" dirty="0">
                          <a:effectLst/>
                        </a:rPr>
                        <a:t>特性</a:t>
                      </a:r>
                      <a:endParaRPr lang="zh-CN" sz="2000" dirty="0">
                        <a:effectLst/>
                        <a:latin typeface="Times New Roman"/>
                        <a:ea typeface="黑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DRAM</a:t>
                      </a:r>
                      <a:endParaRPr lang="zh-CN" sz="2000" dirty="0">
                        <a:effectLst/>
                        <a:latin typeface="Times New Roman"/>
                        <a:ea typeface="黑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SRAM</a:t>
                      </a:r>
                      <a:endParaRPr lang="zh-CN" sz="2000">
                        <a:effectLst/>
                        <a:latin typeface="Times New Roman"/>
                        <a:ea typeface="黑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9654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600" dirty="0">
                          <a:effectLst/>
                        </a:rPr>
                        <a:t>存取速度</a:t>
                      </a:r>
                      <a:endParaRPr lang="zh-CN" sz="16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600" dirty="0">
                          <a:effectLst/>
                        </a:rPr>
                        <a:t>较慢</a:t>
                      </a:r>
                      <a:endParaRPr lang="zh-CN" sz="16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较快</a:t>
                      </a:r>
                      <a:endParaRPr lang="zh-CN" sz="16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9654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600" dirty="0">
                          <a:effectLst/>
                        </a:rPr>
                        <a:t>集成度</a:t>
                      </a:r>
                      <a:endParaRPr lang="zh-CN" sz="16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600" dirty="0">
                          <a:effectLst/>
                        </a:rPr>
                        <a:t>较高</a:t>
                      </a:r>
                      <a:endParaRPr lang="zh-CN" sz="16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600" dirty="0">
                          <a:effectLst/>
                        </a:rPr>
                        <a:t>较低</a:t>
                      </a:r>
                      <a:endParaRPr lang="zh-CN" sz="16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9654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生产成本</a:t>
                      </a:r>
                      <a:endParaRPr lang="zh-CN" sz="16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600" dirty="0">
                          <a:effectLst/>
                        </a:rPr>
                        <a:t>较低</a:t>
                      </a:r>
                      <a:endParaRPr lang="zh-CN" sz="16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600" dirty="0">
                          <a:effectLst/>
                        </a:rPr>
                        <a:t>较高</a:t>
                      </a:r>
                      <a:endParaRPr lang="zh-CN" sz="16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9654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是否需要刷新</a:t>
                      </a:r>
                      <a:endParaRPr lang="zh-CN" sz="16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600" dirty="0">
                          <a:effectLst/>
                        </a:rPr>
                        <a:t>是</a:t>
                      </a:r>
                      <a:endParaRPr lang="zh-CN" sz="16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600" dirty="0">
                          <a:effectLst/>
                        </a:rPr>
                        <a:t>否</a:t>
                      </a:r>
                      <a:endParaRPr lang="zh-CN" sz="16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" name="文本框 3"/>
          <p:cNvSpPr txBox="1">
            <a:spLocks noChangeArrowheads="1"/>
          </p:cNvSpPr>
          <p:nvPr/>
        </p:nvSpPr>
        <p:spPr bwMode="auto">
          <a:xfrm>
            <a:off x="685800" y="1343027"/>
            <a:ext cx="741459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dirty="0"/>
              <a:t>DRAM</a:t>
            </a:r>
            <a:r>
              <a:rPr lang="zh-CN" altLang="zh-CN" sz="2400" dirty="0"/>
              <a:t>与</a:t>
            </a:r>
            <a:r>
              <a:rPr lang="en-US" altLang="zh-CN" sz="2400" dirty="0"/>
              <a:t>SRAM</a:t>
            </a:r>
            <a:r>
              <a:rPr lang="zh-CN" altLang="zh-CN" sz="2400" dirty="0"/>
              <a:t>的</a:t>
            </a:r>
            <a:r>
              <a:rPr lang="zh-CN" altLang="en-US" sz="2400" dirty="0"/>
              <a:t>特性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图片 5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636"/>
          <a:stretch/>
        </p:blipFill>
        <p:spPr bwMode="auto">
          <a:xfrm>
            <a:off x="2195736" y="1988839"/>
            <a:ext cx="2016224" cy="1940299"/>
          </a:xfrm>
          <a:prstGeom prst="rect">
            <a:avLst/>
          </a:prstGeom>
          <a:ln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图片 6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1988839"/>
            <a:ext cx="2304256" cy="192914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989892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存储器的种类</a:t>
            </a:r>
          </a:p>
        </p:txBody>
      </p:sp>
      <p:sp>
        <p:nvSpPr>
          <p:cNvPr id="12" name="文本框 3"/>
          <p:cNvSpPr txBox="1">
            <a:spLocks noChangeArrowheads="1"/>
          </p:cNvSpPr>
          <p:nvPr/>
        </p:nvSpPr>
        <p:spPr bwMode="auto">
          <a:xfrm>
            <a:off x="685800" y="1131246"/>
            <a:ext cx="741459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 dirty="0">
                <a:solidFill>
                  <a:srgbClr val="000000"/>
                </a:solidFill>
              </a:rPr>
              <a:t>同步</a:t>
            </a:r>
            <a:r>
              <a:rPr lang="en-US" altLang="zh-CN" sz="2400" b="1" dirty="0">
                <a:solidFill>
                  <a:srgbClr val="000000"/>
                </a:solidFill>
              </a:rPr>
              <a:t>/</a:t>
            </a:r>
            <a:r>
              <a:rPr lang="zh-CN" altLang="en-US" sz="2400" b="1" dirty="0">
                <a:solidFill>
                  <a:srgbClr val="000000"/>
                </a:solidFill>
              </a:rPr>
              <a:t>异步存储器</a:t>
            </a:r>
            <a:endParaRPr lang="zh-CN" altLang="en-US" sz="24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图片 5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5941" y="2054914"/>
            <a:ext cx="5274310" cy="121221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3645024"/>
            <a:ext cx="4038553" cy="3084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文本框 3"/>
          <p:cNvSpPr txBox="1">
            <a:spLocks noChangeArrowheads="1"/>
          </p:cNvSpPr>
          <p:nvPr/>
        </p:nvSpPr>
        <p:spPr bwMode="auto">
          <a:xfrm>
            <a:off x="2081941" y="1631182"/>
            <a:ext cx="441015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 dirty="0">
                <a:solidFill>
                  <a:srgbClr val="000000"/>
                </a:solidFill>
              </a:rPr>
              <a:t>可直接根据是否有时钟信号线区分</a:t>
            </a:r>
            <a:endParaRPr lang="zh-CN" altLang="en-US" sz="20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文本框 3"/>
          <p:cNvSpPr txBox="1">
            <a:spLocks noChangeArrowheads="1"/>
          </p:cNvSpPr>
          <p:nvPr/>
        </p:nvSpPr>
        <p:spPr bwMode="auto">
          <a:xfrm>
            <a:off x="350201" y="2460966"/>
            <a:ext cx="121638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 dirty="0">
                <a:solidFill>
                  <a:srgbClr val="000000"/>
                </a:solidFill>
              </a:rPr>
              <a:t>同步方式</a:t>
            </a:r>
            <a:endParaRPr lang="zh-CN" altLang="en-US" sz="20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文本框 3"/>
          <p:cNvSpPr txBox="1">
            <a:spLocks noChangeArrowheads="1"/>
          </p:cNvSpPr>
          <p:nvPr/>
        </p:nvSpPr>
        <p:spPr bwMode="auto">
          <a:xfrm>
            <a:off x="367391" y="4987278"/>
            <a:ext cx="121638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 dirty="0">
                <a:solidFill>
                  <a:srgbClr val="000000"/>
                </a:solidFill>
              </a:rPr>
              <a:t>异步方式</a:t>
            </a:r>
            <a:endParaRPr lang="zh-CN" altLang="en-US" sz="20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040535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存储器的种类</a:t>
            </a:r>
          </a:p>
        </p:txBody>
      </p:sp>
      <p:sp>
        <p:nvSpPr>
          <p:cNvPr id="12" name="文本框 3"/>
          <p:cNvSpPr txBox="1">
            <a:spLocks noChangeArrowheads="1"/>
          </p:cNvSpPr>
          <p:nvPr/>
        </p:nvSpPr>
        <p:spPr bwMode="auto">
          <a:xfrm>
            <a:off x="685800" y="1131246"/>
            <a:ext cx="741459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SDRAM</a:t>
            </a:r>
            <a:endParaRPr lang="zh-CN" altLang="en-US" sz="24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文本框 3"/>
          <p:cNvSpPr txBox="1">
            <a:spLocks noChangeArrowheads="1"/>
          </p:cNvSpPr>
          <p:nvPr/>
        </p:nvSpPr>
        <p:spPr bwMode="auto">
          <a:xfrm>
            <a:off x="685800" y="1625062"/>
            <a:ext cx="717189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dirty="0"/>
              <a:t>常见的</a:t>
            </a:r>
            <a:r>
              <a:rPr lang="en-US" altLang="zh-CN" dirty="0"/>
              <a:t>DRAM</a:t>
            </a:r>
            <a:r>
              <a:rPr lang="zh-CN" altLang="en-US" dirty="0"/>
              <a:t>都采用同步方式，称为</a:t>
            </a:r>
            <a:r>
              <a:rPr lang="en-US" altLang="zh-CN" dirty="0"/>
              <a:t>SDRAM(Synchronous DRAM)</a:t>
            </a:r>
            <a:r>
              <a:rPr lang="zh-CN" altLang="en-US" dirty="0"/>
              <a:t>。</a:t>
            </a:r>
          </a:p>
        </p:txBody>
      </p:sp>
      <p:pic>
        <p:nvPicPr>
          <p:cNvPr id="11" name="图片 10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5941" y="2204864"/>
            <a:ext cx="5274310" cy="1212215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5426956"/>
              </p:ext>
            </p:extLst>
          </p:nvPr>
        </p:nvGraphicFramePr>
        <p:xfrm>
          <a:off x="1578744" y="4077072"/>
          <a:ext cx="5411470" cy="16897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08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027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38454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600" dirty="0">
                          <a:effectLst/>
                        </a:rPr>
                        <a:t>种类</a:t>
                      </a:r>
                      <a:endParaRPr lang="zh-CN" sz="1600" dirty="0">
                        <a:effectLst/>
                        <a:latin typeface="Times New Roman"/>
                        <a:ea typeface="黑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600" dirty="0">
                          <a:effectLst/>
                        </a:rPr>
                        <a:t>特点</a:t>
                      </a:r>
                      <a:endParaRPr lang="zh-CN" sz="1600" dirty="0">
                        <a:effectLst/>
                        <a:latin typeface="Times New Roman"/>
                        <a:ea typeface="黑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422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200" dirty="0">
                          <a:effectLst/>
                        </a:rPr>
                        <a:t>普通</a:t>
                      </a:r>
                      <a:r>
                        <a:rPr lang="en-US" sz="1200" dirty="0">
                          <a:effectLst/>
                        </a:rPr>
                        <a:t>SDRAM</a:t>
                      </a:r>
                      <a:endParaRPr lang="zh-CN" sz="12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200" dirty="0">
                          <a:effectLst/>
                        </a:rPr>
                        <a:t>在上升沿时同步数据</a:t>
                      </a:r>
                      <a:endParaRPr lang="zh-CN" sz="12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422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DDRII SDRAM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200" dirty="0">
                          <a:effectLst/>
                        </a:rPr>
                        <a:t>在上升沿及下降沿都同步数据，时钟极限频率</a:t>
                      </a:r>
                      <a:r>
                        <a:rPr lang="en-US" sz="1200" dirty="0">
                          <a:effectLst/>
                        </a:rPr>
                        <a:t>800MHz</a:t>
                      </a:r>
                      <a:endParaRPr lang="zh-CN" sz="12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0422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DDRIII SDRAM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200" dirty="0">
                          <a:effectLst/>
                        </a:rPr>
                        <a:t>在上升沿及下降沿都同步数据，时钟极限频率</a:t>
                      </a:r>
                      <a:r>
                        <a:rPr lang="en-US" sz="1200" dirty="0">
                          <a:effectLst/>
                        </a:rPr>
                        <a:t>1600MHz</a:t>
                      </a:r>
                      <a:endParaRPr lang="zh-CN" sz="12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3" name="文本框 3"/>
          <p:cNvSpPr txBox="1">
            <a:spLocks noChangeArrowheads="1"/>
          </p:cNvSpPr>
          <p:nvPr/>
        </p:nvSpPr>
        <p:spPr bwMode="auto">
          <a:xfrm>
            <a:off x="685799" y="3633989"/>
            <a:ext cx="717189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zh-CN" dirty="0"/>
              <a:t>不同种类</a:t>
            </a:r>
            <a:r>
              <a:rPr lang="en-US" altLang="zh-CN" dirty="0"/>
              <a:t>SDRAM</a:t>
            </a:r>
            <a:r>
              <a:rPr lang="zh-CN" altLang="zh-CN" dirty="0"/>
              <a:t>的差异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767272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1436</TotalTime>
  <Pages>0</Pages>
  <Words>386</Words>
  <Characters>0</Characters>
  <Application>Microsoft Office PowerPoint</Application>
  <DocSecurity>0</DocSecurity>
  <PresentationFormat>全屏显示(4:3)</PresentationFormat>
  <Lines>0</Lines>
  <Paragraphs>122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9" baseType="lpstr">
      <vt:lpstr>黑体</vt:lpstr>
      <vt:lpstr>宋体</vt:lpstr>
      <vt:lpstr>微软雅黑</vt:lpstr>
      <vt:lpstr>Arial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leaf fly</cp:lastModifiedBy>
  <cp:revision>149</cp:revision>
  <dcterms:created xsi:type="dcterms:W3CDTF">2014-09-22T09:17:55Z</dcterms:created>
  <dcterms:modified xsi:type="dcterms:W3CDTF">2016-08-19T05:59:47Z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2052-10.1.0.5345</vt:lpwstr>
  </property>
</Properties>
</file>