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08" r:id="rId10"/>
    <p:sldId id="309" r:id="rId11"/>
    <p:sldId id="310" r:id="rId12"/>
    <p:sldId id="311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35" d="100"/>
          <a:sy n="35" d="100"/>
        </p:scale>
        <p:origin x="1258" y="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49406-FEDE-4AE3-BDA8-046690CE109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6950-4461-4C9E-B6CD-B38B16FD8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950-4461-4C9E-B6CD-B38B16FD85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9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数据有效性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1" y="2292667"/>
            <a:ext cx="7053084" cy="3080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85800" y="5469031"/>
            <a:ext cx="755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SCL</a:t>
            </a:r>
            <a:r>
              <a:rPr lang="zh-CN" altLang="en-US" dirty="0"/>
              <a:t>为高电平的时候</a:t>
            </a:r>
            <a:r>
              <a:rPr lang="en-US" altLang="zh-CN" dirty="0"/>
              <a:t>SDA</a:t>
            </a:r>
            <a:r>
              <a:rPr lang="zh-CN" altLang="en-US" dirty="0"/>
              <a:t>表示的数据有效，即此时的</a:t>
            </a:r>
            <a:r>
              <a:rPr lang="en-US" altLang="zh-CN" dirty="0"/>
              <a:t>SDA</a:t>
            </a:r>
            <a:r>
              <a:rPr lang="zh-CN" altLang="en-US" dirty="0"/>
              <a:t>为高电平时表示数据“</a:t>
            </a:r>
            <a:r>
              <a:rPr lang="en-US" altLang="zh-CN" dirty="0"/>
              <a:t>1”</a:t>
            </a:r>
            <a:r>
              <a:rPr lang="zh-CN" altLang="en-US" dirty="0"/>
              <a:t>，为低电平时表示数据“</a:t>
            </a:r>
            <a:r>
              <a:rPr lang="en-US" altLang="zh-CN" dirty="0"/>
              <a:t>0”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SCL</a:t>
            </a:r>
            <a:r>
              <a:rPr lang="zh-CN" altLang="en-US" dirty="0"/>
              <a:t>为低电平时，</a:t>
            </a:r>
            <a:r>
              <a:rPr lang="en-US" altLang="zh-CN" dirty="0"/>
              <a:t>SDA</a:t>
            </a:r>
            <a:r>
              <a:rPr lang="zh-CN" altLang="en-US" dirty="0"/>
              <a:t>的数据无效，一般在这个时候</a:t>
            </a:r>
            <a:r>
              <a:rPr lang="en-US" altLang="zh-CN" dirty="0"/>
              <a:t>SDA</a:t>
            </a:r>
            <a:r>
              <a:rPr lang="zh-CN" altLang="en-US" dirty="0"/>
              <a:t>进行电平切换，为下一次表示数据做好准备。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1618030"/>
            <a:ext cx="755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en-US" dirty="0"/>
              <a:t>使用</a:t>
            </a:r>
            <a:r>
              <a:rPr lang="en-US" altLang="zh-CN" dirty="0"/>
              <a:t>SDA</a:t>
            </a:r>
            <a:r>
              <a:rPr lang="zh-CN" altLang="en-US" dirty="0"/>
              <a:t>信号线来传输数据，使用</a:t>
            </a:r>
            <a:r>
              <a:rPr lang="en-US" altLang="zh-CN" dirty="0"/>
              <a:t>SCL</a:t>
            </a:r>
            <a:r>
              <a:rPr lang="zh-CN" altLang="en-US" dirty="0"/>
              <a:t>信号线进行数据同步。</a:t>
            </a:r>
            <a:r>
              <a:rPr lang="en-US" altLang="zh-CN" dirty="0"/>
              <a:t> SDA</a:t>
            </a:r>
            <a:r>
              <a:rPr lang="zh-CN" altLang="en-US" dirty="0"/>
              <a:t>数据线在</a:t>
            </a:r>
            <a:r>
              <a:rPr lang="en-US" altLang="zh-CN" dirty="0"/>
              <a:t>SCL</a:t>
            </a:r>
            <a:r>
              <a:rPr lang="zh-CN" altLang="en-US" dirty="0"/>
              <a:t>的每个时钟周期传输一位数据。</a:t>
            </a:r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066742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4.</a:t>
            </a:r>
            <a:r>
              <a:rPr lang="zh-CN" altLang="en-US" sz="2400" b="1" dirty="0">
                <a:solidFill>
                  <a:srgbClr val="000000"/>
                </a:solidFill>
              </a:rPr>
              <a:t>地址及数据方向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9" y="3501008"/>
            <a:ext cx="7203013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72324" y="1674674"/>
            <a:ext cx="7600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I2C</a:t>
            </a:r>
            <a:r>
              <a:rPr lang="zh-CN" altLang="zh-CN" dirty="0"/>
              <a:t>总线上的每个设备都有自己的独立地址，主机发起通讯时，通过</a:t>
            </a:r>
            <a:r>
              <a:rPr lang="en-US" altLang="zh-CN" dirty="0"/>
              <a:t>SDA</a:t>
            </a:r>
            <a:r>
              <a:rPr lang="zh-CN" altLang="zh-CN" dirty="0"/>
              <a:t>信号线发送设备地址</a:t>
            </a:r>
            <a:r>
              <a:rPr lang="en-US" altLang="zh-CN" dirty="0"/>
              <a:t>(SLAVE_ADDRESS)</a:t>
            </a:r>
            <a:r>
              <a:rPr lang="zh-CN" altLang="zh-CN" dirty="0"/>
              <a:t>来查找从机。设备地址可以是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紧跟设备地址的一个数据位</a:t>
            </a:r>
            <a:r>
              <a:rPr lang="en-US" altLang="zh-CN" dirty="0"/>
              <a:t>R/</a:t>
            </a:r>
            <a:r>
              <a:rPr lang="en-US" altLang="zh-CN" u="sng" dirty="0"/>
              <a:t>W</a:t>
            </a:r>
            <a:r>
              <a:rPr lang="zh-CN" altLang="zh-CN" dirty="0"/>
              <a:t>用来表示数据传输方向</a:t>
            </a:r>
            <a:r>
              <a:rPr lang="zh-CN" altLang="en-US" dirty="0"/>
              <a:t>，</a:t>
            </a:r>
            <a:r>
              <a:rPr lang="zh-CN" altLang="zh-CN" dirty="0"/>
              <a:t>数据方向位为“</a:t>
            </a:r>
            <a:r>
              <a:rPr lang="en-US" altLang="zh-CN" dirty="0"/>
              <a:t>1</a:t>
            </a:r>
            <a:r>
              <a:rPr lang="zh-CN" altLang="zh-CN" dirty="0"/>
              <a:t>”时表示主机由从机读数据，该位为“</a:t>
            </a:r>
            <a:r>
              <a:rPr lang="en-US" altLang="zh-CN" dirty="0"/>
              <a:t>0</a:t>
            </a:r>
            <a:r>
              <a:rPr lang="zh-CN" altLang="zh-CN" dirty="0"/>
              <a:t>”时表示主机向从机写数据。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6" y="2060848"/>
            <a:ext cx="7128792" cy="3385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52254" y="105273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响应</a:t>
            </a:r>
          </a:p>
        </p:txBody>
      </p:sp>
      <p:sp>
        <p:nvSpPr>
          <p:cNvPr id="5" name="矩形 4"/>
          <p:cNvSpPr/>
          <p:nvPr/>
        </p:nvSpPr>
        <p:spPr>
          <a:xfrm>
            <a:off x="567914" y="1412776"/>
            <a:ext cx="7497036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zh-CN" dirty="0"/>
              <a:t>的数据和地址传输都带响应。响应包括“应答</a:t>
            </a:r>
            <a:r>
              <a:rPr lang="en-US" altLang="zh-CN" dirty="0"/>
              <a:t>(ACK)</a:t>
            </a:r>
            <a:r>
              <a:rPr lang="zh-CN" altLang="zh-CN" dirty="0"/>
              <a:t>”和“非应答</a:t>
            </a:r>
            <a:r>
              <a:rPr lang="en-US" altLang="zh-CN" dirty="0"/>
              <a:t>(NACK)</a:t>
            </a:r>
            <a:r>
              <a:rPr lang="zh-CN" altLang="zh-CN" dirty="0"/>
              <a:t>”两种信号。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4034" y="5517232"/>
            <a:ext cx="7210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传输时主机产生时钟，在第</a:t>
            </a:r>
            <a:r>
              <a:rPr lang="en-US" altLang="zh-CN" dirty="0"/>
              <a:t>9</a:t>
            </a:r>
            <a:r>
              <a:rPr lang="zh-CN" altLang="zh-CN" dirty="0"/>
              <a:t>个时钟时，数据发送端会释放</a:t>
            </a:r>
            <a:r>
              <a:rPr lang="en-US" altLang="zh-CN" dirty="0"/>
              <a:t>SDA</a:t>
            </a:r>
            <a:r>
              <a:rPr lang="zh-CN" altLang="zh-CN" dirty="0"/>
              <a:t>的控制权，由数据接收端控制</a:t>
            </a:r>
            <a:r>
              <a:rPr lang="en-US" altLang="zh-CN" dirty="0"/>
              <a:t>SDA</a:t>
            </a:r>
            <a:r>
              <a:rPr lang="zh-CN" altLang="zh-CN" dirty="0"/>
              <a:t>，若</a:t>
            </a:r>
            <a:r>
              <a:rPr lang="en-US" altLang="zh-CN" dirty="0"/>
              <a:t>SDA</a:t>
            </a:r>
            <a:r>
              <a:rPr lang="zh-CN" altLang="zh-CN" dirty="0"/>
              <a:t>为高电平，表示非应答信号</a:t>
            </a:r>
            <a:r>
              <a:rPr lang="en-US" altLang="zh-CN" dirty="0"/>
              <a:t>(NACK)</a:t>
            </a:r>
            <a:r>
              <a:rPr lang="zh-CN" altLang="zh-CN" dirty="0"/>
              <a:t>，低电平表示应答信号</a:t>
            </a:r>
            <a:r>
              <a:rPr lang="en-US" altLang="zh-CN" dirty="0"/>
              <a:t>(ACK)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85800" y="1916832"/>
            <a:ext cx="7702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 </a:t>
            </a:r>
            <a:r>
              <a:rPr lang="zh-CN" altLang="zh-CN" dirty="0"/>
              <a:t>通讯协议</a:t>
            </a:r>
            <a:r>
              <a:rPr lang="en-US" altLang="zh-CN" dirty="0"/>
              <a:t>(Inter</a:t>
            </a:r>
            <a:r>
              <a:rPr lang="zh-CN" altLang="zh-CN" dirty="0"/>
              <a:t>－</a:t>
            </a:r>
            <a:r>
              <a:rPr lang="en-US" altLang="zh-CN" dirty="0"/>
              <a:t>Integrated Circuit)</a:t>
            </a:r>
            <a:r>
              <a:rPr lang="zh-CN" altLang="zh-CN" dirty="0"/>
              <a:t>是由</a:t>
            </a:r>
            <a:r>
              <a:rPr lang="en-US" altLang="zh-CN" dirty="0" err="1"/>
              <a:t>Phiilps</a:t>
            </a:r>
            <a:r>
              <a:rPr lang="zh-CN" altLang="zh-CN" dirty="0"/>
              <a:t>公司开发的，由于它引脚少，硬件实现简单，可扩展性强，不需要</a:t>
            </a:r>
            <a:r>
              <a:rPr lang="en-US" altLang="zh-CN" dirty="0"/>
              <a:t>USART</a:t>
            </a:r>
            <a:r>
              <a:rPr lang="zh-CN" altLang="zh-CN" dirty="0"/>
              <a:t>、</a:t>
            </a:r>
            <a:r>
              <a:rPr lang="en-US" altLang="zh-CN" dirty="0"/>
              <a:t>CAN</a:t>
            </a:r>
            <a:r>
              <a:rPr lang="zh-CN" altLang="zh-CN" dirty="0"/>
              <a:t>等通讯协议的外部收发设备，现在被广泛地使用在系统内多个集成电路</a:t>
            </a:r>
            <a:r>
              <a:rPr lang="en-US" altLang="zh-CN" dirty="0"/>
              <a:t>(IC)</a:t>
            </a:r>
            <a:r>
              <a:rPr lang="zh-CN" altLang="zh-CN" dirty="0"/>
              <a:t>间的通讯。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3861048"/>
            <a:ext cx="6829354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5484" y="334770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938324" y="378004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它是一个支持</a:t>
            </a:r>
            <a:r>
              <a:rPr lang="zh-CN" altLang="en-US" dirty="0"/>
              <a:t>多</a:t>
            </a:r>
            <a:r>
              <a:rPr lang="zh-CN" altLang="zh-CN" dirty="0"/>
              <a:t>设备的总线。“总线”指多个设备共用的信号线。在一个</a:t>
            </a:r>
            <a:r>
              <a:rPr lang="en-US" altLang="zh-CN" dirty="0"/>
              <a:t>I2C</a:t>
            </a:r>
            <a:r>
              <a:rPr lang="zh-CN" altLang="zh-CN" dirty="0"/>
              <a:t>通讯总线中，可连接多个</a:t>
            </a:r>
            <a:r>
              <a:rPr lang="en-US" altLang="zh-CN" dirty="0"/>
              <a:t>I2C</a:t>
            </a:r>
            <a:r>
              <a:rPr lang="zh-CN" altLang="zh-CN" dirty="0"/>
              <a:t>通讯设备，支持多个通讯主机及多个通讯从机。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一个</a:t>
            </a:r>
            <a:r>
              <a:rPr lang="en-US" altLang="zh-CN" dirty="0"/>
              <a:t>I2C</a:t>
            </a:r>
            <a:r>
              <a:rPr lang="zh-CN" altLang="zh-CN" dirty="0"/>
              <a:t>总线只使用两条总线线路，一条双向串行数据线</a:t>
            </a:r>
            <a:r>
              <a:rPr lang="en-US" altLang="zh-CN" dirty="0"/>
              <a:t>(SDA) </a:t>
            </a:r>
            <a:r>
              <a:rPr lang="zh-CN" altLang="zh-CN" dirty="0"/>
              <a:t>，一条串行时钟线</a:t>
            </a:r>
            <a:r>
              <a:rPr lang="en-US" altLang="zh-CN" dirty="0"/>
              <a:t> (SCL)</a:t>
            </a:r>
            <a:r>
              <a:rPr lang="zh-CN" altLang="zh-CN" dirty="0"/>
              <a:t>。数据线即用来表示数据，时钟线用于数据收发同步。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每个连接到总线的设备都有一个独立的地址，主机可以利用这个地址进行不同设备之间的访问。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586409"/>
            <a:ext cx="5377180" cy="198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6" y="3530039"/>
            <a:ext cx="7567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总线通过上拉电阻接到电源。当</a:t>
            </a:r>
            <a:r>
              <a:rPr lang="en-US" altLang="zh-CN" dirty="0"/>
              <a:t>I2C</a:t>
            </a:r>
            <a:r>
              <a:rPr lang="zh-CN" altLang="zh-CN" dirty="0"/>
              <a:t>设备空闲时，会输出高阻态，而当所有设备都空闲，都输出高阻态时，由上拉电阻把总线拉成高电平。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多个主机同时使用总线时，为了防止数据冲突，会利用仲裁方式决定由哪个设备占用总线。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具有三种传输模式：标准模式传输速率为</a:t>
            </a:r>
            <a:r>
              <a:rPr lang="en-US" altLang="zh-CN" dirty="0"/>
              <a:t>100kbit/s </a:t>
            </a:r>
            <a:r>
              <a:rPr lang="zh-CN" altLang="zh-CN" dirty="0"/>
              <a:t>，快速模式为</a:t>
            </a:r>
            <a:r>
              <a:rPr lang="en-US" altLang="zh-CN" dirty="0"/>
              <a:t>400kbit/s </a:t>
            </a:r>
            <a:r>
              <a:rPr lang="zh-CN" altLang="zh-CN" dirty="0"/>
              <a:t>，高速模式下可达</a:t>
            </a:r>
            <a:r>
              <a:rPr lang="en-US" altLang="zh-CN" dirty="0"/>
              <a:t> 3.4Mbit/s</a:t>
            </a:r>
            <a:r>
              <a:rPr lang="zh-CN" altLang="zh-CN" dirty="0"/>
              <a:t>，但目前大多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设备尚不支持高速模式。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连接到相同总线的</a:t>
            </a:r>
            <a:r>
              <a:rPr lang="en-US" altLang="zh-CN" dirty="0"/>
              <a:t> IC </a:t>
            </a:r>
            <a:r>
              <a:rPr lang="zh-CN" altLang="zh-CN" dirty="0"/>
              <a:t>数量受到总线的最大电容</a:t>
            </a:r>
            <a:r>
              <a:rPr lang="en-US" altLang="zh-CN" dirty="0"/>
              <a:t> 400pF </a:t>
            </a:r>
            <a:r>
              <a:rPr lang="zh-CN" altLang="zh-CN" dirty="0"/>
              <a:t>限制</a:t>
            </a:r>
            <a:r>
              <a:rPr lang="en-US" altLang="zh-CN" dirty="0"/>
              <a:t>  </a:t>
            </a:r>
            <a:r>
              <a:rPr lang="zh-CN" altLang="zh-CN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64" y="1484784"/>
            <a:ext cx="5402263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I2C</a:t>
            </a:r>
            <a:r>
              <a:rPr lang="zh-CN" altLang="zh-CN" dirty="0"/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I2C</a:t>
            </a:r>
            <a:r>
              <a:rPr lang="zh-CN" altLang="en-US" b="1" dirty="0"/>
              <a:t>基本读写过程</a:t>
            </a: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356992"/>
            <a:ext cx="5657946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55576" y="2837350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主机写数据到从机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252639" y="4588999"/>
            <a:ext cx="476836" cy="4768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29475" y="469650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252639" y="5515798"/>
            <a:ext cx="476836" cy="4768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29475" y="558218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25819" y="469650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19" name="矩形 18"/>
          <p:cNvSpPr/>
          <p:nvPr/>
        </p:nvSpPr>
        <p:spPr>
          <a:xfrm>
            <a:off x="4931347" y="5065835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4816522" y="6023529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	I2C</a:t>
            </a:r>
            <a:r>
              <a:rPr lang="zh-CN" altLang="zh-CN" dirty="0">
                <a:solidFill>
                  <a:srgbClr val="000000"/>
                </a:solidFill>
              </a:rPr>
              <a:t>的协议定义了通讯的起始和停止信号、数据有效性、响应、仲裁、时钟同步和地址广播等环节。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1. I2C</a:t>
            </a:r>
            <a:r>
              <a:rPr lang="zh-CN" altLang="en-US" b="1" dirty="0">
                <a:solidFill>
                  <a:srgbClr val="000000"/>
                </a:solidFill>
              </a:rPr>
              <a:t>基本读写过程</a:t>
            </a: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49" y="3473349"/>
            <a:ext cx="5657946" cy="1299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55576" y="292206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zh-CN" dirty="0">
                <a:solidFill>
                  <a:srgbClr val="000000"/>
                </a:solidFill>
              </a:rPr>
              <a:t>主机由从机中读数据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72442" y="4958331"/>
            <a:ext cx="476836" cy="47683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49278" y="50658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172442" y="5885130"/>
            <a:ext cx="476836" cy="47683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49278" y="595152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45622" y="506583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18" name="矩形 17"/>
          <p:cNvSpPr/>
          <p:nvPr/>
        </p:nvSpPr>
        <p:spPr>
          <a:xfrm>
            <a:off x="4851150" y="5435167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9" name="矩形 18"/>
          <p:cNvSpPr/>
          <p:nvPr/>
        </p:nvSpPr>
        <p:spPr>
          <a:xfrm>
            <a:off x="4736325" y="6392861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13939" r="2663" b="20001"/>
          <a:stretch/>
        </p:blipFill>
        <p:spPr bwMode="auto">
          <a:xfrm>
            <a:off x="1043608" y="1988840"/>
            <a:ext cx="7714053" cy="16169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14844" y="4082702"/>
            <a:ext cx="476836" cy="4768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1680" y="419020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数据由主机传输至从机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214844" y="5009501"/>
            <a:ext cx="476836" cy="476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数据由从机传输至主机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3867" y="1484784"/>
            <a:ext cx="305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通讯复合格式</a:t>
            </a:r>
            <a:r>
              <a:rPr lang="zh-CN" altLang="en-US" dirty="0"/>
              <a:t>：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I2C</a:t>
            </a:r>
            <a:r>
              <a:rPr lang="zh-CN" altLang="en-US" b="1" dirty="0"/>
              <a:t>基本读写过程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4788024" y="41902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 </a:t>
            </a:r>
            <a:r>
              <a:rPr lang="zh-CN" altLang="zh-CN" dirty="0"/>
              <a:t>： 传输开始信号</a:t>
            </a:r>
          </a:p>
        </p:txBody>
      </p:sp>
      <p:sp>
        <p:nvSpPr>
          <p:cNvPr id="9" name="矩形 8"/>
          <p:cNvSpPr/>
          <p:nvPr/>
        </p:nvSpPr>
        <p:spPr>
          <a:xfrm>
            <a:off x="4893552" y="4559538"/>
            <a:ext cx="3206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SLAVE_ADDRESS: </a:t>
            </a:r>
            <a:r>
              <a:rPr lang="zh-CN" altLang="zh-CN" dirty="0"/>
              <a:t>从机地址</a:t>
            </a:r>
          </a:p>
        </p:txBody>
      </p:sp>
      <p:sp>
        <p:nvSpPr>
          <p:cNvPr id="15" name="矩形 14"/>
          <p:cNvSpPr/>
          <p:nvPr/>
        </p:nvSpPr>
        <p:spPr>
          <a:xfrm>
            <a:off x="4786615" y="5075892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R/</a:t>
            </a:r>
            <a:r>
              <a:rPr lang="en-US" altLang="zh-CN" u="sng" dirty="0"/>
              <a:t>W</a:t>
            </a:r>
            <a:r>
              <a:rPr lang="zh-CN" altLang="en-US" dirty="0"/>
              <a:t>：</a:t>
            </a:r>
            <a:r>
              <a:rPr lang="zh-CN" altLang="zh-CN" dirty="0"/>
              <a:t>传输方向选择位，</a:t>
            </a:r>
            <a:r>
              <a:rPr lang="en-US" altLang="zh-CN" dirty="0"/>
              <a:t>1</a:t>
            </a:r>
            <a:r>
              <a:rPr lang="zh-CN" altLang="zh-CN" dirty="0"/>
              <a:t>为读，</a:t>
            </a:r>
            <a:r>
              <a:rPr lang="en-US" altLang="zh-CN" dirty="0"/>
              <a:t>0</a:t>
            </a:r>
            <a:r>
              <a:rPr lang="zh-CN" altLang="zh-CN" dirty="0"/>
              <a:t>为写</a:t>
            </a:r>
          </a:p>
        </p:txBody>
      </p:sp>
      <p:sp>
        <p:nvSpPr>
          <p:cNvPr id="16" name="矩形 15"/>
          <p:cNvSpPr/>
          <p:nvPr/>
        </p:nvSpPr>
        <p:spPr>
          <a:xfrm>
            <a:off x="4778727" y="55172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A/</a:t>
            </a:r>
            <a:r>
              <a:rPr lang="en-US" altLang="zh-CN" u="sng" dirty="0"/>
              <a:t>A</a:t>
            </a:r>
            <a:r>
              <a:rPr lang="zh-CN" altLang="en-US" dirty="0"/>
              <a:t>：</a:t>
            </a:r>
            <a:r>
              <a:rPr lang="zh-CN" altLang="zh-CN" dirty="0"/>
              <a:t>应答</a:t>
            </a:r>
            <a:r>
              <a:rPr lang="en-US" altLang="zh-CN" dirty="0"/>
              <a:t>(ACK)</a:t>
            </a:r>
            <a:r>
              <a:rPr lang="zh-CN" altLang="zh-CN" dirty="0"/>
              <a:t>或非应答</a:t>
            </a:r>
            <a:r>
              <a:rPr lang="en-US" altLang="zh-CN" dirty="0"/>
              <a:t>(NACK)</a:t>
            </a:r>
            <a:r>
              <a:rPr lang="zh-CN" altLang="zh-CN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</a:rPr>
              <a:t>通讯的起始和停止信号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t="10784" r="10892" b="-48"/>
          <a:stretch/>
        </p:blipFill>
        <p:spPr bwMode="auto">
          <a:xfrm>
            <a:off x="847008" y="2132856"/>
            <a:ext cx="7758020" cy="216024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847008" y="4437112"/>
            <a:ext cx="7758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</a:t>
            </a:r>
            <a:r>
              <a:rPr lang="en-US" altLang="zh-CN" sz="2000" dirty="0"/>
              <a:t> SCL </a:t>
            </a:r>
            <a:r>
              <a:rPr lang="zh-CN" altLang="zh-CN" sz="2000" dirty="0"/>
              <a:t>线是高电平时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线从高电平向低电平切换，这个情况表示通讯的起始。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当</a:t>
            </a:r>
            <a:r>
              <a:rPr lang="en-US" altLang="zh-CN" sz="2000" dirty="0"/>
              <a:t> SCL </a:t>
            </a:r>
            <a:r>
              <a:rPr lang="zh-CN" altLang="zh-CN" sz="2000" dirty="0"/>
              <a:t>是高电平时</a:t>
            </a:r>
            <a:r>
              <a:rPr lang="en-US" altLang="zh-CN" sz="2000" dirty="0"/>
              <a:t> SDA </a:t>
            </a:r>
            <a:r>
              <a:rPr lang="zh-CN" altLang="zh-CN" sz="2000" dirty="0"/>
              <a:t>线由低电平向高电平切换，表示通讯的停止。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起始和停止信号一般由主机产生。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Pages>0</Pages>
  <Words>795</Words>
  <Characters>0</Characters>
  <Application>Microsoft Office PowerPoint</Application>
  <DocSecurity>0</DocSecurity>
  <PresentationFormat>全屏显示(4:3)</PresentationFormat>
  <Lines>0</Lines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168</cp:revision>
  <dcterms:created xsi:type="dcterms:W3CDTF">2014-09-22T09:17:55Z</dcterms:created>
  <dcterms:modified xsi:type="dcterms:W3CDTF">2016-08-24T08:16:13Z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