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314" r:id="rId8"/>
    <p:sldId id="297" r:id="rId9"/>
    <p:sldId id="315" r:id="rId10"/>
    <p:sldId id="308" r:id="rId11"/>
    <p:sldId id="316" r:id="rId12"/>
    <p:sldId id="317" r:id="rId13"/>
    <p:sldId id="309" r:id="rId14"/>
    <p:sldId id="318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35" d="100"/>
          <a:sy n="35" d="100"/>
        </p:scale>
        <p:origin x="1258" y="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I2C—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EEPROM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</a:rPr>
              <a:t>STM32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</a:rPr>
              <a:t>I2C</a:t>
            </a:r>
            <a:r>
              <a:rPr lang="zh-CN" altLang="en-US" sz="2400" b="1" dirty="0">
                <a:solidFill>
                  <a:srgbClr val="000000"/>
                </a:solidFill>
              </a:rPr>
              <a:t>通讯过程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228" y="1628507"/>
            <a:ext cx="7794203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使用</a:t>
            </a:r>
            <a:r>
              <a:rPr lang="en-US" altLang="zh-CN" dirty="0"/>
              <a:t>I2C</a:t>
            </a:r>
            <a:r>
              <a:rPr lang="zh-CN" altLang="zh-CN" dirty="0"/>
              <a:t>外设通讯时，在通讯的不同阶段它会对“状态寄存器</a:t>
            </a:r>
            <a:r>
              <a:rPr lang="en-US" altLang="zh-CN" dirty="0"/>
              <a:t>(SR1</a:t>
            </a:r>
            <a:r>
              <a:rPr lang="zh-CN" altLang="zh-CN" dirty="0"/>
              <a:t>及</a:t>
            </a:r>
            <a:r>
              <a:rPr lang="en-US" altLang="zh-CN" dirty="0"/>
              <a:t>SR2)</a:t>
            </a:r>
            <a:r>
              <a:rPr lang="zh-CN" altLang="zh-CN" dirty="0"/>
              <a:t>”的不同数据位写入参数，通过读取这些寄存器标志来了解通讯状态。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2708920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主发送器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88" y="3123679"/>
            <a:ext cx="6632388" cy="2211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673183" y="544522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主发送器通讯过程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799" y="6021288"/>
            <a:ext cx="7774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可使用</a:t>
            </a:r>
            <a:r>
              <a:rPr lang="en-US" altLang="zh-CN" dirty="0">
                <a:solidFill>
                  <a:srgbClr val="FF0000"/>
                </a:solidFill>
              </a:rPr>
              <a:t>STM32</a:t>
            </a:r>
            <a:r>
              <a:rPr lang="zh-CN" altLang="zh-CN" dirty="0">
                <a:solidFill>
                  <a:srgbClr val="FF0000"/>
                </a:solidFill>
              </a:rPr>
              <a:t>标准库函数来直接检测这些事件的复合标志，降低编程难度。</a:t>
            </a: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7" y="1487793"/>
            <a:ext cx="7610458" cy="2055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控制产生起始信号</a:t>
            </a:r>
            <a:r>
              <a:rPr lang="en-US" altLang="zh-CN" dirty="0"/>
              <a:t>(S)</a:t>
            </a:r>
            <a:r>
              <a:rPr lang="zh-CN" altLang="zh-CN" dirty="0"/>
              <a:t>，当发生起始信号后，它产生事件“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发送设备地址并等待应答信号，若有从机应答，则产生事件“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”及“</a:t>
            </a:r>
            <a:r>
              <a:rPr lang="en-US" altLang="zh-CN" dirty="0"/>
              <a:t>EV8</a:t>
            </a:r>
            <a:r>
              <a:rPr lang="zh-CN" altLang="zh-CN" dirty="0"/>
              <a:t>”，这时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”位及“</a:t>
            </a:r>
            <a:r>
              <a:rPr lang="en-US" altLang="zh-CN" dirty="0"/>
              <a:t>TXE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ADDR 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表示地址已经发送，</a:t>
            </a:r>
            <a:r>
              <a:rPr lang="en-US" altLang="zh-CN" dirty="0"/>
              <a:t>TXE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表示数据寄存器为空；</a:t>
            </a:r>
          </a:p>
        </p:txBody>
      </p:sp>
    </p:spTree>
    <p:extLst>
      <p:ext uri="{BB962C8B-B14F-4D97-AF65-F5344CB8AC3E}">
        <p14:creationId xmlns:p14="http://schemas.microsoft.com/office/powerpoint/2010/main" val="339581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82" y="1522512"/>
            <a:ext cx="746468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33737" y="1044619"/>
            <a:ext cx="2901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发送器通讯过程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7170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往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的“数据寄存器</a:t>
            </a:r>
            <a:r>
              <a:rPr lang="en-US" altLang="zh-CN" dirty="0">
                <a:solidFill>
                  <a:srgbClr val="000000"/>
                </a:solidFill>
              </a:rPr>
              <a:t>DR</a:t>
            </a:r>
            <a:r>
              <a:rPr lang="zh-CN" altLang="zh-CN" dirty="0">
                <a:solidFill>
                  <a:srgbClr val="000000"/>
                </a:solidFill>
              </a:rPr>
              <a:t>”写入要发送的数据，这时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位会被重置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zh-CN" dirty="0">
                <a:solidFill>
                  <a:srgbClr val="000000"/>
                </a:solidFill>
              </a:rPr>
              <a:t>，表示数据寄存器非空，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外设通过</a:t>
            </a:r>
            <a:r>
              <a:rPr lang="en-US" altLang="zh-CN" dirty="0">
                <a:solidFill>
                  <a:srgbClr val="000000"/>
                </a:solidFill>
              </a:rPr>
              <a:t>SDA</a:t>
            </a:r>
            <a:r>
              <a:rPr lang="zh-CN" altLang="zh-CN" dirty="0">
                <a:solidFill>
                  <a:srgbClr val="000000"/>
                </a:solidFill>
              </a:rPr>
              <a:t>信号线一位位把数据发送出去后，又会产生“</a:t>
            </a:r>
            <a:r>
              <a:rPr lang="en-US" altLang="zh-CN" dirty="0">
                <a:solidFill>
                  <a:srgbClr val="000000"/>
                </a:solidFill>
              </a:rPr>
              <a:t>EV8</a:t>
            </a:r>
            <a:r>
              <a:rPr lang="zh-CN" altLang="zh-CN" dirty="0">
                <a:solidFill>
                  <a:srgbClr val="000000"/>
                </a:solidFill>
              </a:rPr>
              <a:t>”事件，即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，重复这个过程，可以发送多个字节数据；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发送数据完成后，控制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设备产生一个停止信号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，这个时候会产生</a:t>
            </a:r>
            <a:r>
              <a:rPr lang="en-US" altLang="zh-CN" dirty="0">
                <a:solidFill>
                  <a:srgbClr val="000000"/>
                </a:solidFill>
              </a:rPr>
              <a:t>EV2</a:t>
            </a:r>
            <a:r>
              <a:rPr lang="zh-CN" altLang="zh-CN" dirty="0">
                <a:solidFill>
                  <a:srgbClr val="000000"/>
                </a:solidFill>
              </a:rPr>
              <a:t>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TXE</a:t>
            </a:r>
            <a:r>
              <a:rPr lang="zh-CN" altLang="zh-CN" dirty="0">
                <a:solidFill>
                  <a:srgbClr val="000000"/>
                </a:solidFill>
              </a:rPr>
              <a:t>位及</a:t>
            </a:r>
            <a:r>
              <a:rPr lang="en-US" altLang="zh-CN" dirty="0">
                <a:solidFill>
                  <a:srgbClr val="000000"/>
                </a:solidFill>
              </a:rPr>
              <a:t>BTF</a:t>
            </a:r>
            <a:r>
              <a:rPr lang="zh-CN" altLang="zh-CN" dirty="0">
                <a:solidFill>
                  <a:srgbClr val="000000"/>
                </a:solidFill>
              </a:rPr>
              <a:t>位都被置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，表示通讯结束。</a:t>
            </a:r>
          </a:p>
        </p:txBody>
      </p:sp>
    </p:spTree>
    <p:extLst>
      <p:ext uri="{BB962C8B-B14F-4D97-AF65-F5344CB8AC3E}">
        <p14:creationId xmlns:p14="http://schemas.microsoft.com/office/powerpoint/2010/main" val="9587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起始信号</a:t>
            </a:r>
            <a:r>
              <a:rPr lang="en-US" altLang="zh-CN" dirty="0"/>
              <a:t>(S)</a:t>
            </a:r>
            <a:r>
              <a:rPr lang="zh-CN" altLang="zh-CN" dirty="0"/>
              <a:t>是由主机端产生的，控制发生起始信号后，它产生事件“</a:t>
            </a:r>
            <a:r>
              <a:rPr lang="en-US" altLang="zh-CN" dirty="0"/>
              <a:t>EV5</a:t>
            </a:r>
            <a:r>
              <a:rPr lang="zh-CN" altLang="zh-CN" dirty="0"/>
              <a:t>”，并会对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SB</a:t>
            </a:r>
            <a:r>
              <a:rPr lang="zh-CN" altLang="zh-CN" dirty="0"/>
              <a:t>”位置</a:t>
            </a:r>
            <a:r>
              <a:rPr lang="en-US" altLang="zh-CN" dirty="0"/>
              <a:t>1</a:t>
            </a:r>
            <a:r>
              <a:rPr lang="zh-CN" altLang="zh-CN" dirty="0"/>
              <a:t>，表示起始信号已经发送；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发送设备地址并等待应答信号，若有从机应答，则产生事件“</a:t>
            </a:r>
            <a:r>
              <a:rPr lang="en-US" altLang="zh-CN" dirty="0"/>
              <a:t>EV6</a:t>
            </a:r>
            <a:r>
              <a:rPr lang="zh-CN" altLang="zh-CN" dirty="0"/>
              <a:t>”这时</a:t>
            </a:r>
            <a:r>
              <a:rPr lang="en-US" altLang="zh-CN" dirty="0"/>
              <a:t>SR1</a:t>
            </a:r>
            <a:r>
              <a:rPr lang="zh-CN" altLang="zh-CN" dirty="0"/>
              <a:t>寄存器的“</a:t>
            </a:r>
            <a:r>
              <a:rPr lang="en-US" altLang="zh-CN" dirty="0"/>
              <a:t>ADDR</a:t>
            </a:r>
            <a:r>
              <a:rPr lang="zh-CN" altLang="zh-CN" dirty="0"/>
              <a:t>”位被置</a:t>
            </a:r>
            <a:r>
              <a:rPr lang="en-US" altLang="zh-CN" dirty="0"/>
              <a:t>1</a:t>
            </a:r>
            <a:r>
              <a:rPr lang="zh-CN" altLang="zh-CN" dirty="0"/>
              <a:t>，表示地址已经发送。</a:t>
            </a:r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主接收器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077072"/>
            <a:ext cx="75586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从机端接收到地址后，开始向主机端发送数据。当主机接收到这些数据后，会产生“</a:t>
            </a:r>
            <a:r>
              <a:rPr lang="en-US" altLang="zh-CN" dirty="0">
                <a:solidFill>
                  <a:srgbClr val="000000"/>
                </a:solidFill>
              </a:rPr>
              <a:t>EV7</a:t>
            </a:r>
            <a:r>
              <a:rPr lang="zh-CN" altLang="zh-CN" dirty="0">
                <a:solidFill>
                  <a:srgbClr val="000000"/>
                </a:solidFill>
              </a:rPr>
              <a:t>”事件，</a:t>
            </a:r>
            <a:r>
              <a:rPr lang="en-US" altLang="zh-CN" dirty="0">
                <a:solidFill>
                  <a:srgbClr val="000000"/>
                </a:solidFill>
              </a:rPr>
              <a:t>SR1</a:t>
            </a:r>
            <a:r>
              <a:rPr lang="zh-CN" altLang="zh-CN" dirty="0">
                <a:solidFill>
                  <a:srgbClr val="000000"/>
                </a:solidFill>
              </a:rPr>
              <a:t>寄存器的</a:t>
            </a:r>
            <a:r>
              <a:rPr lang="en-US" altLang="zh-CN" dirty="0">
                <a:solidFill>
                  <a:srgbClr val="000000"/>
                </a:solidFill>
              </a:rPr>
              <a:t>RXNE</a:t>
            </a:r>
            <a:r>
              <a:rPr lang="zh-CN" altLang="zh-CN" dirty="0">
                <a:solidFill>
                  <a:srgbClr val="000000"/>
                </a:solidFill>
              </a:rPr>
              <a:t>被置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，表示接收数据寄存器非空，读取该寄存器后，可对数据寄存器清空，以便接收下一次数据。此时可以控制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发送应答信号</a:t>
            </a:r>
            <a:r>
              <a:rPr lang="en-US" altLang="zh-CN" dirty="0">
                <a:solidFill>
                  <a:srgbClr val="000000"/>
                </a:solidFill>
              </a:rPr>
              <a:t>(ACK)</a:t>
            </a:r>
            <a:r>
              <a:rPr lang="zh-CN" altLang="zh-CN" dirty="0">
                <a:solidFill>
                  <a:srgbClr val="000000"/>
                </a:solidFill>
              </a:rPr>
              <a:t>或非应答信号</a:t>
            </a:r>
            <a:r>
              <a:rPr lang="en-US" altLang="zh-CN" dirty="0">
                <a:solidFill>
                  <a:srgbClr val="000000"/>
                </a:solidFill>
              </a:rPr>
              <a:t>(NACK)</a:t>
            </a:r>
            <a:r>
              <a:rPr lang="zh-CN" altLang="zh-CN" dirty="0">
                <a:solidFill>
                  <a:srgbClr val="000000"/>
                </a:solidFill>
              </a:rPr>
              <a:t>，若应答，则重复以上步骤接收数据，若非应答，则停止传输；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发送非应答信号后，产生停止信号</a:t>
            </a:r>
            <a:r>
              <a:rPr lang="en-US" altLang="zh-CN" dirty="0">
                <a:solidFill>
                  <a:srgbClr val="000000"/>
                </a:solidFill>
              </a:rPr>
              <a:t>(P)</a:t>
            </a:r>
            <a:r>
              <a:rPr lang="zh-CN" altLang="zh-CN" dirty="0">
                <a:solidFill>
                  <a:srgbClr val="000000"/>
                </a:solidFill>
              </a:rPr>
              <a:t>，结束传输。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4" y="1592910"/>
            <a:ext cx="7920637" cy="2340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3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40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146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I2C—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EEPROM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343027"/>
            <a:ext cx="662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特性及架构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747106" y="1916832"/>
            <a:ext cx="792088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软件模拟协议：使用</a:t>
            </a:r>
            <a:r>
              <a:rPr lang="en-US" altLang="zh-CN" sz="2000" dirty="0"/>
              <a:t>CPU</a:t>
            </a:r>
            <a:r>
              <a:rPr lang="zh-CN" altLang="en-US" sz="2000" dirty="0"/>
              <a:t>直接控制通讯引脚的电平，产生出符合通讯协议标准的逻辑。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85799" y="3140968"/>
            <a:ext cx="7990657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硬件</a:t>
            </a:r>
            <a:r>
              <a:rPr lang="zh-CN" altLang="en-US" sz="2000" dirty="0"/>
              <a:t>实现</a:t>
            </a:r>
            <a:r>
              <a:rPr lang="zh-CN" altLang="zh-CN" sz="2000" dirty="0"/>
              <a:t>协议</a:t>
            </a:r>
            <a:r>
              <a:rPr lang="zh-CN" altLang="en-US" sz="2000" dirty="0"/>
              <a:t>：由</a:t>
            </a:r>
            <a:r>
              <a:rPr lang="en-US" altLang="zh-CN" sz="2000" dirty="0"/>
              <a:t>STM32</a:t>
            </a:r>
            <a:r>
              <a:rPr lang="zh-CN" altLang="zh-CN" sz="2000" dirty="0"/>
              <a:t>的</a:t>
            </a:r>
            <a:r>
              <a:rPr lang="en-US" altLang="zh-CN" sz="2000" dirty="0"/>
              <a:t>I2C</a:t>
            </a:r>
            <a:r>
              <a:rPr lang="zh-CN" altLang="zh-CN" sz="2000" dirty="0"/>
              <a:t>片上外设专门负责实现</a:t>
            </a:r>
            <a:r>
              <a:rPr lang="en-US" altLang="zh-CN" sz="2000" dirty="0"/>
              <a:t>I2C</a:t>
            </a:r>
            <a:r>
              <a:rPr lang="zh-CN" altLang="zh-CN" sz="2000" dirty="0"/>
              <a:t>通讯协议，只要配置好该外设，它就会自动根据协议要求产生通讯信号，收发数据并缓存起来，</a:t>
            </a:r>
            <a:r>
              <a:rPr lang="en-US" altLang="zh-CN" sz="2000" dirty="0"/>
              <a:t>CPU</a:t>
            </a:r>
            <a:r>
              <a:rPr lang="zh-CN" altLang="zh-CN" sz="2000" dirty="0"/>
              <a:t>只要检测该外设的状态和访问数据寄存器，就能完成数据收发。这种由硬件外设处理</a:t>
            </a:r>
            <a:r>
              <a:rPr lang="en-US" altLang="zh-CN" sz="2000" dirty="0"/>
              <a:t>I2C</a:t>
            </a:r>
            <a:r>
              <a:rPr lang="zh-CN" altLang="zh-CN" sz="2000" dirty="0"/>
              <a:t>协议的方式减轻了</a:t>
            </a:r>
            <a:r>
              <a:rPr lang="en-US" altLang="zh-CN" sz="2000" dirty="0"/>
              <a:t>CPU</a:t>
            </a:r>
            <a:r>
              <a:rPr lang="zh-CN" altLang="zh-CN" sz="2000" dirty="0"/>
              <a:t>的工作，且使软件设计更加简单。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5734997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外设可用作通讯的主机及从机，支持</a:t>
            </a:r>
            <a:r>
              <a:rPr lang="en-US" altLang="zh-CN" dirty="0"/>
              <a:t>100Kbit/s</a:t>
            </a:r>
            <a:r>
              <a:rPr lang="zh-CN" altLang="zh-CN" dirty="0"/>
              <a:t>和</a:t>
            </a:r>
            <a:r>
              <a:rPr lang="en-US" altLang="zh-CN" dirty="0"/>
              <a:t>400Kbit/s</a:t>
            </a:r>
            <a:r>
              <a:rPr lang="zh-CN" altLang="zh-CN" dirty="0"/>
              <a:t>的速率，支持</a:t>
            </a:r>
            <a:r>
              <a:rPr lang="en-US" altLang="zh-CN" dirty="0"/>
              <a:t>7</a:t>
            </a:r>
            <a:r>
              <a:rPr lang="zh-CN" altLang="zh-CN" dirty="0"/>
              <a:t>位、</a:t>
            </a:r>
            <a:r>
              <a:rPr lang="en-US" altLang="zh-CN" dirty="0"/>
              <a:t>10</a:t>
            </a:r>
            <a:r>
              <a:rPr lang="zh-CN" altLang="zh-CN" dirty="0"/>
              <a:t>位设备地址，支持</a:t>
            </a:r>
            <a:r>
              <a:rPr lang="en-US" altLang="zh-CN" dirty="0"/>
              <a:t>DMA</a:t>
            </a:r>
            <a:r>
              <a:rPr lang="zh-CN" altLang="zh-CN" dirty="0"/>
              <a:t>数据传输，并具有数据校验功能。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架构剖析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6409"/>
            <a:ext cx="5398368" cy="51125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660232" y="3140968"/>
            <a:ext cx="185820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数据控制逻辑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整体控制逻辑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通讯引脚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32960"/>
              </p:ext>
            </p:extLst>
          </p:nvPr>
        </p:nvGraphicFramePr>
        <p:xfrm>
          <a:off x="683568" y="3140968"/>
          <a:ext cx="7848872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引脚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</a:t>
                      </a:r>
                      <a:r>
                        <a:rPr lang="zh-CN" sz="2000" dirty="0">
                          <a:effectLst/>
                        </a:rPr>
                        <a:t>编号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I2C1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I2C2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PB5/PB8(</a:t>
                      </a:r>
                      <a:r>
                        <a:rPr lang="zh-CN" altLang="en-US" sz="1600" dirty="0">
                          <a:effectLst/>
                        </a:rPr>
                        <a:t>重映射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PB10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SDA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PB6/PB9(</a:t>
                      </a:r>
                      <a:r>
                        <a:rPr lang="zh-CN" altLang="en-US" sz="1600" dirty="0">
                          <a:effectLst/>
                        </a:rPr>
                        <a:t>重映射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PB11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85800" y="1695371"/>
            <a:ext cx="784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STM32</a:t>
            </a:r>
            <a:r>
              <a:rPr lang="zh-CN" altLang="zh-CN" dirty="0"/>
              <a:t>芯片有多个</a:t>
            </a:r>
            <a:r>
              <a:rPr lang="en-US" altLang="zh-CN" dirty="0"/>
              <a:t>I2C</a:t>
            </a:r>
            <a:r>
              <a:rPr lang="zh-CN" altLang="zh-CN" dirty="0"/>
              <a:t>外设，它们的</a:t>
            </a:r>
            <a:r>
              <a:rPr lang="en-US" altLang="zh-CN" dirty="0"/>
              <a:t>I2C</a:t>
            </a:r>
            <a:r>
              <a:rPr lang="zh-CN" altLang="zh-CN" dirty="0"/>
              <a:t>通讯信号引出到不同的</a:t>
            </a:r>
            <a:r>
              <a:rPr lang="en-US" altLang="zh-CN" dirty="0"/>
              <a:t>GPIO</a:t>
            </a:r>
            <a:r>
              <a:rPr lang="zh-CN" altLang="zh-CN" dirty="0"/>
              <a:t>引脚上，使用时必须配置到这些指定的引脚</a:t>
            </a:r>
            <a:r>
              <a:rPr lang="zh-CN" altLang="en-US" dirty="0"/>
              <a:t>，以</a:t>
            </a:r>
            <a:r>
              <a:rPr lang="en-US" altLang="zh-CN" dirty="0"/>
              <a:t>《STM32F10x</a:t>
            </a:r>
            <a:r>
              <a:rPr lang="zh-CN" altLang="en-US" dirty="0"/>
              <a:t>规格书</a:t>
            </a:r>
            <a:r>
              <a:rPr lang="en-US" altLang="zh-CN" dirty="0"/>
              <a:t>》</a:t>
            </a:r>
            <a:r>
              <a:rPr lang="zh-CN" altLang="en-US" dirty="0"/>
              <a:t>为准。</a:t>
            </a:r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时钟控制逻辑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SCL</a:t>
            </a:r>
            <a:r>
              <a:rPr lang="zh-CN" altLang="zh-CN" dirty="0"/>
              <a:t>线的时钟信号，由</a:t>
            </a:r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zh-CN" dirty="0"/>
              <a:t>接口根据时钟控制寄存器</a:t>
            </a:r>
            <a:r>
              <a:rPr lang="en-US" altLang="zh-CN" dirty="0"/>
              <a:t>(CCR)</a:t>
            </a:r>
            <a:r>
              <a:rPr lang="zh-CN" altLang="zh-CN" dirty="0"/>
              <a:t>控制，控制的参数主要为时钟频率。</a:t>
            </a:r>
          </a:p>
        </p:txBody>
      </p:sp>
      <p:sp>
        <p:nvSpPr>
          <p:cNvPr id="3" name="矩形 2"/>
          <p:cNvSpPr/>
          <p:nvPr/>
        </p:nvSpPr>
        <p:spPr>
          <a:xfrm>
            <a:off x="732616" y="3038160"/>
            <a:ext cx="734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可选择</a:t>
            </a:r>
            <a:r>
              <a:rPr lang="en-US" altLang="zh-CN" dirty="0"/>
              <a:t>I2C</a:t>
            </a:r>
            <a:r>
              <a:rPr lang="zh-CN" altLang="zh-CN" dirty="0"/>
              <a:t>通讯的“标准</a:t>
            </a:r>
            <a:r>
              <a:rPr lang="en-US" altLang="zh-CN" dirty="0"/>
              <a:t>/</a:t>
            </a:r>
            <a:r>
              <a:rPr lang="zh-CN" altLang="zh-CN" dirty="0"/>
              <a:t>快速”模式，这两个模式分别</a:t>
            </a:r>
            <a:r>
              <a:rPr lang="en-US" altLang="zh-CN" dirty="0"/>
              <a:t>I2C</a:t>
            </a:r>
            <a:r>
              <a:rPr lang="zh-CN" altLang="zh-CN" dirty="0"/>
              <a:t>对应</a:t>
            </a:r>
            <a:r>
              <a:rPr lang="en-US" altLang="zh-CN" dirty="0"/>
              <a:t>100/400Kbit/s</a:t>
            </a:r>
            <a:r>
              <a:rPr lang="zh-CN" altLang="zh-CN" dirty="0"/>
              <a:t>的通讯速率。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在快速模式下可选择</a:t>
            </a:r>
            <a:r>
              <a:rPr lang="en-US" altLang="zh-CN" dirty="0"/>
              <a:t>SCL</a:t>
            </a:r>
            <a:r>
              <a:rPr lang="zh-CN" altLang="zh-CN" dirty="0"/>
              <a:t>时钟的占空比，可选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或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/>
              <a:t>模式。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CCR</a:t>
            </a:r>
            <a:r>
              <a:rPr lang="zh-CN" altLang="zh-CN" dirty="0"/>
              <a:t>寄存器中</a:t>
            </a:r>
            <a:r>
              <a:rPr lang="en-US" altLang="zh-CN" dirty="0"/>
              <a:t>12</a:t>
            </a:r>
            <a:r>
              <a:rPr lang="zh-CN" altLang="zh-CN" dirty="0"/>
              <a:t>位的配置因子</a:t>
            </a:r>
            <a:r>
              <a:rPr lang="en-US" altLang="zh-CN" dirty="0"/>
              <a:t>CCR</a:t>
            </a:r>
            <a:r>
              <a:rPr lang="zh-CN" altLang="zh-CN" dirty="0"/>
              <a:t>，它与</a:t>
            </a:r>
            <a:r>
              <a:rPr lang="en-US" altLang="zh-CN" dirty="0"/>
              <a:t>I2C</a:t>
            </a:r>
            <a:r>
              <a:rPr lang="zh-CN" altLang="zh-CN" dirty="0"/>
              <a:t>外设的输入时钟源共同作用，产生</a:t>
            </a:r>
            <a:r>
              <a:rPr lang="en-US" altLang="zh-CN" dirty="0"/>
              <a:t>SCL</a:t>
            </a:r>
            <a:r>
              <a:rPr lang="zh-CN" altLang="zh-CN" dirty="0"/>
              <a:t>时钟</a:t>
            </a:r>
            <a:r>
              <a:rPr lang="zh-CN" altLang="en-US" dirty="0"/>
              <a:t>。</a:t>
            </a:r>
            <a:r>
              <a:rPr lang="en-US" altLang="zh-CN" dirty="0"/>
              <a:t>STM32</a:t>
            </a:r>
            <a:r>
              <a:rPr lang="zh-CN" altLang="en-US" dirty="0"/>
              <a:t>的</a:t>
            </a:r>
            <a:r>
              <a:rPr lang="en-US" altLang="zh-CN" dirty="0"/>
              <a:t>I2C</a:t>
            </a:r>
            <a:r>
              <a:rPr lang="zh-CN" altLang="en-US" dirty="0"/>
              <a:t>外设输入时钟源为</a:t>
            </a:r>
            <a:r>
              <a:rPr lang="en-US" altLang="zh-CN" dirty="0"/>
              <a:t>PCLK1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885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计算时钟频率：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55679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标准模式：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=CCR*T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= CCR*T</a:t>
            </a:r>
            <a:r>
              <a:rPr lang="en-US" altLang="zh-CN" baseline="-25000" dirty="0"/>
              <a:t>PCLK1</a:t>
            </a:r>
          </a:p>
          <a:p>
            <a:endParaRPr lang="zh-CN" altLang="zh-CN" dirty="0"/>
          </a:p>
          <a:p>
            <a:r>
              <a:rPr lang="zh-CN" altLang="zh-CN" dirty="0"/>
              <a:t>快速模式中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=2</a:t>
            </a:r>
            <a:r>
              <a:rPr lang="zh-CN" altLang="zh-CN" dirty="0"/>
              <a:t>时：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 = 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baseline="-25000" dirty="0"/>
              <a:t> </a:t>
            </a:r>
            <a:r>
              <a:rPr lang="en-US" altLang="zh-CN" dirty="0"/>
              <a:t> = 2*CCR*T</a:t>
            </a:r>
            <a:r>
              <a:rPr lang="en-US" altLang="zh-CN" baseline="-25000" dirty="0"/>
              <a:t>PCKL1</a:t>
            </a:r>
          </a:p>
          <a:p>
            <a:endParaRPr lang="zh-CN" altLang="zh-CN" dirty="0"/>
          </a:p>
          <a:p>
            <a:r>
              <a:rPr lang="zh-CN" altLang="zh-CN" dirty="0"/>
              <a:t>快速模式中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/T</a:t>
            </a:r>
            <a:r>
              <a:rPr lang="en-US" altLang="zh-CN" baseline="-25000" dirty="0"/>
              <a:t>high</a:t>
            </a:r>
            <a:r>
              <a:rPr lang="en-US" altLang="zh-CN" dirty="0"/>
              <a:t>=16/9</a:t>
            </a:r>
            <a:r>
              <a:rPr lang="zh-CN" altLang="zh-CN" dirty="0"/>
              <a:t>时：</a:t>
            </a:r>
          </a:p>
          <a:p>
            <a:r>
              <a:rPr lang="en-US" altLang="zh-CN" dirty="0"/>
              <a:t>	T</a:t>
            </a:r>
            <a:r>
              <a:rPr lang="en-US" altLang="zh-CN" baseline="-25000" dirty="0"/>
              <a:t>high</a:t>
            </a:r>
            <a:r>
              <a:rPr lang="en-US" altLang="zh-CN" dirty="0"/>
              <a:t> = 9*CCR*T</a:t>
            </a:r>
            <a:r>
              <a:rPr lang="en-US" altLang="zh-CN" baseline="-25000" dirty="0"/>
              <a:t>PCKL1</a:t>
            </a:r>
            <a:r>
              <a:rPr lang="en-US" altLang="zh-CN" dirty="0"/>
              <a:t>		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low</a:t>
            </a:r>
            <a:r>
              <a:rPr lang="en-US" altLang="zh-CN" dirty="0"/>
              <a:t>  = 16*CCR*T</a:t>
            </a:r>
            <a:r>
              <a:rPr lang="en-US" altLang="zh-CN" baseline="-25000" dirty="0"/>
              <a:t>PCKL1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9552" y="4077072"/>
            <a:ext cx="8208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例如，我们的</a:t>
            </a:r>
            <a:r>
              <a:rPr lang="en-US" altLang="zh-CN" dirty="0"/>
              <a:t>PCLK1=36MHz</a:t>
            </a:r>
            <a:r>
              <a:rPr lang="zh-CN" altLang="zh-CN" dirty="0"/>
              <a:t>，想要配置</a:t>
            </a:r>
            <a:r>
              <a:rPr lang="en-US" altLang="zh-CN" dirty="0"/>
              <a:t>400Kbit/s</a:t>
            </a:r>
            <a:r>
              <a:rPr lang="zh-CN" altLang="zh-CN" dirty="0"/>
              <a:t>的速率，计算方式如下：</a:t>
            </a:r>
          </a:p>
          <a:p>
            <a:endParaRPr lang="en-US" altLang="zh-CN" dirty="0"/>
          </a:p>
          <a:p>
            <a:r>
              <a:rPr lang="en-US" altLang="zh-CN" dirty="0"/>
              <a:t>	PCLK</a:t>
            </a:r>
            <a:r>
              <a:rPr lang="zh-CN" altLang="zh-CN" dirty="0"/>
              <a:t>时钟周期：</a:t>
            </a:r>
            <a:r>
              <a:rPr lang="en-US" altLang="zh-CN" dirty="0"/>
              <a:t>			TPCLK1 = 1/36000000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目标</a:t>
            </a:r>
            <a:r>
              <a:rPr lang="en-US" altLang="zh-CN" dirty="0"/>
              <a:t>SCL</a:t>
            </a:r>
            <a:r>
              <a:rPr lang="zh-CN" altLang="zh-CN" dirty="0"/>
              <a:t>时钟周期：</a:t>
            </a:r>
            <a:r>
              <a:rPr lang="en-US" altLang="zh-CN" dirty="0"/>
              <a:t>		TSCL = 1/400000</a:t>
            </a:r>
            <a:endParaRPr lang="zh-CN" altLang="zh-CN" dirty="0"/>
          </a:p>
          <a:p>
            <a:r>
              <a:rPr lang="en-US" altLang="zh-CN" dirty="0"/>
              <a:t>	SCL</a:t>
            </a:r>
            <a:r>
              <a:rPr lang="zh-CN" altLang="zh-CN" dirty="0"/>
              <a:t>时钟周期内的高电平时间：</a:t>
            </a:r>
            <a:r>
              <a:rPr lang="en-US" altLang="zh-CN" dirty="0"/>
              <a:t>	THIGH = TSCL/3</a:t>
            </a:r>
            <a:endParaRPr lang="zh-CN" altLang="zh-CN" dirty="0"/>
          </a:p>
          <a:p>
            <a:r>
              <a:rPr lang="en-US" altLang="zh-CN" dirty="0"/>
              <a:t>	SCL</a:t>
            </a:r>
            <a:r>
              <a:rPr lang="zh-CN" altLang="zh-CN" dirty="0"/>
              <a:t>时钟周期内的低电平时间：</a:t>
            </a:r>
            <a:r>
              <a:rPr lang="en-US" altLang="zh-CN" dirty="0"/>
              <a:t>	TLOW = 2*TSCL/3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计算</a:t>
            </a:r>
            <a:r>
              <a:rPr lang="en-US" altLang="zh-CN" dirty="0"/>
              <a:t>CCR</a:t>
            </a:r>
            <a:r>
              <a:rPr lang="zh-CN" altLang="zh-CN" dirty="0"/>
              <a:t>的值：</a:t>
            </a:r>
            <a:r>
              <a:rPr lang="en-US" altLang="zh-CN" dirty="0"/>
              <a:t>			CCR  = THIGH/TPCLK1  = 30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686138" y="6165304"/>
            <a:ext cx="820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计算出来的</a:t>
            </a:r>
            <a:r>
              <a:rPr lang="en-US" altLang="zh-CN" dirty="0"/>
              <a:t>CCR</a:t>
            </a:r>
            <a:r>
              <a:rPr lang="zh-CN" altLang="en-US"/>
              <a:t>值写入到寄存器即可。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52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数据控制逻辑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I2C</a:t>
            </a:r>
            <a:r>
              <a:rPr lang="zh-CN" altLang="zh-CN" dirty="0"/>
              <a:t>的</a:t>
            </a:r>
            <a:r>
              <a:rPr lang="en-US" altLang="zh-CN" dirty="0"/>
              <a:t>SDA</a:t>
            </a:r>
            <a:r>
              <a:rPr lang="zh-CN" altLang="zh-CN" dirty="0"/>
              <a:t>信号主要连接到数据移位寄存器上，数据移位寄存器的数据来源及目标是数据寄存器</a:t>
            </a:r>
            <a:r>
              <a:rPr lang="en-US" altLang="zh-CN" dirty="0"/>
              <a:t>(DR)</a:t>
            </a:r>
            <a:r>
              <a:rPr lang="zh-CN" altLang="zh-CN" dirty="0"/>
              <a:t>、地址寄存器</a:t>
            </a:r>
            <a:r>
              <a:rPr lang="en-US" altLang="zh-CN" dirty="0"/>
              <a:t>(OAR)</a:t>
            </a:r>
            <a:r>
              <a:rPr lang="zh-CN" altLang="zh-CN" dirty="0"/>
              <a:t>、</a:t>
            </a:r>
            <a:r>
              <a:rPr lang="en-US" altLang="zh-CN" dirty="0"/>
              <a:t>PEC</a:t>
            </a:r>
            <a:r>
              <a:rPr lang="zh-CN" altLang="zh-CN" dirty="0"/>
              <a:t>寄存器以及</a:t>
            </a:r>
            <a:r>
              <a:rPr lang="en-US" altLang="zh-CN" dirty="0"/>
              <a:t>SDA</a:t>
            </a:r>
            <a:r>
              <a:rPr lang="zh-CN" altLang="zh-CN" dirty="0"/>
              <a:t>数据线。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当向外发送数据的时候，数据移位寄存器以“数据寄存器”为数据源，把数据一位一位地通过</a:t>
            </a:r>
            <a:r>
              <a:rPr lang="en-US" altLang="zh-CN" dirty="0"/>
              <a:t>SDA</a:t>
            </a:r>
            <a:r>
              <a:rPr lang="zh-CN" altLang="zh-CN" dirty="0"/>
              <a:t>信号线发送出去；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当从外部接收数据的时候，数据移位寄存器把</a:t>
            </a:r>
            <a:r>
              <a:rPr lang="en-US" altLang="zh-CN" dirty="0"/>
              <a:t>SDA</a:t>
            </a:r>
            <a:r>
              <a:rPr lang="zh-CN" altLang="zh-CN" dirty="0"/>
              <a:t>信号线采样到的数据一位一位地存储到“数据寄存器”中。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EEPROM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06688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</a:t>
            </a:r>
            <a:r>
              <a:rPr lang="zh-CN" altLang="en-US" b="1" dirty="0">
                <a:solidFill>
                  <a:srgbClr val="000000"/>
                </a:solidFill>
              </a:rPr>
              <a:t>整体控制逻辑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zh-CN" dirty="0"/>
              <a:t>整体控制逻辑负责协调整个</a:t>
            </a:r>
            <a:r>
              <a:rPr lang="en-US" altLang="zh-CN" dirty="0"/>
              <a:t>I2C</a:t>
            </a:r>
            <a:r>
              <a:rPr lang="zh-CN" altLang="zh-CN" dirty="0"/>
              <a:t>外设，控制逻辑的工作模式根据我们配置的“控制寄存器</a:t>
            </a:r>
            <a:r>
              <a:rPr lang="en-US" altLang="zh-CN" dirty="0"/>
              <a:t>(CR1/CR2)</a:t>
            </a:r>
            <a:r>
              <a:rPr lang="zh-CN" altLang="zh-CN" dirty="0"/>
              <a:t>”的参数而改变。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06896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在外设工作时，控制逻辑会根据外设的工作状态修改“状态寄存器</a:t>
            </a:r>
            <a:r>
              <a:rPr lang="en-US" altLang="zh-CN" dirty="0"/>
              <a:t>(SR1</a:t>
            </a:r>
            <a:r>
              <a:rPr lang="zh-CN" altLang="zh-CN" dirty="0"/>
              <a:t>和</a:t>
            </a:r>
            <a:r>
              <a:rPr lang="en-US" altLang="zh-CN" dirty="0"/>
              <a:t>SR2)</a:t>
            </a:r>
            <a:r>
              <a:rPr lang="zh-CN" altLang="zh-CN" dirty="0"/>
              <a:t>”，只要读取这些寄存器相关的寄存器位，就可以了解</a:t>
            </a:r>
            <a:r>
              <a:rPr lang="en-US" altLang="zh-CN" dirty="0"/>
              <a:t>I2C</a:t>
            </a:r>
            <a:r>
              <a:rPr lang="zh-CN" altLang="zh-CN" dirty="0"/>
              <a:t>的工作状态。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8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Pages>0</Pages>
  <Words>974</Words>
  <Characters>0</Characters>
  <Application>Microsoft Office PowerPoint</Application>
  <DocSecurity>0</DocSecurity>
  <PresentationFormat>全屏显示(4:3)</PresentationFormat>
  <Lines>0</Lines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185</cp:revision>
  <dcterms:created xsi:type="dcterms:W3CDTF">2014-09-22T09:17:55Z</dcterms:created>
  <dcterms:modified xsi:type="dcterms:W3CDTF">2016-08-24T08:16:47Z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