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9" r:id="rId5"/>
    <p:sldId id="320" r:id="rId6"/>
    <p:sldId id="321" r:id="rId7"/>
    <p:sldId id="322" r:id="rId8"/>
    <p:sldId id="323" r:id="rId9"/>
    <p:sldId id="28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35" d="100"/>
          <a:sy n="35" d="100"/>
        </p:scale>
        <p:origin x="1258" y="3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I2C—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读写</a:t>
              </a:r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EEPROM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204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174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640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初始化结构体详解</a:t>
            </a: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146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I2C—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EEPROM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I2C—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EEPROM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124744"/>
            <a:ext cx="662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初始化结构体详解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04" y="1628800"/>
            <a:ext cx="6516216" cy="18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3098" y="3574464"/>
            <a:ext cx="75193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I2C_ClockSpeed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设置</a:t>
            </a:r>
            <a:r>
              <a:rPr lang="en-US" altLang="zh-CN" dirty="0"/>
              <a:t>I2C</a:t>
            </a:r>
            <a:r>
              <a:rPr lang="zh-CN" altLang="zh-CN" dirty="0"/>
              <a:t>的传输速率，在调用初始化函数时，函数会根据我们输入的数值经过运算后把时钟因子写入到</a:t>
            </a:r>
            <a:r>
              <a:rPr lang="en-US" altLang="zh-CN" dirty="0"/>
              <a:t>I2C</a:t>
            </a:r>
            <a:r>
              <a:rPr lang="zh-CN" altLang="zh-CN" dirty="0"/>
              <a:t>的时钟控制寄存器</a:t>
            </a:r>
            <a:r>
              <a:rPr lang="en-US" altLang="zh-CN" dirty="0"/>
              <a:t>CCR</a:t>
            </a:r>
            <a:r>
              <a:rPr lang="zh-CN" altLang="zh-CN" dirty="0"/>
              <a:t>。而我们写入的这个参数值不得高于</a:t>
            </a:r>
            <a:r>
              <a:rPr lang="en-US" altLang="zh-CN" dirty="0"/>
              <a:t>400KHz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实际上由于</a:t>
            </a:r>
            <a:r>
              <a:rPr lang="en-US" altLang="zh-CN" dirty="0"/>
              <a:t>CCR</a:t>
            </a:r>
            <a:r>
              <a:rPr lang="zh-CN" altLang="zh-CN" dirty="0"/>
              <a:t>寄存器不能写入小数类型的时钟因子，影响到</a:t>
            </a:r>
            <a:r>
              <a:rPr lang="en-US" altLang="zh-CN" dirty="0"/>
              <a:t>SCL</a:t>
            </a:r>
            <a:r>
              <a:rPr lang="zh-CN" altLang="zh-CN" dirty="0"/>
              <a:t>的实际频率可能会低于本成员设置的参数值，这时除了通讯稍慢一点以外，不会对</a:t>
            </a:r>
            <a:r>
              <a:rPr lang="en-US" altLang="zh-CN" dirty="0"/>
              <a:t>I2C</a:t>
            </a:r>
            <a:r>
              <a:rPr lang="zh-CN" altLang="zh-CN" dirty="0"/>
              <a:t>的标准通讯造成其它影响。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124744"/>
            <a:ext cx="662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初始化结构体详解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04" y="1628800"/>
            <a:ext cx="6516216" cy="18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3098" y="3574464"/>
            <a:ext cx="751930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I2C_Mode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en-US" dirty="0">
                <a:solidFill>
                  <a:srgbClr val="000000"/>
                </a:solidFill>
              </a:rPr>
              <a:t>选择</a:t>
            </a:r>
            <a:r>
              <a:rPr lang="en-US" altLang="zh-CN" dirty="0">
                <a:solidFill>
                  <a:srgbClr val="000000"/>
                </a:solidFill>
              </a:rPr>
              <a:t>I2C</a:t>
            </a:r>
            <a:r>
              <a:rPr lang="zh-CN" altLang="en-US" dirty="0">
                <a:solidFill>
                  <a:srgbClr val="000000"/>
                </a:solidFill>
              </a:rPr>
              <a:t>的使用方式，有</a:t>
            </a:r>
            <a:r>
              <a:rPr lang="en-US" altLang="zh-CN" dirty="0">
                <a:solidFill>
                  <a:srgbClr val="000000"/>
                </a:solidFill>
              </a:rPr>
              <a:t>I2C</a:t>
            </a:r>
            <a:r>
              <a:rPr lang="zh-CN" altLang="en-US" dirty="0">
                <a:solidFill>
                  <a:srgbClr val="000000"/>
                </a:solidFill>
              </a:rPr>
              <a:t>模式</a:t>
            </a:r>
            <a:r>
              <a:rPr lang="en-US" altLang="zh-CN" dirty="0">
                <a:solidFill>
                  <a:srgbClr val="000000"/>
                </a:solidFill>
              </a:rPr>
              <a:t>(I2C_Mode_I2C )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 err="1">
                <a:solidFill>
                  <a:srgbClr val="000000"/>
                </a:solidFill>
              </a:rPr>
              <a:t>SMBus</a:t>
            </a:r>
            <a:r>
              <a:rPr lang="zh-CN" altLang="en-US" dirty="0">
                <a:solidFill>
                  <a:srgbClr val="000000"/>
                </a:solidFill>
              </a:rPr>
              <a:t>主、从模式</a:t>
            </a:r>
            <a:r>
              <a:rPr lang="en-US" altLang="zh-CN" dirty="0">
                <a:solidFill>
                  <a:srgbClr val="000000"/>
                </a:solidFill>
              </a:rPr>
              <a:t>(I2C_Mode_SMBusHost</a:t>
            </a:r>
            <a:r>
              <a:rPr lang="zh-CN" altLang="en-US" dirty="0">
                <a:solidFill>
                  <a:srgbClr val="000000"/>
                </a:solidFill>
              </a:rPr>
              <a:t>、 </a:t>
            </a:r>
            <a:r>
              <a:rPr lang="en-US" altLang="zh-CN" dirty="0">
                <a:solidFill>
                  <a:srgbClr val="000000"/>
                </a:solidFill>
              </a:rPr>
              <a:t>I2C_Mode_SMBusDevice ) 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I2C</a:t>
            </a:r>
            <a:r>
              <a:rPr lang="zh-CN" altLang="en-US" dirty="0">
                <a:solidFill>
                  <a:srgbClr val="000000"/>
                </a:solidFill>
              </a:rPr>
              <a:t>不需要在此处区分主从模式，直接设置</a:t>
            </a:r>
            <a:r>
              <a:rPr lang="en-US" altLang="zh-CN" dirty="0">
                <a:solidFill>
                  <a:srgbClr val="000000"/>
                </a:solidFill>
              </a:rPr>
              <a:t>I2C_Mode_I2C</a:t>
            </a:r>
            <a:r>
              <a:rPr lang="zh-CN" altLang="en-US" dirty="0">
                <a:solidFill>
                  <a:srgbClr val="000000"/>
                </a:solidFill>
              </a:rPr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14737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124744"/>
            <a:ext cx="662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初始化结构体详解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04" y="1628800"/>
            <a:ext cx="6516216" cy="18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3098" y="3574464"/>
            <a:ext cx="75193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I2C_DutyCycle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设置</a:t>
            </a:r>
            <a:r>
              <a:rPr lang="en-US" altLang="zh-CN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C</a:t>
            </a:r>
            <a:r>
              <a:rPr lang="zh-CN" altLang="zh-CN" dirty="0"/>
              <a:t>的</a:t>
            </a:r>
            <a:r>
              <a:rPr lang="en-US" altLang="zh-CN" dirty="0"/>
              <a:t>SCL</a:t>
            </a:r>
            <a:r>
              <a:rPr lang="zh-CN" altLang="zh-CN" dirty="0"/>
              <a:t>线时钟的占空比。该配置有两个选择，分别为低电平时间比高电平时间为</a:t>
            </a:r>
            <a:r>
              <a:rPr lang="en-US" altLang="zh-CN" dirty="0"/>
              <a:t>2</a:t>
            </a:r>
            <a:r>
              <a:rPr lang="zh-CN" altLang="zh-CN" dirty="0"/>
              <a:t>：</a:t>
            </a:r>
            <a:r>
              <a:rPr lang="en-US" altLang="zh-CN" dirty="0"/>
              <a:t>1 ( I2C_DutyCycle_2)</a:t>
            </a:r>
            <a:r>
              <a:rPr lang="zh-CN" altLang="zh-CN" dirty="0"/>
              <a:t>和</a:t>
            </a:r>
            <a:r>
              <a:rPr lang="en-US" altLang="zh-CN" dirty="0"/>
              <a:t>16</a:t>
            </a:r>
            <a:r>
              <a:rPr lang="zh-CN" altLang="zh-CN" dirty="0"/>
              <a:t>：</a:t>
            </a:r>
            <a:r>
              <a:rPr lang="en-US" altLang="zh-CN" dirty="0"/>
              <a:t>9 (I2C_DutyCycle_16_9)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其实这两个模式的比例差别并不大，一般要求都不会如此严格，这里随便选就可以了。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14737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124744"/>
            <a:ext cx="662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初始化结构体详解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04" y="1628800"/>
            <a:ext cx="6516216" cy="18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3098" y="3429000"/>
            <a:ext cx="78073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I2C_OwnAddress1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配置</a:t>
            </a:r>
            <a:r>
              <a:rPr lang="en-US" altLang="zh-CN" dirty="0"/>
              <a:t>STM32</a:t>
            </a:r>
            <a:r>
              <a:rPr lang="zh-CN" altLang="zh-CN" dirty="0"/>
              <a:t>的</a:t>
            </a:r>
            <a:r>
              <a:rPr lang="en-US" altLang="zh-CN" dirty="0"/>
              <a:t>I2C</a:t>
            </a:r>
            <a:r>
              <a:rPr lang="zh-CN" altLang="zh-CN" dirty="0"/>
              <a:t>设备自己的地址，每个连接到</a:t>
            </a:r>
            <a:r>
              <a:rPr lang="en-US" altLang="zh-CN" dirty="0"/>
              <a:t>I2C</a:t>
            </a:r>
            <a:r>
              <a:rPr lang="zh-CN" altLang="zh-CN" dirty="0"/>
              <a:t>总线上的设备都要有一个自己的地址，作为主机也不例外。地址可设置为</a:t>
            </a:r>
            <a:r>
              <a:rPr lang="en-US" altLang="zh-CN" dirty="0"/>
              <a:t>7</a:t>
            </a:r>
            <a:r>
              <a:rPr lang="zh-CN" altLang="zh-CN" dirty="0"/>
              <a:t>位或</a:t>
            </a:r>
            <a:r>
              <a:rPr lang="en-US" altLang="zh-CN" dirty="0"/>
              <a:t>10</a:t>
            </a:r>
            <a:r>
              <a:rPr lang="zh-CN" altLang="zh-CN" dirty="0"/>
              <a:t>位</a:t>
            </a:r>
            <a:r>
              <a:rPr lang="en-US" altLang="zh-CN" dirty="0"/>
              <a:t>(</a:t>
            </a:r>
            <a:r>
              <a:rPr lang="zh-CN" altLang="zh-CN" dirty="0"/>
              <a:t>受下面</a:t>
            </a:r>
            <a:r>
              <a:rPr lang="en-US" altLang="zh-CN" dirty="0"/>
              <a:t>I2C_AcknowledgeAddress</a:t>
            </a:r>
            <a:r>
              <a:rPr lang="zh-CN" altLang="zh-CN" dirty="0"/>
              <a:t>成员决定</a:t>
            </a:r>
            <a:r>
              <a:rPr lang="en-US" altLang="zh-CN" dirty="0"/>
              <a:t>)</a:t>
            </a:r>
            <a:r>
              <a:rPr lang="zh-CN" altLang="zh-CN" dirty="0"/>
              <a:t>，只要该地址是</a:t>
            </a:r>
            <a:r>
              <a:rPr lang="en-US" altLang="zh-CN" dirty="0"/>
              <a:t>I2C</a:t>
            </a:r>
            <a:r>
              <a:rPr lang="zh-CN" altLang="zh-CN" dirty="0"/>
              <a:t>总线上唯一的即可。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STM32</a:t>
            </a:r>
            <a:r>
              <a:rPr lang="zh-CN" altLang="zh-CN" dirty="0"/>
              <a:t>的</a:t>
            </a:r>
            <a:r>
              <a:rPr lang="en-US" altLang="zh-CN" dirty="0"/>
              <a:t>I2C</a:t>
            </a:r>
            <a:r>
              <a:rPr lang="zh-CN" altLang="zh-CN" dirty="0"/>
              <a:t>外设可同时使用两个地址，即同时对两个地址作出响应，这个结构成员</a:t>
            </a:r>
            <a:r>
              <a:rPr lang="en-US" altLang="zh-CN" dirty="0"/>
              <a:t>I2C_OwnAddress1</a:t>
            </a:r>
            <a:r>
              <a:rPr lang="zh-CN" altLang="zh-CN" dirty="0"/>
              <a:t>配置的是默认的、</a:t>
            </a:r>
            <a:r>
              <a:rPr lang="en-US" altLang="zh-CN" dirty="0"/>
              <a:t>OAR1</a:t>
            </a:r>
            <a:r>
              <a:rPr lang="zh-CN" altLang="zh-CN" dirty="0"/>
              <a:t>寄存器存储的地址，若需要设置第二个地址寄存器</a:t>
            </a:r>
            <a:r>
              <a:rPr lang="en-US" altLang="zh-CN" dirty="0"/>
              <a:t>OAR2</a:t>
            </a:r>
            <a:r>
              <a:rPr lang="zh-CN" altLang="zh-CN" dirty="0"/>
              <a:t>，可使用</a:t>
            </a:r>
            <a:r>
              <a:rPr lang="en-US" altLang="zh-CN" dirty="0"/>
              <a:t>I2C_OwnAddress2Config</a:t>
            </a:r>
            <a:r>
              <a:rPr lang="zh-CN" altLang="zh-CN" dirty="0"/>
              <a:t>函数来配置，</a:t>
            </a:r>
            <a:r>
              <a:rPr lang="en-US" altLang="zh-CN" dirty="0"/>
              <a:t>OAR2</a:t>
            </a:r>
            <a:r>
              <a:rPr lang="zh-CN" altLang="zh-CN" dirty="0"/>
              <a:t>不支持</a:t>
            </a:r>
            <a:r>
              <a:rPr lang="en-US" altLang="zh-CN" dirty="0"/>
              <a:t>10</a:t>
            </a:r>
            <a:r>
              <a:rPr lang="zh-CN" altLang="zh-CN" dirty="0"/>
              <a:t>位地址。</a:t>
            </a:r>
          </a:p>
        </p:txBody>
      </p:sp>
    </p:spTree>
    <p:extLst>
      <p:ext uri="{BB962C8B-B14F-4D97-AF65-F5344CB8AC3E}">
        <p14:creationId xmlns:p14="http://schemas.microsoft.com/office/powerpoint/2010/main" val="14737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124744"/>
            <a:ext cx="662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初始化结构体详解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04" y="1628800"/>
            <a:ext cx="6516216" cy="18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3098" y="3574464"/>
            <a:ext cx="75193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I2C_Ack_Enable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配置</a:t>
            </a:r>
            <a:r>
              <a:rPr lang="en-US" altLang="zh-CN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C</a:t>
            </a:r>
            <a:r>
              <a:rPr lang="zh-CN" altLang="zh-CN" dirty="0"/>
              <a:t>应答</a:t>
            </a:r>
            <a:r>
              <a:rPr lang="zh-CN" altLang="en-US" dirty="0"/>
              <a:t>是否使能</a:t>
            </a:r>
            <a:r>
              <a:rPr lang="zh-CN" altLang="zh-CN" dirty="0"/>
              <a:t>，设置为使能则可以发送响应信号。</a:t>
            </a:r>
            <a:r>
              <a:rPr lang="zh-CN" altLang="en-US" dirty="0"/>
              <a:t>一般</a:t>
            </a:r>
            <a:r>
              <a:rPr lang="zh-CN" altLang="zh-CN" dirty="0"/>
              <a:t>配置为允许应答</a:t>
            </a:r>
            <a:r>
              <a:rPr lang="en-US" altLang="zh-CN" dirty="0"/>
              <a:t>(I2C_Ack_Enable)</a:t>
            </a:r>
            <a:r>
              <a:rPr lang="zh-CN" altLang="zh-CN" dirty="0"/>
              <a:t>，这是绝大多数遵循</a:t>
            </a:r>
            <a:r>
              <a:rPr lang="en-US" altLang="zh-CN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C</a:t>
            </a:r>
            <a:r>
              <a:rPr lang="zh-CN" altLang="zh-CN" dirty="0"/>
              <a:t>标准的设备的通讯要求，改为禁止应答</a:t>
            </a:r>
            <a:r>
              <a:rPr lang="en-US" altLang="zh-CN" dirty="0"/>
              <a:t>(I2C_Ack_Disable)</a:t>
            </a:r>
            <a:r>
              <a:rPr lang="zh-CN" altLang="zh-CN" dirty="0"/>
              <a:t>往往会导致通讯错误。</a:t>
            </a:r>
          </a:p>
        </p:txBody>
      </p:sp>
    </p:spTree>
    <p:extLst>
      <p:ext uri="{BB962C8B-B14F-4D97-AF65-F5344CB8AC3E}">
        <p14:creationId xmlns:p14="http://schemas.microsoft.com/office/powerpoint/2010/main" val="14737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124744"/>
            <a:ext cx="662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初始化结构体详解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04" y="1628800"/>
            <a:ext cx="6516216" cy="18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3098" y="3574464"/>
            <a:ext cx="751930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I2C_AcknowledgeAddress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选择</a:t>
            </a:r>
            <a:r>
              <a:rPr lang="en-US" altLang="zh-CN" dirty="0"/>
              <a:t>I2C</a:t>
            </a:r>
            <a:r>
              <a:rPr lang="zh-CN" altLang="zh-CN" dirty="0"/>
              <a:t>的寻址模式是</a:t>
            </a:r>
            <a:r>
              <a:rPr lang="en-US" altLang="zh-CN" dirty="0"/>
              <a:t>7</a:t>
            </a:r>
            <a:r>
              <a:rPr lang="zh-CN" altLang="zh-CN" dirty="0"/>
              <a:t>位还是</a:t>
            </a:r>
            <a:r>
              <a:rPr lang="en-US" altLang="zh-CN" dirty="0"/>
              <a:t>10</a:t>
            </a:r>
            <a:r>
              <a:rPr lang="zh-CN" altLang="zh-CN" dirty="0"/>
              <a:t>位地址。这需要根据实际连接到</a:t>
            </a:r>
            <a:r>
              <a:rPr lang="en-US" altLang="zh-CN" dirty="0"/>
              <a:t>I2C</a:t>
            </a:r>
            <a:r>
              <a:rPr lang="zh-CN" altLang="zh-CN" dirty="0"/>
              <a:t>总线上设备的地址进行选择，这个成员的配置也影响到</a:t>
            </a:r>
            <a:r>
              <a:rPr lang="en-US" altLang="zh-CN" dirty="0"/>
              <a:t>I2C_OwnAddress1</a:t>
            </a:r>
            <a:r>
              <a:rPr lang="zh-CN" altLang="zh-CN" dirty="0"/>
              <a:t>成员，只有这里设置成</a:t>
            </a:r>
            <a:r>
              <a:rPr lang="en-US" altLang="zh-CN" dirty="0"/>
              <a:t>10</a:t>
            </a:r>
            <a:r>
              <a:rPr lang="zh-CN" altLang="zh-CN" dirty="0"/>
              <a:t>位模式时，</a:t>
            </a:r>
            <a:r>
              <a:rPr lang="en-US" altLang="zh-CN" dirty="0"/>
              <a:t>I2C_OwnAddress1</a:t>
            </a:r>
            <a:r>
              <a:rPr lang="zh-CN" altLang="zh-CN" dirty="0"/>
              <a:t>才支持</a:t>
            </a:r>
            <a:r>
              <a:rPr lang="en-US" altLang="zh-CN" dirty="0"/>
              <a:t>10</a:t>
            </a:r>
            <a:r>
              <a:rPr lang="zh-CN" altLang="zh-CN" dirty="0"/>
              <a:t>位地址。</a:t>
            </a:r>
          </a:p>
        </p:txBody>
      </p:sp>
      <p:sp>
        <p:nvSpPr>
          <p:cNvPr id="2" name="矩形 1"/>
          <p:cNvSpPr/>
          <p:nvPr/>
        </p:nvSpPr>
        <p:spPr>
          <a:xfrm>
            <a:off x="653098" y="5934670"/>
            <a:ext cx="7879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配置完这些结构体成员值，调用库函数</a:t>
            </a:r>
            <a:r>
              <a:rPr lang="en-US" altLang="zh-CN" dirty="0">
                <a:solidFill>
                  <a:srgbClr val="FF0000"/>
                </a:solidFill>
              </a:rPr>
              <a:t>I2C_Init</a:t>
            </a:r>
            <a:r>
              <a:rPr lang="zh-CN" altLang="zh-CN" dirty="0">
                <a:solidFill>
                  <a:srgbClr val="FF0000"/>
                </a:solidFill>
              </a:rPr>
              <a:t>即可把结构体的配置写入到寄存器中。</a:t>
            </a:r>
          </a:p>
        </p:txBody>
      </p:sp>
    </p:spTree>
    <p:extLst>
      <p:ext uri="{BB962C8B-B14F-4D97-AF65-F5344CB8AC3E}">
        <p14:creationId xmlns:p14="http://schemas.microsoft.com/office/powerpoint/2010/main" val="53596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Pages>0</Pages>
  <Words>154</Words>
  <Characters>0</Characters>
  <Application>Microsoft Office PowerPoint</Application>
  <DocSecurity>0</DocSecurity>
  <PresentationFormat>全屏显示(4:3)</PresentationFormat>
  <Lines>0</Lines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leaf fly</cp:lastModifiedBy>
  <cp:revision>182</cp:revision>
  <dcterms:created xsi:type="dcterms:W3CDTF">2014-09-22T09:17:55Z</dcterms:created>
  <dcterms:modified xsi:type="dcterms:W3CDTF">2016-08-24T08:17:34Z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