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73" r:id="rId3"/>
    <p:sldId id="296" r:id="rId4"/>
    <p:sldId id="315" r:id="rId5"/>
    <p:sldId id="316" r:id="rId6"/>
    <p:sldId id="312" r:id="rId7"/>
    <p:sldId id="307" r:id="rId8"/>
    <p:sldId id="317" r:id="rId9"/>
    <p:sldId id="318" r:id="rId10"/>
    <p:sldId id="319" r:id="rId11"/>
    <p:sldId id="320" r:id="rId12"/>
    <p:sldId id="321" r:id="rId13"/>
    <p:sldId id="322" r:id="rId14"/>
    <p:sldId id="28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3">
          <p15:clr>
            <a:srgbClr val="A4A3A4"/>
          </p15:clr>
        </p15:guide>
        <p15:guide id="2" pos="29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A850"/>
    <a:srgbClr val="5B81CF"/>
    <a:srgbClr val="EAFBFF"/>
    <a:srgbClr val="76A4DC"/>
    <a:srgbClr val="FE978C"/>
    <a:srgbClr val="248C51"/>
    <a:srgbClr val="188EFC"/>
    <a:srgbClr val="5B76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35" d="100"/>
          <a:sy n="35" d="100"/>
        </p:scale>
        <p:origin x="1258" y="34"/>
      </p:cViewPr>
      <p:guideLst>
        <p:guide orient="horz" pos="2123"/>
        <p:guide pos="29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832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873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42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4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88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118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607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241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3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701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671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D9D9D9">
                <a:alpha val="73000"/>
              </a:srgbClr>
            </a:gs>
            <a:gs pos="100000">
              <a:srgbClr val="FFFFFF">
                <a:alpha val="85689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Font typeface="Arial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圆角矩形 18"/>
          <p:cNvGrpSpPr>
            <a:grpSpLocks/>
          </p:cNvGrpSpPr>
          <p:nvPr/>
        </p:nvGrpSpPr>
        <p:grpSpPr bwMode="auto">
          <a:xfrm>
            <a:off x="6215063" y="3562350"/>
            <a:ext cx="742950" cy="742950"/>
            <a:chOff x="0" y="0"/>
            <a:chExt cx="468" cy="468"/>
          </a:xfrm>
        </p:grpSpPr>
        <p:pic>
          <p:nvPicPr>
            <p:cNvPr id="208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2" name="圆角矩形 13"/>
          <p:cNvGrpSpPr>
            <a:grpSpLocks/>
          </p:cNvGrpSpPr>
          <p:nvPr/>
        </p:nvGrpSpPr>
        <p:grpSpPr bwMode="auto">
          <a:xfrm>
            <a:off x="4856163" y="2206625"/>
            <a:ext cx="530225" cy="525463"/>
            <a:chOff x="0" y="0"/>
            <a:chExt cx="334" cy="331"/>
          </a:xfrm>
        </p:grpSpPr>
        <p:pic>
          <p:nvPicPr>
            <p:cNvPr id="207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3" name="圆角矩形 12"/>
          <p:cNvGrpSpPr>
            <a:grpSpLocks/>
          </p:cNvGrpSpPr>
          <p:nvPr/>
        </p:nvGrpSpPr>
        <p:grpSpPr bwMode="auto">
          <a:xfrm>
            <a:off x="6232525" y="2413000"/>
            <a:ext cx="1225550" cy="1225550"/>
            <a:chOff x="0" y="0"/>
            <a:chExt cx="772" cy="772"/>
          </a:xfrm>
        </p:grpSpPr>
        <p:pic>
          <p:nvPicPr>
            <p:cNvPr id="207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4" name="圆角矩形 9"/>
          <p:cNvGrpSpPr>
            <a:grpSpLocks/>
          </p:cNvGrpSpPr>
          <p:nvPr/>
        </p:nvGrpSpPr>
        <p:grpSpPr bwMode="auto">
          <a:xfrm>
            <a:off x="3648075" y="2566988"/>
            <a:ext cx="446088" cy="444500"/>
            <a:chOff x="0" y="0"/>
            <a:chExt cx="281" cy="280"/>
          </a:xfrm>
        </p:grpSpPr>
        <p:pic>
          <p:nvPicPr>
            <p:cNvPr id="207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5" name="圆角矩形 4"/>
          <p:cNvGrpSpPr>
            <a:grpSpLocks/>
          </p:cNvGrpSpPr>
          <p:nvPr/>
        </p:nvGrpSpPr>
        <p:grpSpPr bwMode="auto">
          <a:xfrm>
            <a:off x="2428875" y="1847850"/>
            <a:ext cx="523875" cy="530225"/>
            <a:chOff x="0" y="0"/>
            <a:chExt cx="330" cy="334"/>
          </a:xfrm>
        </p:grpSpPr>
        <p:pic>
          <p:nvPicPr>
            <p:cNvPr id="207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6" name="标题 1"/>
          <p:cNvGrpSpPr>
            <a:grpSpLocks/>
          </p:cNvGrpSpPr>
          <p:nvPr/>
        </p:nvGrpSpPr>
        <p:grpSpPr bwMode="auto">
          <a:xfrm>
            <a:off x="1692275" y="2206625"/>
            <a:ext cx="5302250" cy="2066925"/>
            <a:chOff x="0" y="0"/>
            <a:chExt cx="3340" cy="1302"/>
          </a:xfrm>
        </p:grpSpPr>
        <p:pic>
          <p:nvPicPr>
            <p:cNvPr id="207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SPI—</a:t>
              </a:r>
              <a:r>
                <a:rPr lang="zh-CN" altLang="en-US" sz="3200" b="1" dirty="0">
                  <a:latin typeface="微软雅黑" pitchFamily="34" charset="-122"/>
                  <a:ea typeface="微软雅黑" pitchFamily="34" charset="-122"/>
                </a:rPr>
                <a:t>读写串行</a:t>
              </a:r>
              <a:r>
                <a:rPr lang="en-US" altLang="zh-CN" sz="3200" b="1" dirty="0">
                  <a:latin typeface="微软雅黑" pitchFamily="34" charset="-122"/>
                  <a:ea typeface="微软雅黑" pitchFamily="34" charset="-122"/>
                </a:rPr>
                <a:t>FLASH</a:t>
              </a:r>
              <a:endParaRPr lang="zh-CN" altLang="en-US" sz="3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57" name="圆角矩形 8"/>
          <p:cNvGrpSpPr>
            <a:grpSpLocks/>
          </p:cNvGrpSpPr>
          <p:nvPr/>
        </p:nvGrpSpPr>
        <p:grpSpPr bwMode="auto">
          <a:xfrm>
            <a:off x="1435100" y="2566988"/>
            <a:ext cx="446088" cy="444500"/>
            <a:chOff x="0" y="0"/>
            <a:chExt cx="281" cy="280"/>
          </a:xfrm>
        </p:grpSpPr>
        <p:pic>
          <p:nvPicPr>
            <p:cNvPr id="206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2058" name="圆角矩形 11"/>
          <p:cNvGrpSpPr>
            <a:grpSpLocks/>
          </p:cNvGrpSpPr>
          <p:nvPr/>
        </p:nvGrpSpPr>
        <p:grpSpPr bwMode="auto">
          <a:xfrm>
            <a:off x="5970588" y="2384425"/>
            <a:ext cx="1055687" cy="1054100"/>
            <a:chOff x="0" y="0"/>
            <a:chExt cx="665" cy="664"/>
          </a:xfrm>
        </p:grpSpPr>
        <p:pic>
          <p:nvPicPr>
            <p:cNvPr id="206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2059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60" name="标题 1"/>
          <p:cNvGrpSpPr>
            <a:grpSpLocks/>
          </p:cNvGrpSpPr>
          <p:nvPr/>
        </p:nvGrpSpPr>
        <p:grpSpPr bwMode="auto">
          <a:xfrm>
            <a:off x="1781175" y="4365104"/>
            <a:ext cx="5208588" cy="938212"/>
            <a:chOff x="0" y="0"/>
            <a:chExt cx="3340" cy="1302"/>
          </a:xfrm>
        </p:grpSpPr>
        <p:pic>
          <p:nvPicPr>
            <p:cNvPr id="2064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5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grpSp>
        <p:nvGrpSpPr>
          <p:cNvPr id="2061" name="标题 1"/>
          <p:cNvGrpSpPr>
            <a:grpSpLocks/>
          </p:cNvGrpSpPr>
          <p:nvPr/>
        </p:nvGrpSpPr>
        <p:grpSpPr bwMode="auto">
          <a:xfrm>
            <a:off x="1763713" y="5227091"/>
            <a:ext cx="5210175" cy="938213"/>
            <a:chOff x="0" y="0"/>
            <a:chExt cx="3340" cy="1302"/>
          </a:xfrm>
        </p:grpSpPr>
        <p:pic>
          <p:nvPicPr>
            <p:cNvPr id="2062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3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pic>
        <p:nvPicPr>
          <p:cNvPr id="34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/>
          <a:stretch/>
        </p:blipFill>
        <p:spPr bwMode="auto">
          <a:xfrm>
            <a:off x="1058306" y="1419400"/>
            <a:ext cx="7013099" cy="3719678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611559" y="5157192"/>
            <a:ext cx="79492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时钟极性</a:t>
            </a:r>
            <a:r>
              <a:rPr lang="en-US" altLang="zh-CN" dirty="0"/>
              <a:t>CPOL</a:t>
            </a:r>
            <a:r>
              <a:rPr lang="zh-CN" altLang="zh-CN" dirty="0"/>
              <a:t>是指</a:t>
            </a:r>
            <a:r>
              <a:rPr lang="en-US" altLang="zh-CN" dirty="0"/>
              <a:t>SPI</a:t>
            </a:r>
            <a:r>
              <a:rPr lang="zh-CN" altLang="zh-CN" dirty="0"/>
              <a:t>通讯设备处于空闲状态时，</a:t>
            </a:r>
            <a:r>
              <a:rPr lang="en-US" altLang="zh-CN" dirty="0"/>
              <a:t>SCK</a:t>
            </a:r>
            <a:r>
              <a:rPr lang="zh-CN" altLang="zh-CN" dirty="0"/>
              <a:t>信号线的电平信号</a:t>
            </a:r>
            <a:r>
              <a:rPr lang="en-US" altLang="zh-CN" dirty="0"/>
              <a:t>(</a:t>
            </a:r>
            <a:r>
              <a:rPr lang="zh-CN" altLang="zh-CN" dirty="0"/>
              <a:t>即</a:t>
            </a:r>
            <a:r>
              <a:rPr lang="en-US" altLang="zh-CN" dirty="0"/>
              <a:t>SPI</a:t>
            </a:r>
            <a:r>
              <a:rPr lang="zh-CN" altLang="zh-CN" dirty="0"/>
              <a:t>通讯开始前、</a:t>
            </a:r>
            <a:r>
              <a:rPr lang="en-US" altLang="zh-CN" dirty="0"/>
              <a:t> NSS</a:t>
            </a:r>
            <a:r>
              <a:rPr lang="zh-CN" altLang="zh-CN" dirty="0"/>
              <a:t>线为高电平时</a:t>
            </a:r>
            <a:r>
              <a:rPr lang="en-US" altLang="zh-CN" dirty="0"/>
              <a:t>SCK</a:t>
            </a:r>
            <a:r>
              <a:rPr lang="zh-CN" altLang="zh-CN" dirty="0"/>
              <a:t>的状态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  <a:r>
              <a:rPr lang="en-US" altLang="zh-CN" dirty="0"/>
              <a:t>CPOL=0</a:t>
            </a:r>
            <a:r>
              <a:rPr lang="zh-CN" altLang="zh-CN" dirty="0"/>
              <a:t>时，</a:t>
            </a:r>
            <a:r>
              <a:rPr lang="en-US" altLang="zh-CN" dirty="0"/>
              <a:t> SCK</a:t>
            </a:r>
            <a:r>
              <a:rPr lang="zh-CN" altLang="zh-CN" dirty="0"/>
              <a:t>在空闲状态时为低电平，</a:t>
            </a:r>
            <a:r>
              <a:rPr lang="en-US" altLang="zh-CN" dirty="0"/>
              <a:t>CPOL=1</a:t>
            </a:r>
            <a:r>
              <a:rPr lang="zh-CN" altLang="zh-CN" dirty="0"/>
              <a:t>时，则相反。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时钟相位</a:t>
            </a:r>
            <a:r>
              <a:rPr lang="en-US" altLang="zh-CN" dirty="0"/>
              <a:t>CPHA</a:t>
            </a:r>
            <a:r>
              <a:rPr lang="zh-CN" altLang="zh-CN" dirty="0"/>
              <a:t>是指数据的采样的时刻，当</a:t>
            </a:r>
            <a:r>
              <a:rPr lang="en-US" altLang="zh-CN" dirty="0"/>
              <a:t>CPHA=0</a:t>
            </a:r>
            <a:r>
              <a:rPr lang="zh-CN" altLang="zh-CN" dirty="0"/>
              <a:t>时，</a:t>
            </a:r>
            <a:r>
              <a:rPr lang="en-US" altLang="zh-CN" dirty="0"/>
              <a:t>MOSI</a:t>
            </a:r>
            <a:r>
              <a:rPr lang="zh-CN" altLang="zh-CN" dirty="0"/>
              <a:t>或</a:t>
            </a:r>
            <a:r>
              <a:rPr lang="en-US" altLang="zh-CN" dirty="0"/>
              <a:t>MISO</a:t>
            </a:r>
            <a:r>
              <a:rPr lang="zh-CN" altLang="zh-CN" dirty="0"/>
              <a:t>数据线上的信号将会在</a:t>
            </a:r>
            <a:r>
              <a:rPr lang="en-US" altLang="zh-CN" dirty="0"/>
              <a:t>SCK</a:t>
            </a:r>
            <a:r>
              <a:rPr lang="zh-CN" altLang="zh-CN" dirty="0"/>
              <a:t>时钟线的“奇数边沿”被采样。当</a:t>
            </a:r>
            <a:r>
              <a:rPr lang="en-US" altLang="zh-CN" dirty="0"/>
              <a:t>CPHA=1</a:t>
            </a:r>
            <a:r>
              <a:rPr lang="zh-CN" altLang="zh-CN" dirty="0"/>
              <a:t>时，数据线在</a:t>
            </a:r>
            <a:r>
              <a:rPr lang="en-US" altLang="zh-CN" dirty="0"/>
              <a:t>SCK</a:t>
            </a:r>
            <a:r>
              <a:rPr lang="zh-CN" altLang="zh-CN" dirty="0"/>
              <a:t>的“偶数边沿”采样。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80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/>
          <a:stretch/>
        </p:blipFill>
        <p:spPr bwMode="auto">
          <a:xfrm>
            <a:off x="1058306" y="1419400"/>
            <a:ext cx="7013099" cy="3719678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5157192"/>
            <a:ext cx="8640961" cy="170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CK</a:t>
            </a:r>
            <a:r>
              <a:rPr lang="zh-CN" altLang="zh-CN" dirty="0"/>
              <a:t>信号线在空闲状态为低电平时，</a:t>
            </a:r>
            <a:r>
              <a:rPr lang="en-US" altLang="zh-CN" dirty="0"/>
              <a:t>CPOL=0</a:t>
            </a:r>
            <a:r>
              <a:rPr lang="zh-CN" altLang="zh-CN" dirty="0"/>
              <a:t>；空闲状态为高电平时，</a:t>
            </a:r>
            <a:r>
              <a:rPr lang="en-US" altLang="zh-CN" dirty="0"/>
              <a:t>CPOL=1</a:t>
            </a:r>
            <a:r>
              <a:rPr lang="zh-CN" altLang="zh-CN" dirty="0"/>
              <a:t>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CPHA=0</a:t>
            </a:r>
            <a:r>
              <a:rPr lang="zh-CN" altLang="en-US" dirty="0"/>
              <a:t>，</a:t>
            </a:r>
            <a:r>
              <a:rPr lang="en-US" altLang="zh-CN" dirty="0"/>
              <a:t>MOSI</a:t>
            </a:r>
            <a:r>
              <a:rPr lang="zh-CN" altLang="zh-CN" dirty="0"/>
              <a:t>和</a:t>
            </a:r>
            <a:r>
              <a:rPr lang="en-US" altLang="zh-CN" dirty="0"/>
              <a:t>MISO</a:t>
            </a:r>
            <a:r>
              <a:rPr lang="zh-CN" altLang="zh-CN" dirty="0"/>
              <a:t>数据线的有效信号在</a:t>
            </a:r>
            <a:r>
              <a:rPr lang="en-US" altLang="zh-CN" dirty="0"/>
              <a:t>SCK</a:t>
            </a:r>
            <a:r>
              <a:rPr lang="zh-CN" altLang="zh-CN" dirty="0"/>
              <a:t>的奇数边沿保持不变，数据信号将在</a:t>
            </a:r>
            <a:r>
              <a:rPr lang="en-US" altLang="zh-CN" dirty="0"/>
              <a:t>SCK</a:t>
            </a:r>
            <a:r>
              <a:rPr lang="zh-CN" altLang="zh-CN" dirty="0"/>
              <a:t>奇数边沿时被采样，在非采样时刻，</a:t>
            </a:r>
            <a:r>
              <a:rPr lang="en-US" altLang="zh-CN" dirty="0"/>
              <a:t>MOSI</a:t>
            </a:r>
            <a:r>
              <a:rPr lang="zh-CN" altLang="zh-CN" dirty="0"/>
              <a:t>和</a:t>
            </a:r>
            <a:r>
              <a:rPr lang="en-US" altLang="zh-CN" dirty="0"/>
              <a:t>MISO</a:t>
            </a:r>
            <a:r>
              <a:rPr lang="zh-CN" altLang="zh-CN" dirty="0"/>
              <a:t>的有效信号才发生切换。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9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5157192"/>
            <a:ext cx="86409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CK</a:t>
            </a:r>
            <a:r>
              <a:rPr lang="zh-CN" altLang="zh-CN" dirty="0">
                <a:solidFill>
                  <a:srgbClr val="000000"/>
                </a:solidFill>
              </a:rPr>
              <a:t>信号线在空闲状态为低电平时，</a:t>
            </a:r>
            <a:r>
              <a:rPr lang="en-US" altLang="zh-CN" dirty="0">
                <a:solidFill>
                  <a:srgbClr val="000000"/>
                </a:solidFill>
              </a:rPr>
              <a:t>CPOL=0</a:t>
            </a:r>
            <a:r>
              <a:rPr lang="zh-CN" altLang="zh-CN" dirty="0">
                <a:solidFill>
                  <a:srgbClr val="000000"/>
                </a:solidFill>
              </a:rPr>
              <a:t>；空闲状态为高电平时，</a:t>
            </a:r>
            <a:r>
              <a:rPr lang="en-US" altLang="zh-CN" dirty="0">
                <a:solidFill>
                  <a:srgbClr val="000000"/>
                </a:solidFill>
              </a:rPr>
              <a:t>CPOL=1</a:t>
            </a:r>
            <a:r>
              <a:rPr lang="zh-CN" altLang="zh-CN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CPHA=1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dirty="0">
                <a:solidFill>
                  <a:srgbClr val="000000"/>
                </a:solidFill>
              </a:rPr>
              <a:t>MOSI</a:t>
            </a:r>
            <a:r>
              <a:rPr lang="zh-CN" altLang="zh-CN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MISO</a:t>
            </a:r>
            <a:r>
              <a:rPr lang="zh-CN" altLang="zh-CN" dirty="0">
                <a:solidFill>
                  <a:srgbClr val="000000"/>
                </a:solidFill>
              </a:rPr>
              <a:t>数据线的有效信号在</a:t>
            </a:r>
            <a:r>
              <a:rPr lang="en-US" altLang="zh-CN" dirty="0">
                <a:solidFill>
                  <a:srgbClr val="000000"/>
                </a:solidFill>
              </a:rPr>
              <a:t>SCK</a:t>
            </a:r>
            <a:r>
              <a:rPr lang="zh-CN" altLang="zh-CN" dirty="0">
                <a:solidFill>
                  <a:srgbClr val="000000"/>
                </a:solidFill>
              </a:rPr>
              <a:t>的</a:t>
            </a:r>
            <a:r>
              <a:rPr lang="zh-CN" altLang="en-US" dirty="0">
                <a:solidFill>
                  <a:srgbClr val="000000"/>
                </a:solidFill>
              </a:rPr>
              <a:t>偶</a:t>
            </a:r>
            <a:r>
              <a:rPr lang="zh-CN" altLang="zh-CN" dirty="0">
                <a:solidFill>
                  <a:srgbClr val="000000"/>
                </a:solidFill>
              </a:rPr>
              <a:t>数边沿保持不变，数据信号将在</a:t>
            </a:r>
            <a:r>
              <a:rPr lang="en-US" altLang="zh-CN" dirty="0">
                <a:solidFill>
                  <a:srgbClr val="000000"/>
                </a:solidFill>
              </a:rPr>
              <a:t>SCK</a:t>
            </a:r>
            <a:r>
              <a:rPr lang="zh-CN" altLang="en-US" dirty="0">
                <a:solidFill>
                  <a:srgbClr val="000000"/>
                </a:solidFill>
              </a:rPr>
              <a:t>偶</a:t>
            </a:r>
            <a:r>
              <a:rPr lang="zh-CN" altLang="zh-CN" dirty="0">
                <a:solidFill>
                  <a:srgbClr val="000000"/>
                </a:solidFill>
              </a:rPr>
              <a:t>数边沿时被采样，在非采样时刻，</a:t>
            </a:r>
            <a:r>
              <a:rPr lang="en-US" altLang="zh-CN" dirty="0">
                <a:solidFill>
                  <a:srgbClr val="000000"/>
                </a:solidFill>
              </a:rPr>
              <a:t>MOSI</a:t>
            </a:r>
            <a:r>
              <a:rPr lang="zh-CN" altLang="zh-CN" dirty="0">
                <a:solidFill>
                  <a:srgbClr val="000000"/>
                </a:solidFill>
              </a:rPr>
              <a:t>和</a:t>
            </a:r>
            <a:r>
              <a:rPr lang="en-US" altLang="zh-CN" dirty="0">
                <a:solidFill>
                  <a:srgbClr val="000000"/>
                </a:solidFill>
              </a:rPr>
              <a:t>MISO</a:t>
            </a:r>
            <a:r>
              <a:rPr lang="zh-CN" altLang="zh-CN" dirty="0">
                <a:solidFill>
                  <a:srgbClr val="000000"/>
                </a:solidFill>
              </a:rPr>
              <a:t>的有效信号才发生切换。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48" y="1419399"/>
            <a:ext cx="7344816" cy="3862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92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1050068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4.CPOL/CPHA</a:t>
            </a:r>
            <a:r>
              <a:rPr lang="zh-CN" altLang="en-US" b="1" dirty="0">
                <a:solidFill>
                  <a:srgbClr val="000000"/>
                </a:solidFill>
              </a:rPr>
              <a:t>及通讯模式</a:t>
            </a:r>
          </a:p>
        </p:txBody>
      </p:sp>
      <p:sp>
        <p:nvSpPr>
          <p:cNvPr id="2" name="矩形 1"/>
          <p:cNvSpPr/>
          <p:nvPr/>
        </p:nvSpPr>
        <p:spPr>
          <a:xfrm>
            <a:off x="350913" y="1569566"/>
            <a:ext cx="8469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zh-CN" dirty="0"/>
              <a:t>由</a:t>
            </a:r>
            <a:r>
              <a:rPr lang="en-US" altLang="zh-CN" dirty="0"/>
              <a:t>CPOL</a:t>
            </a:r>
            <a:r>
              <a:rPr lang="zh-CN" altLang="zh-CN" dirty="0"/>
              <a:t>及</a:t>
            </a:r>
            <a:r>
              <a:rPr lang="en-US" altLang="zh-CN" dirty="0"/>
              <a:t>CPHA</a:t>
            </a:r>
            <a:r>
              <a:rPr lang="zh-CN" altLang="zh-CN" dirty="0"/>
              <a:t>的不同状态，</a:t>
            </a:r>
            <a:r>
              <a:rPr lang="en-US" altLang="zh-CN" dirty="0"/>
              <a:t>SPI</a:t>
            </a:r>
            <a:r>
              <a:rPr lang="zh-CN" altLang="zh-CN" dirty="0"/>
              <a:t>分成了四种模式，主机与从机需要工作在相同的模式下才可以正常通讯，实际中采用较多的是“模式</a:t>
            </a:r>
            <a:r>
              <a:rPr lang="en-US" altLang="zh-CN" dirty="0"/>
              <a:t>0</a:t>
            </a:r>
            <a:r>
              <a:rPr lang="zh-CN" altLang="zh-CN" dirty="0"/>
              <a:t>”与“模式</a:t>
            </a:r>
            <a:r>
              <a:rPr lang="en-US" altLang="zh-CN" dirty="0"/>
              <a:t>3</a:t>
            </a:r>
            <a:r>
              <a:rPr lang="zh-CN" altLang="zh-CN" dirty="0"/>
              <a:t>”。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54415"/>
              </p:ext>
            </p:extLst>
          </p:nvPr>
        </p:nvGraphicFramePr>
        <p:xfrm>
          <a:off x="1475656" y="2852938"/>
          <a:ext cx="6445615" cy="2160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2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594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SPI</a:t>
                      </a:r>
                      <a:r>
                        <a:rPr lang="zh-CN" sz="1800" dirty="0">
                          <a:effectLst/>
                        </a:rPr>
                        <a:t>模式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CPOL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CPHA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</a:rPr>
                        <a:t>空闲时</a:t>
                      </a:r>
                      <a:r>
                        <a:rPr lang="en-US" sz="1800" dirty="0">
                          <a:effectLst/>
                        </a:rPr>
                        <a:t>SCK</a:t>
                      </a:r>
                      <a:r>
                        <a:rPr lang="zh-CN" sz="1800" dirty="0">
                          <a:effectLst/>
                        </a:rPr>
                        <a:t>时钟</a:t>
                      </a:r>
                      <a:endParaRPr lang="zh-CN" sz="1800" dirty="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>
                          <a:effectLst/>
                        </a:rPr>
                        <a:t>采样时刻</a:t>
                      </a:r>
                      <a:endParaRPr lang="zh-CN" sz="1800">
                        <a:effectLst/>
                        <a:latin typeface="Times New Roman"/>
                        <a:ea typeface="黑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低电平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奇数边沿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低电平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偶数边沿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高电平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奇数边沿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161"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</a:rPr>
                        <a:t>高电平</a:t>
                      </a:r>
                      <a:endParaRPr lang="zh-CN" sz="14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7940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</a:rPr>
                        <a:t>偶数边沿</a:t>
                      </a:r>
                      <a:endParaRPr lang="zh-CN" sz="14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55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圆角矩形 18"/>
          <p:cNvGrpSpPr>
            <a:grpSpLocks/>
          </p:cNvGrpSpPr>
          <p:nvPr/>
        </p:nvGrpSpPr>
        <p:grpSpPr bwMode="auto">
          <a:xfrm>
            <a:off x="6215063" y="3284984"/>
            <a:ext cx="742950" cy="742950"/>
            <a:chOff x="0" y="0"/>
            <a:chExt cx="468" cy="468"/>
          </a:xfrm>
        </p:grpSpPr>
        <p:pic>
          <p:nvPicPr>
            <p:cNvPr id="11290" name="圆角矩形 1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68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91" name="文本框 10243"/>
            <p:cNvSpPr txBox="1">
              <a:spLocks noChangeArrowheads="1"/>
            </p:cNvSpPr>
            <p:nvPr/>
          </p:nvSpPr>
          <p:spPr bwMode="auto">
            <a:xfrm>
              <a:off x="60" y="61"/>
              <a:ext cx="34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8" name="圆角矩形 13"/>
          <p:cNvGrpSpPr>
            <a:grpSpLocks/>
          </p:cNvGrpSpPr>
          <p:nvPr/>
        </p:nvGrpSpPr>
        <p:grpSpPr bwMode="auto">
          <a:xfrm>
            <a:off x="4856163" y="2010841"/>
            <a:ext cx="530225" cy="525463"/>
            <a:chOff x="0" y="0"/>
            <a:chExt cx="334" cy="331"/>
          </a:xfrm>
        </p:grpSpPr>
        <p:pic>
          <p:nvPicPr>
            <p:cNvPr id="11288" name="圆角矩形 1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9" name="文本框 10246"/>
            <p:cNvSpPr txBox="1">
              <a:spLocks noChangeArrowheads="1"/>
            </p:cNvSpPr>
            <p:nvPr/>
          </p:nvSpPr>
          <p:spPr bwMode="auto">
            <a:xfrm>
              <a:off x="58" y="57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69" name="圆角矩形 12"/>
          <p:cNvGrpSpPr>
            <a:grpSpLocks/>
          </p:cNvGrpSpPr>
          <p:nvPr/>
        </p:nvGrpSpPr>
        <p:grpSpPr bwMode="auto">
          <a:xfrm>
            <a:off x="6232525" y="1858441"/>
            <a:ext cx="1225550" cy="1225550"/>
            <a:chOff x="0" y="0"/>
            <a:chExt cx="772" cy="772"/>
          </a:xfrm>
        </p:grpSpPr>
        <p:pic>
          <p:nvPicPr>
            <p:cNvPr id="11286" name="圆角矩形 12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72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7" name="文本框 10249"/>
            <p:cNvSpPr txBox="1">
              <a:spLocks noChangeArrowheads="1"/>
            </p:cNvSpPr>
            <p:nvPr/>
          </p:nvSpPr>
          <p:spPr bwMode="auto">
            <a:xfrm>
              <a:off x="273" y="200"/>
              <a:ext cx="303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0" name="圆角矩形 9"/>
          <p:cNvGrpSpPr>
            <a:grpSpLocks/>
          </p:cNvGrpSpPr>
          <p:nvPr/>
        </p:nvGrpSpPr>
        <p:grpSpPr bwMode="auto">
          <a:xfrm>
            <a:off x="3648075" y="2371204"/>
            <a:ext cx="446088" cy="444500"/>
            <a:chOff x="0" y="0"/>
            <a:chExt cx="281" cy="280"/>
          </a:xfrm>
        </p:grpSpPr>
        <p:pic>
          <p:nvPicPr>
            <p:cNvPr id="11284" name="圆角矩形 9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5" name="文本框 10252"/>
            <p:cNvSpPr txBox="1">
              <a:spLocks noChangeArrowheads="1"/>
            </p:cNvSpPr>
            <p:nvPr/>
          </p:nvSpPr>
          <p:spPr bwMode="auto">
            <a:xfrm>
              <a:off x="54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1" name="圆角矩形 4"/>
          <p:cNvGrpSpPr>
            <a:grpSpLocks/>
          </p:cNvGrpSpPr>
          <p:nvPr/>
        </p:nvGrpSpPr>
        <p:grpSpPr bwMode="auto">
          <a:xfrm>
            <a:off x="2428875" y="1652066"/>
            <a:ext cx="523875" cy="530225"/>
            <a:chOff x="0" y="0"/>
            <a:chExt cx="330" cy="334"/>
          </a:xfrm>
        </p:grpSpPr>
        <p:pic>
          <p:nvPicPr>
            <p:cNvPr id="11282" name="圆角矩形 4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0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3" name="文本框 10255"/>
            <p:cNvSpPr txBox="1">
              <a:spLocks noChangeArrowheads="1"/>
            </p:cNvSpPr>
            <p:nvPr/>
          </p:nvSpPr>
          <p:spPr bwMode="auto">
            <a:xfrm>
              <a:off x="57" y="58"/>
              <a:ext cx="217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2" name="标题 1"/>
          <p:cNvGrpSpPr>
            <a:grpSpLocks/>
          </p:cNvGrpSpPr>
          <p:nvPr/>
        </p:nvGrpSpPr>
        <p:grpSpPr bwMode="auto">
          <a:xfrm>
            <a:off x="1692275" y="2298179"/>
            <a:ext cx="5302250" cy="2066925"/>
            <a:chOff x="0" y="0"/>
            <a:chExt cx="3340" cy="1302"/>
          </a:xfrm>
        </p:grpSpPr>
        <p:pic>
          <p:nvPicPr>
            <p:cNvPr id="11280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1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latin typeface="微软雅黑" pitchFamily="34" charset="-122"/>
                  <a:ea typeface="微软雅黑" pitchFamily="34" charset="-122"/>
                </a:rPr>
                <a:t>THANKS</a:t>
              </a:r>
              <a:endParaRPr lang="zh-CN" altLang="en-US" sz="32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73" name="圆角矩形 8"/>
          <p:cNvGrpSpPr>
            <a:grpSpLocks/>
          </p:cNvGrpSpPr>
          <p:nvPr/>
        </p:nvGrpSpPr>
        <p:grpSpPr bwMode="auto">
          <a:xfrm>
            <a:off x="1435100" y="2371204"/>
            <a:ext cx="446088" cy="444500"/>
            <a:chOff x="0" y="0"/>
            <a:chExt cx="281" cy="280"/>
          </a:xfrm>
        </p:grpSpPr>
        <p:pic>
          <p:nvPicPr>
            <p:cNvPr id="11278" name="圆角矩形 8"/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9" name="文本框 10261"/>
            <p:cNvSpPr txBox="1">
              <a:spLocks noChangeArrowheads="1"/>
            </p:cNvSpPr>
            <p:nvPr/>
          </p:nvSpPr>
          <p:spPr bwMode="auto">
            <a:xfrm>
              <a:off x="53" y="5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grpSp>
        <p:nvGrpSpPr>
          <p:cNvPr id="11274" name="圆角矩形 11"/>
          <p:cNvGrpSpPr>
            <a:grpSpLocks/>
          </p:cNvGrpSpPr>
          <p:nvPr/>
        </p:nvGrpSpPr>
        <p:grpSpPr bwMode="auto">
          <a:xfrm>
            <a:off x="5970588" y="2188641"/>
            <a:ext cx="1055687" cy="1054100"/>
            <a:chOff x="0" y="0"/>
            <a:chExt cx="665" cy="664"/>
          </a:xfrm>
        </p:grpSpPr>
        <p:pic>
          <p:nvPicPr>
            <p:cNvPr id="11276" name="圆角矩形 11"/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7" name="文本框 10267"/>
            <p:cNvSpPr txBox="1">
              <a:spLocks noChangeArrowheads="1"/>
            </p:cNvSpPr>
            <p:nvPr/>
          </p:nvSpPr>
          <p:spPr bwMode="auto">
            <a:xfrm>
              <a:off x="301" y="215"/>
              <a:ext cx="1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200" tIns="39600" rIns="79200" bIns="39600" anchor="ctr"/>
            <a:lstStyle>
              <a:lvl1pPr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801688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801688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chemeClr val="bg1"/>
                </a:solidFill>
                <a:latin typeface="宋体" pitchFamily="2" charset="-122"/>
              </a:endParaRPr>
            </a:p>
          </p:txBody>
        </p:sp>
      </p:grpSp>
      <p:sp>
        <p:nvSpPr>
          <p:cNvPr id="112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零死角玩转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STM32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标题 1"/>
          <p:cNvGrpSpPr>
            <a:grpSpLocks/>
          </p:cNvGrpSpPr>
          <p:nvPr/>
        </p:nvGrpSpPr>
        <p:grpSpPr bwMode="auto">
          <a:xfrm>
            <a:off x="1666081" y="4365104"/>
            <a:ext cx="5210175" cy="938213"/>
            <a:chOff x="0" y="0"/>
            <a:chExt cx="3340" cy="1302"/>
          </a:xfrm>
        </p:grpSpPr>
        <p:pic>
          <p:nvPicPr>
            <p:cNvPr id="29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论坛： 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www.firebbs.cn</a:t>
              </a:r>
            </a:p>
          </p:txBody>
        </p:sp>
      </p:grpSp>
      <p:grpSp>
        <p:nvGrpSpPr>
          <p:cNvPr id="34" name="标题 1"/>
          <p:cNvGrpSpPr>
            <a:grpSpLocks/>
          </p:cNvGrpSpPr>
          <p:nvPr/>
        </p:nvGrpSpPr>
        <p:grpSpPr bwMode="auto">
          <a:xfrm>
            <a:off x="1667668" y="5157192"/>
            <a:ext cx="5208588" cy="938212"/>
            <a:chOff x="0" y="0"/>
            <a:chExt cx="3340" cy="1302"/>
          </a:xfrm>
        </p:grpSpPr>
        <p:pic>
          <p:nvPicPr>
            <p:cNvPr id="35" name="标题 1"/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340" cy="1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文本框 10258"/>
            <p:cNvSpPr txBox="1">
              <a:spLocks noChangeArrowheads="1"/>
            </p:cNvSpPr>
            <p:nvPr/>
          </p:nvSpPr>
          <p:spPr bwMode="auto">
            <a:xfrm>
              <a:off x="447" y="297"/>
              <a:ext cx="2570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淘宝：</a:t>
              </a:r>
              <a:r>
                <a: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rPr>
                <a:t>firestm32.taobao.com</a:t>
              </a:r>
            </a:p>
          </p:txBody>
        </p:sp>
      </p:grpSp>
      <p:pic>
        <p:nvPicPr>
          <p:cNvPr id="1026" name="Picture 2" descr="C:\Users\Administrator\Desktop\taoba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013" y="4537670"/>
            <a:ext cx="1038186" cy="10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3"/>
          <p:cNvSpPr txBox="1">
            <a:spLocks noChangeArrowheads="1"/>
          </p:cNvSpPr>
          <p:nvPr/>
        </p:nvSpPr>
        <p:spPr bwMode="auto">
          <a:xfrm>
            <a:off x="6765938" y="5661248"/>
            <a:ext cx="14064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扫描进入淘宝店铺</a:t>
            </a:r>
            <a:endParaRPr lang="zh-CN" altLang="zh-CN" sz="12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sp>
        <p:nvSpPr>
          <p:cNvPr id="27" name="对角圆角矩形 26"/>
          <p:cNvSpPr/>
          <p:nvPr/>
        </p:nvSpPr>
        <p:spPr bwMode="auto">
          <a:xfrm>
            <a:off x="2067605" y="1381440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01</a:t>
            </a:r>
            <a:endParaRPr lang="zh-CN" altLang="en-US" sz="3200" dirty="0">
              <a:solidFill>
                <a:srgbClr val="C0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3203575" y="2238375"/>
            <a:ext cx="4143375" cy="15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92475" y="1524000"/>
            <a:ext cx="2193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协议简介</a:t>
            </a:r>
          </a:p>
        </p:txBody>
      </p:sp>
      <p:sp>
        <p:nvSpPr>
          <p:cNvPr id="30" name="对角圆角矩形 29"/>
          <p:cNvSpPr/>
          <p:nvPr/>
        </p:nvSpPr>
        <p:spPr bwMode="auto">
          <a:xfrm>
            <a:off x="2067605" y="242088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02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3236913" y="4244975"/>
            <a:ext cx="4143375" cy="1588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292475" y="2665413"/>
            <a:ext cx="4163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的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特性及架构</a:t>
            </a:r>
          </a:p>
        </p:txBody>
      </p:sp>
      <p:sp>
        <p:nvSpPr>
          <p:cNvPr id="39" name="对角圆角矩形 38"/>
          <p:cNvSpPr/>
          <p:nvPr/>
        </p:nvSpPr>
        <p:spPr bwMode="auto">
          <a:xfrm>
            <a:off x="2067605" y="346107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03</a:t>
            </a:r>
            <a:endParaRPr lang="zh-CN" altLang="en-US" sz="3200" dirty="0">
              <a:solidFill>
                <a:srgbClr val="FF000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219450" y="3306763"/>
            <a:ext cx="4143375" cy="158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292475" y="3592513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初始化结构体详解</a:t>
            </a:r>
          </a:p>
        </p:txBody>
      </p:sp>
      <p:sp>
        <p:nvSpPr>
          <p:cNvPr id="15" name="矩形 14"/>
          <p:cNvSpPr/>
          <p:nvPr/>
        </p:nvSpPr>
        <p:spPr>
          <a:xfrm>
            <a:off x="3303910" y="4653136"/>
            <a:ext cx="4486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8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实验</a:t>
            </a:r>
          </a:p>
        </p:txBody>
      </p:sp>
      <p:sp>
        <p:nvSpPr>
          <p:cNvPr id="16" name="对角圆角矩形 15"/>
          <p:cNvSpPr/>
          <p:nvPr/>
        </p:nvSpPr>
        <p:spPr bwMode="auto">
          <a:xfrm>
            <a:off x="2067605" y="4450098"/>
            <a:ext cx="785818" cy="785818"/>
          </a:xfrm>
          <a:prstGeom prst="round2Diag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1000">
                <a:schemeClr val="bg1"/>
              </a:gs>
            </a:gsLst>
            <a:lin ang="8100000" scaled="1"/>
            <a:tileRect/>
          </a:gradFill>
          <a:ln w="9525" cap="flat" cmpd="sng" algn="ctr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/>
                </a:gs>
              </a:gsLst>
              <a:lin ang="189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>
            <a:outerShdw blurRad="342900" dist="76200" dir="8100000" sx="101000" sy="101000" algn="tr" rotWithShape="0">
              <a:prstClr val="black">
                <a:alpha val="40000"/>
              </a:prstClr>
            </a:outerShdw>
          </a:effectLst>
        </p:spPr>
        <p:txBody>
          <a:bodyPr lIns="79200" tIns="39600" rIns="79200" bIns="39600" anchor="ctr"/>
          <a:lstStyle/>
          <a:p>
            <a:pPr algn="ctr" defTabSz="801688">
              <a:defRPr/>
            </a:pPr>
            <a:r>
              <a:rPr lang="en-US" altLang="zh-CN" sz="3200" dirty="0">
                <a:solidFill>
                  <a:srgbClr val="00B050"/>
                </a:solidFill>
                <a:effectLst>
                  <a:innerShdw blurRad="114300">
                    <a:prstClr val="black"/>
                  </a:innerShdw>
                </a:effectLst>
                <a:latin typeface="微软雅黑" pitchFamily="34" charset="-122"/>
                <a:ea typeface="微软雅黑" pitchFamily="34" charset="-122"/>
              </a:rPr>
              <a:t>04</a:t>
            </a:r>
            <a:endParaRPr lang="zh-CN" altLang="en-US" sz="3200" dirty="0">
              <a:solidFill>
                <a:srgbClr val="00B050"/>
              </a:solidFill>
              <a:effectLst>
                <a:innerShdw blurRad="114300">
                  <a:prstClr val="black"/>
                </a:inn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3236913" y="5254625"/>
            <a:ext cx="4143375" cy="1588"/>
          </a:xfrm>
          <a:prstGeom prst="line">
            <a:avLst/>
          </a:prstGeom>
          <a:ln>
            <a:solidFill>
              <a:srgbClr val="08A8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24641" y="5589240"/>
            <a:ext cx="39261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:《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零死角玩转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STM32》</a:t>
            </a:r>
          </a:p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“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SPI—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读写串行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FLASH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”章节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3"/>
          <p:cNvSpPr txBox="1">
            <a:spLocks noChangeArrowheads="1"/>
          </p:cNvSpPr>
          <p:nvPr/>
        </p:nvSpPr>
        <p:spPr bwMode="auto">
          <a:xfrm>
            <a:off x="685800" y="1052736"/>
            <a:ext cx="2878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协议简介</a:t>
            </a:r>
          </a:p>
        </p:txBody>
      </p:sp>
      <p:sp>
        <p:nvSpPr>
          <p:cNvPr id="2" name="矩形 1"/>
          <p:cNvSpPr/>
          <p:nvPr/>
        </p:nvSpPr>
        <p:spPr>
          <a:xfrm>
            <a:off x="652935" y="1556792"/>
            <a:ext cx="7702624" cy="1285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	SPI</a:t>
            </a:r>
            <a:r>
              <a:rPr lang="zh-CN" altLang="zh-CN" dirty="0"/>
              <a:t>协议是由摩托罗拉公司提出的通讯协议</a:t>
            </a:r>
            <a:r>
              <a:rPr lang="en-US" altLang="zh-CN" dirty="0"/>
              <a:t>(Serial Peripheral Interface)</a:t>
            </a:r>
            <a:r>
              <a:rPr lang="zh-CN" altLang="zh-CN" dirty="0"/>
              <a:t>，即串行外围设备接口，是一种高速全双工的通信总线。它被广泛地使用在</a:t>
            </a:r>
            <a:r>
              <a:rPr lang="en-US" altLang="zh-CN" dirty="0"/>
              <a:t>ADC</a:t>
            </a:r>
            <a:r>
              <a:rPr lang="zh-CN" altLang="zh-CN" dirty="0"/>
              <a:t>、</a:t>
            </a:r>
            <a:r>
              <a:rPr lang="en-US" altLang="zh-CN" dirty="0"/>
              <a:t>LCD</a:t>
            </a:r>
            <a:r>
              <a:rPr lang="zh-CN" altLang="zh-CN" dirty="0"/>
              <a:t>等设备与</a:t>
            </a:r>
            <a:r>
              <a:rPr lang="en-US" altLang="zh-CN" dirty="0"/>
              <a:t>MCU</a:t>
            </a:r>
            <a:r>
              <a:rPr lang="zh-CN" altLang="zh-CN" dirty="0"/>
              <a:t>间，要求通讯速率较高的场合。</a:t>
            </a:r>
          </a:p>
        </p:txBody>
      </p:sp>
      <p:sp>
        <p:nvSpPr>
          <p:cNvPr id="4" name="矩形 3"/>
          <p:cNvSpPr/>
          <p:nvPr/>
        </p:nvSpPr>
        <p:spPr>
          <a:xfrm>
            <a:off x="815483" y="3013086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288" y="3356992"/>
            <a:ext cx="4785000" cy="34599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15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5" name="矩形 4"/>
          <p:cNvSpPr/>
          <p:nvPr/>
        </p:nvSpPr>
        <p:spPr>
          <a:xfrm>
            <a:off x="4636864" y="1701963"/>
            <a:ext cx="43996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SS:</a:t>
            </a:r>
            <a:r>
              <a:rPr lang="zh-CN" altLang="zh-CN" dirty="0">
                <a:solidFill>
                  <a:srgbClr val="000000"/>
                </a:solidFill>
              </a:rPr>
              <a:t>从设备选择信号线，常称为片选信号线，也称为</a:t>
            </a:r>
            <a:r>
              <a:rPr lang="en-US" altLang="zh-CN" dirty="0">
                <a:solidFill>
                  <a:srgbClr val="000000"/>
                </a:solidFill>
              </a:rPr>
              <a:t>NSS</a:t>
            </a:r>
            <a:r>
              <a:rPr lang="zh-CN" altLang="zh-CN" dirty="0">
                <a:solidFill>
                  <a:srgbClr val="000000"/>
                </a:solidFill>
              </a:rPr>
              <a:t>、</a:t>
            </a:r>
            <a:r>
              <a:rPr lang="en-US" altLang="zh-CN" dirty="0">
                <a:solidFill>
                  <a:srgbClr val="000000"/>
                </a:solidFill>
              </a:rPr>
              <a:t>CS</a:t>
            </a:r>
            <a:r>
              <a:rPr lang="zh-CN" altLang="zh-CN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每个从设备都有独立的这一条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信号线，本信号线独占主机的一个引脚，即有多少个从设备，就有多少条片选信号线。</a:t>
            </a:r>
            <a:r>
              <a:rPr lang="en-US" altLang="zh-CN" dirty="0">
                <a:solidFill>
                  <a:srgbClr val="000000"/>
                </a:solidFill>
              </a:rPr>
              <a:t>I2C</a:t>
            </a:r>
            <a:r>
              <a:rPr lang="zh-CN" altLang="zh-CN" dirty="0">
                <a:solidFill>
                  <a:srgbClr val="000000"/>
                </a:solidFill>
              </a:rPr>
              <a:t>协议中通过设备地址来寻址、选中总线上的某个设备并与其进行通讯；而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协议中没有设备地址，它使用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信号线来寻址，当主机要选择从设备时，把该从设备的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信号线设置为低电平，该从设备即被选中，即片选有效，接着主机开始与被选中的从设备进行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通讯。所以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通讯以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线置低电平为开始信号，以</a:t>
            </a:r>
            <a:r>
              <a:rPr lang="en-US" altLang="zh-CN" dirty="0">
                <a:solidFill>
                  <a:srgbClr val="000000"/>
                </a:solidFill>
              </a:rPr>
              <a:t>SS</a:t>
            </a:r>
            <a:r>
              <a:rPr lang="zh-CN" altLang="zh-CN" dirty="0">
                <a:solidFill>
                  <a:srgbClr val="000000"/>
                </a:solidFill>
              </a:rPr>
              <a:t>线被拉高作为结束信号。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1" y="2276872"/>
            <a:ext cx="4404995" cy="31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110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5" name="矩形 4"/>
          <p:cNvSpPr/>
          <p:nvPr/>
        </p:nvSpPr>
        <p:spPr>
          <a:xfrm>
            <a:off x="4608004" y="2492896"/>
            <a:ext cx="43564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</a:rPr>
              <a:t>SCK (Serial Clock)</a:t>
            </a:r>
            <a:r>
              <a:rPr lang="zh-CN" altLang="zh-CN" dirty="0">
                <a:solidFill>
                  <a:srgbClr val="000000"/>
                </a:solidFill>
              </a:rPr>
              <a:t>：时钟信号线，用于通讯数据同步。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zh-CN" dirty="0">
                <a:solidFill>
                  <a:srgbClr val="000000"/>
                </a:solidFill>
              </a:rPr>
              <a:t>它由通讯主机产生，决定了通讯的速率，不同的设备支持的最高时钟频率不一样，如</a:t>
            </a:r>
            <a:r>
              <a:rPr lang="en-US" altLang="zh-CN" dirty="0">
                <a:solidFill>
                  <a:srgbClr val="000000"/>
                </a:solidFill>
              </a:rPr>
              <a:t>STM32</a:t>
            </a:r>
            <a:r>
              <a:rPr lang="zh-CN" altLang="zh-CN" dirty="0">
                <a:solidFill>
                  <a:srgbClr val="000000"/>
                </a:solidFill>
              </a:rPr>
              <a:t>的</a:t>
            </a:r>
            <a:r>
              <a:rPr lang="en-US" altLang="zh-CN" dirty="0">
                <a:solidFill>
                  <a:srgbClr val="000000"/>
                </a:solidFill>
              </a:rPr>
              <a:t>SPI</a:t>
            </a:r>
            <a:r>
              <a:rPr lang="zh-CN" altLang="zh-CN" dirty="0">
                <a:solidFill>
                  <a:srgbClr val="000000"/>
                </a:solidFill>
              </a:rPr>
              <a:t>时钟频率最大为</a:t>
            </a:r>
            <a:r>
              <a:rPr lang="en-US" altLang="zh-CN" dirty="0" err="1">
                <a:solidFill>
                  <a:srgbClr val="000000"/>
                </a:solidFill>
              </a:rPr>
              <a:t>f</a:t>
            </a:r>
            <a:r>
              <a:rPr lang="en-US" altLang="zh-CN" baseline="-25000" dirty="0" err="1">
                <a:solidFill>
                  <a:srgbClr val="000000"/>
                </a:solidFill>
              </a:rPr>
              <a:t>pclk</a:t>
            </a:r>
            <a:r>
              <a:rPr lang="en-US" altLang="zh-CN" dirty="0">
                <a:solidFill>
                  <a:srgbClr val="000000"/>
                </a:solidFill>
              </a:rPr>
              <a:t>/2</a:t>
            </a:r>
            <a:r>
              <a:rPr lang="zh-CN" altLang="zh-CN" dirty="0">
                <a:solidFill>
                  <a:srgbClr val="000000"/>
                </a:solidFill>
              </a:rPr>
              <a:t>，两个设备之间通讯时，通讯速率受限于低速设备。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" y="2276872"/>
            <a:ext cx="4404995" cy="31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07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3"/>
          <p:cNvSpPr txBox="1">
            <a:spLocks noChangeArrowheads="1"/>
          </p:cNvSpPr>
          <p:nvPr/>
        </p:nvSpPr>
        <p:spPr bwMode="auto">
          <a:xfrm>
            <a:off x="685800" y="1124744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物理层的特点</a:t>
            </a:r>
          </a:p>
        </p:txBody>
      </p:sp>
      <p:sp>
        <p:nvSpPr>
          <p:cNvPr id="5" name="矩形 4"/>
          <p:cNvSpPr/>
          <p:nvPr/>
        </p:nvSpPr>
        <p:spPr>
          <a:xfrm>
            <a:off x="4716016" y="1574497"/>
            <a:ext cx="417646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MOSI (Master Output</a:t>
            </a:r>
            <a:r>
              <a:rPr lang="zh-CN" altLang="zh-CN" dirty="0"/>
              <a:t>，</a:t>
            </a:r>
            <a:r>
              <a:rPr lang="en-US" altLang="zh-CN" dirty="0"/>
              <a:t> Slave Input)</a:t>
            </a:r>
            <a:r>
              <a:rPr lang="zh-CN" altLang="zh-CN" dirty="0"/>
              <a:t>：主设备输出</a:t>
            </a:r>
            <a:r>
              <a:rPr lang="en-US" altLang="zh-CN" dirty="0"/>
              <a:t>/</a:t>
            </a:r>
            <a:r>
              <a:rPr lang="zh-CN" altLang="zh-CN" dirty="0"/>
              <a:t>从设备输入引脚。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0"/>
            <a:r>
              <a:rPr lang="zh-CN" altLang="zh-CN" dirty="0"/>
              <a:t>主机的数据从这条信号线输出，从机由这条信号线读入主机发送的数据，即这条线上数据的方向为主机到从机。</a:t>
            </a:r>
            <a:endParaRPr lang="en-US" altLang="zh-CN" dirty="0"/>
          </a:p>
          <a:p>
            <a:pPr lvl="0">
              <a:lnSpc>
                <a:spcPct val="150000"/>
              </a:lnSpc>
            </a:pP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MISO(Master Input,</a:t>
            </a:r>
            <a:r>
              <a:rPr lang="zh-CN" altLang="zh-CN" dirty="0"/>
              <a:t>，</a:t>
            </a:r>
            <a:r>
              <a:rPr lang="en-US" altLang="zh-CN" dirty="0"/>
              <a:t>Slave Output)</a:t>
            </a:r>
            <a:r>
              <a:rPr lang="zh-CN" altLang="zh-CN" dirty="0"/>
              <a:t>：主设备输入</a:t>
            </a:r>
            <a:r>
              <a:rPr lang="en-US" altLang="zh-CN" dirty="0"/>
              <a:t>/</a:t>
            </a:r>
            <a:r>
              <a:rPr lang="zh-CN" altLang="zh-CN" dirty="0"/>
              <a:t>从设备输出引脚。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0"/>
            <a:r>
              <a:rPr lang="zh-CN" altLang="zh-CN" dirty="0"/>
              <a:t>主机从这条信号线读入数据，从机的数据由这条信号线输出到主机，即在这条线上数据的方向为从机到主机。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" y="2420888"/>
            <a:ext cx="4404995" cy="3185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561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685800" y="1196752"/>
            <a:ext cx="7414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SPI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的协议层</a:t>
            </a:r>
          </a:p>
        </p:txBody>
      </p:sp>
      <p:sp>
        <p:nvSpPr>
          <p:cNvPr id="2" name="矩形 1"/>
          <p:cNvSpPr/>
          <p:nvPr/>
        </p:nvSpPr>
        <p:spPr>
          <a:xfrm>
            <a:off x="755576" y="165841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SPI</a:t>
            </a:r>
            <a:r>
              <a:rPr lang="zh-CN" altLang="zh-CN" dirty="0"/>
              <a:t>协议定义了通讯的起始和停止信号、数据有效性、时钟同步等环节。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42088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1.SPI</a:t>
            </a:r>
            <a:r>
              <a:rPr lang="zh-CN" altLang="en-US" b="1" dirty="0"/>
              <a:t>基本通讯过程</a:t>
            </a:r>
          </a:p>
        </p:txBody>
      </p: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3" y="3077650"/>
            <a:ext cx="8222225" cy="3159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63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21466"/>
            <a:ext cx="8222225" cy="3159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1050068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通讯的起始和停止信号</a:t>
            </a:r>
          </a:p>
        </p:txBody>
      </p:sp>
      <p:sp>
        <p:nvSpPr>
          <p:cNvPr id="6" name="矩形 5"/>
          <p:cNvSpPr/>
          <p:nvPr/>
        </p:nvSpPr>
        <p:spPr>
          <a:xfrm>
            <a:off x="611559" y="4826675"/>
            <a:ext cx="82222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标号</a:t>
            </a:r>
            <a:r>
              <a:rPr lang="en-US" altLang="zh-CN" dirty="0">
                <a:sym typeface="Wingdings"/>
              </a:rPr>
              <a:t></a:t>
            </a:r>
            <a:r>
              <a:rPr lang="zh-CN" altLang="zh-CN" dirty="0"/>
              <a:t>处</a:t>
            </a:r>
            <a:r>
              <a:rPr lang="zh-CN" altLang="en-US" dirty="0"/>
              <a:t>，</a:t>
            </a:r>
            <a:r>
              <a:rPr lang="en-US" altLang="zh-CN" dirty="0"/>
              <a:t>NSS</a:t>
            </a:r>
            <a:r>
              <a:rPr lang="zh-CN" altLang="zh-CN" dirty="0"/>
              <a:t>信号线由高变低，是</a:t>
            </a:r>
            <a:r>
              <a:rPr lang="en-US" altLang="zh-CN" dirty="0"/>
              <a:t>SPI</a:t>
            </a:r>
            <a:r>
              <a:rPr lang="zh-CN" altLang="zh-CN" dirty="0"/>
              <a:t>通讯的起始信号。</a:t>
            </a:r>
            <a:r>
              <a:rPr lang="en-US" altLang="zh-CN" dirty="0"/>
              <a:t>NSS</a:t>
            </a:r>
            <a:r>
              <a:rPr lang="zh-CN" altLang="zh-CN" dirty="0"/>
              <a:t>是每个从机各自独占的信号线，当从机检在自己的</a:t>
            </a:r>
            <a:r>
              <a:rPr lang="en-US" altLang="zh-CN" dirty="0"/>
              <a:t>NSS</a:t>
            </a:r>
            <a:r>
              <a:rPr lang="zh-CN" altLang="zh-CN" dirty="0"/>
              <a:t>线检测到起始信号后，就知道自己被主机选中了，开始准备与主机通讯。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在图中的标号</a:t>
            </a:r>
            <a:r>
              <a:rPr lang="en-US" altLang="zh-CN" dirty="0">
                <a:sym typeface="Wingdings"/>
              </a:rPr>
              <a:t></a:t>
            </a:r>
            <a:r>
              <a:rPr lang="zh-CN" altLang="zh-CN" dirty="0"/>
              <a:t>处，</a:t>
            </a:r>
            <a:r>
              <a:rPr lang="en-US" altLang="zh-CN" dirty="0"/>
              <a:t>NSS</a:t>
            </a:r>
            <a:r>
              <a:rPr lang="zh-CN" altLang="zh-CN" dirty="0"/>
              <a:t>信号由低变高，是</a:t>
            </a:r>
            <a:r>
              <a:rPr lang="en-US" altLang="zh-CN" dirty="0"/>
              <a:t>SPI</a:t>
            </a:r>
            <a:r>
              <a:rPr lang="zh-CN" altLang="zh-CN" dirty="0"/>
              <a:t>通讯的停止信号，表示本次通讯结束，从机的选中状态被取消。</a:t>
            </a:r>
          </a:p>
        </p:txBody>
      </p:sp>
    </p:spTree>
    <p:extLst>
      <p:ext uri="{BB962C8B-B14F-4D97-AF65-F5344CB8AC3E}">
        <p14:creationId xmlns:p14="http://schemas.microsoft.com/office/powerpoint/2010/main" val="239166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188EFC"/>
            </a:gs>
            <a:gs pos="100000">
              <a:srgbClr val="F2FCFF"/>
            </a:gs>
          </a:gsLst>
          <a:lin ang="135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 descr="1123PPT标题框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29713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1549400" y="260350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SPI—</a:t>
            </a:r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读写串行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FLASH</a:t>
            </a:r>
            <a:endParaRPr lang="zh-CN" altLang="en-US" sz="32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21466"/>
            <a:ext cx="8222225" cy="3159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323528" y="1050068"/>
            <a:ext cx="1539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</a:rPr>
              <a:t>3.</a:t>
            </a:r>
            <a:r>
              <a:rPr lang="zh-CN" altLang="en-US" b="1" dirty="0">
                <a:solidFill>
                  <a:srgbClr val="000000"/>
                </a:solidFill>
              </a:rPr>
              <a:t>数据有效性</a:t>
            </a:r>
          </a:p>
        </p:txBody>
      </p:sp>
      <p:sp>
        <p:nvSpPr>
          <p:cNvPr id="6" name="矩形 5"/>
          <p:cNvSpPr/>
          <p:nvPr/>
        </p:nvSpPr>
        <p:spPr>
          <a:xfrm>
            <a:off x="611559" y="4826675"/>
            <a:ext cx="822222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SPI</a:t>
            </a:r>
            <a:r>
              <a:rPr lang="zh-CN" altLang="zh-CN" dirty="0"/>
              <a:t>使用</a:t>
            </a:r>
            <a:r>
              <a:rPr lang="en-US" altLang="zh-CN" dirty="0"/>
              <a:t>MOSI</a:t>
            </a:r>
            <a:r>
              <a:rPr lang="zh-CN" altLang="zh-CN" dirty="0"/>
              <a:t>及</a:t>
            </a:r>
            <a:r>
              <a:rPr lang="en-US" altLang="zh-CN" dirty="0"/>
              <a:t>MISO</a:t>
            </a:r>
            <a:r>
              <a:rPr lang="zh-CN" altLang="zh-CN" dirty="0"/>
              <a:t>信号线来传输数据，使用</a:t>
            </a:r>
            <a:r>
              <a:rPr lang="en-US" altLang="zh-CN" dirty="0"/>
              <a:t>SCK</a:t>
            </a:r>
            <a:r>
              <a:rPr lang="zh-CN" altLang="zh-CN" dirty="0"/>
              <a:t>信号线进行数据同步。</a:t>
            </a:r>
            <a:r>
              <a:rPr lang="en-US" altLang="zh-CN" dirty="0"/>
              <a:t>MOSI</a:t>
            </a:r>
            <a:r>
              <a:rPr lang="zh-CN" altLang="zh-CN" dirty="0"/>
              <a:t>及</a:t>
            </a:r>
            <a:r>
              <a:rPr lang="en-US" altLang="zh-CN" dirty="0"/>
              <a:t>MISO</a:t>
            </a:r>
            <a:r>
              <a:rPr lang="zh-CN" altLang="zh-CN" dirty="0"/>
              <a:t>数据线在</a:t>
            </a:r>
            <a:r>
              <a:rPr lang="en-US" altLang="zh-CN" dirty="0"/>
              <a:t>SCK</a:t>
            </a:r>
            <a:r>
              <a:rPr lang="zh-CN" altLang="zh-CN" dirty="0"/>
              <a:t>的每个时钟周期传输一位数据，且数据输入输出是同时进行的。</a:t>
            </a:r>
            <a:endParaRPr lang="zh-CN" altLang="zh-C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9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</TotalTime>
  <Pages>0</Pages>
  <Words>914</Words>
  <Characters>0</Characters>
  <Application>Microsoft Office PowerPoint</Application>
  <DocSecurity>0</DocSecurity>
  <PresentationFormat>全屏显示(4:3)</PresentationFormat>
  <Lines>0</Lines>
  <Paragraphs>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黑体</vt:lpstr>
      <vt:lpstr>宋体</vt:lpstr>
      <vt:lpstr>微软雅黑</vt:lpstr>
      <vt:lpstr>Arial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wushaoxia(武绍霞)</dc:creator>
  <cp:lastModifiedBy>leaf fly</cp:lastModifiedBy>
  <cp:revision>182</cp:revision>
  <dcterms:created xsi:type="dcterms:W3CDTF">2014-09-22T09:17:55Z</dcterms:created>
  <dcterms:modified xsi:type="dcterms:W3CDTF">2016-08-24T08:19:22Z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2052-10.1.0.5345</vt:lpwstr>
  </property>
</Properties>
</file>