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SPI_FirstBit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所有串行的通讯协议都会有</a:t>
            </a:r>
            <a:r>
              <a:rPr lang="en-US" altLang="zh-CN"/>
              <a:t>MSB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高位数据在前</a:t>
            </a:r>
            <a:r>
              <a:rPr lang="en-US" altLang="zh-CN"/>
              <a:t>)</a:t>
            </a:r>
            <a:r>
              <a:rPr lang="zh-CN" altLang="zh-CN"/>
              <a:t>还是</a:t>
            </a:r>
            <a:r>
              <a:rPr lang="en-US" altLang="zh-CN"/>
              <a:t>LSB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低位数据在前</a:t>
            </a:r>
            <a:r>
              <a:rPr lang="en-US" altLang="zh-CN"/>
              <a:t>)</a:t>
            </a:r>
            <a:r>
              <a:rPr lang="zh-CN" altLang="zh-CN"/>
              <a:t>的问题，而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模块可以通过这个结构体成员，对</a:t>
            </a:r>
            <a:r>
              <a:rPr lang="zh-CN" altLang="en-US"/>
              <a:t>该</a:t>
            </a:r>
            <a:r>
              <a:rPr lang="zh-CN" altLang="zh-CN"/>
              <a:t>特性编程控制。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330695"/>
            <a:ext cx="8208912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SPI_CRCPolynomial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这是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CRC</a:t>
            </a:r>
            <a:r>
              <a:rPr lang="zh-CN" altLang="zh-CN"/>
              <a:t>校验中的多项式，若我们使用</a:t>
            </a:r>
            <a:r>
              <a:rPr lang="en-US" altLang="zh-CN"/>
              <a:t>CRC</a:t>
            </a:r>
            <a:r>
              <a:rPr lang="zh-CN" altLang="zh-CN"/>
              <a:t>校验时，就使用这个成员的参数</a:t>
            </a:r>
            <a:r>
              <a:rPr lang="en-US" altLang="zh-CN"/>
              <a:t>(</a:t>
            </a:r>
            <a:r>
              <a:rPr lang="zh-CN" altLang="zh-CN"/>
              <a:t>多项式</a:t>
            </a:r>
            <a:r>
              <a:rPr lang="en-US" altLang="zh-CN"/>
              <a:t>)</a:t>
            </a:r>
            <a:r>
              <a:rPr lang="zh-CN" altLang="zh-CN"/>
              <a:t>，来计算</a:t>
            </a:r>
            <a:r>
              <a:rPr lang="en-US" altLang="zh-CN"/>
              <a:t>CRC</a:t>
            </a:r>
            <a:r>
              <a:rPr lang="zh-CN" altLang="zh-CN"/>
              <a:t>的值。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2544" y="5655811"/>
            <a:ext cx="764387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zh-CN">
                <a:solidFill>
                  <a:srgbClr val="FF0000"/>
                </a:solidFill>
              </a:rPr>
              <a:t>配置完这些结构体成员后，要调用</a:t>
            </a:r>
            <a:r>
              <a:rPr lang="en-US" altLang="zh-CN">
                <a:solidFill>
                  <a:srgbClr val="FF0000"/>
                </a:solidFill>
              </a:rPr>
              <a:t>SPI_Init</a:t>
            </a:r>
            <a:r>
              <a:rPr lang="zh-CN" altLang="zh-CN">
                <a:solidFill>
                  <a:srgbClr val="FF0000"/>
                </a:solidFill>
              </a:rPr>
              <a:t>函数把这些参数写入到寄存器中，实现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的初始化，然后调用</a:t>
            </a:r>
            <a:r>
              <a:rPr lang="en-US" altLang="zh-CN">
                <a:solidFill>
                  <a:srgbClr val="FF0000"/>
                </a:solidFill>
              </a:rPr>
              <a:t>SPI_Cmd</a:t>
            </a:r>
            <a:r>
              <a:rPr lang="zh-CN" altLang="zh-CN">
                <a:solidFill>
                  <a:srgbClr val="FF0000"/>
                </a:solidFill>
              </a:rPr>
              <a:t>来使能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外设。</a:t>
            </a:r>
          </a:p>
        </p:txBody>
      </p:sp>
    </p:spTree>
    <p:extLst>
      <p:ext uri="{BB962C8B-B14F-4D97-AF65-F5344CB8AC3E}">
        <p14:creationId xmlns:p14="http://schemas.microsoft.com/office/powerpoint/2010/main" val="324993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跟其它外设一样，</a:t>
            </a:r>
            <a:r>
              <a:rPr lang="en-US" altLang="zh-CN" dirty="0"/>
              <a:t>STM32</a:t>
            </a:r>
            <a:r>
              <a:rPr lang="zh-CN" altLang="zh-CN" dirty="0"/>
              <a:t>标准库提供了</a:t>
            </a:r>
            <a:r>
              <a:rPr lang="en-US" altLang="zh-CN" dirty="0"/>
              <a:t>SPI</a:t>
            </a:r>
            <a:r>
              <a:rPr lang="zh-CN" altLang="zh-CN" dirty="0"/>
              <a:t>初始化结构体及初始化函数来配置</a:t>
            </a:r>
            <a:r>
              <a:rPr lang="en-US" altLang="zh-CN" dirty="0"/>
              <a:t>SPI</a:t>
            </a:r>
            <a:r>
              <a:rPr lang="zh-CN" altLang="zh-CN" dirty="0"/>
              <a:t>外设。初始化结构体及函数定义在库文件“</a:t>
            </a:r>
            <a:r>
              <a:rPr lang="en-US" altLang="zh-CN" dirty="0"/>
              <a:t>stm32f10x_spi.h</a:t>
            </a:r>
            <a:r>
              <a:rPr lang="zh-CN" altLang="zh-CN" dirty="0"/>
              <a:t>”及“</a:t>
            </a:r>
            <a:r>
              <a:rPr lang="en-US" altLang="zh-CN" dirty="0"/>
              <a:t>stm32f10x_spi.c</a:t>
            </a:r>
            <a:r>
              <a:rPr lang="zh-CN" altLang="zh-CN" dirty="0"/>
              <a:t>”中，编程时我们可以结合这两个文件内的注释使用或参考库帮助文档。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0" y="3645024"/>
            <a:ext cx="78486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SPI_Direction</a:t>
            </a:r>
            <a:endParaRPr lang="en-US" altLang="zh-CN"/>
          </a:p>
          <a:p>
            <a:pPr lvl="0"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的通讯方向，可设置为双线全双工</a:t>
            </a:r>
            <a:r>
              <a:rPr lang="en-US" altLang="zh-CN"/>
              <a:t>(SPI_Direction_2Lines_FullDuplex)</a:t>
            </a:r>
            <a:r>
              <a:rPr lang="zh-CN" altLang="zh-CN"/>
              <a:t>，双线只接收</a:t>
            </a:r>
            <a:r>
              <a:rPr lang="en-US" altLang="zh-CN"/>
              <a:t>(SPI_Direction_2Lines_RxOnly)</a:t>
            </a:r>
            <a:r>
              <a:rPr lang="zh-CN" altLang="zh-CN"/>
              <a:t>，单线只接收</a:t>
            </a:r>
            <a:r>
              <a:rPr lang="en-US" altLang="zh-CN"/>
              <a:t>(SPI_Direction_1Line_Rx)</a:t>
            </a:r>
            <a:r>
              <a:rPr lang="zh-CN" altLang="zh-CN"/>
              <a:t>、单线只发送模式</a:t>
            </a:r>
            <a:r>
              <a:rPr lang="en-US" altLang="zh-CN"/>
              <a:t>(SPI_Direction_1Line_Tx)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工作在主机模式</a:t>
            </a:r>
            <a:r>
              <a:rPr lang="en-US" altLang="zh-CN"/>
              <a:t>(</a:t>
            </a:r>
            <a:r>
              <a:rPr lang="en-US" altLang="zh-CN" err="1"/>
              <a:t>SPI_Mode_Master</a:t>
            </a:r>
            <a:r>
              <a:rPr lang="en-US" altLang="zh-CN"/>
              <a:t>)</a:t>
            </a:r>
            <a:r>
              <a:rPr lang="zh-CN" altLang="zh-CN"/>
              <a:t>或从机模式</a:t>
            </a:r>
            <a:r>
              <a:rPr lang="en-US" altLang="zh-CN"/>
              <a:t>(</a:t>
            </a:r>
            <a:r>
              <a:rPr lang="en-US" altLang="zh-CN" err="1"/>
              <a:t>SPI_Mode_Slave</a:t>
            </a:r>
            <a:r>
              <a:rPr lang="en-US" altLang="zh-CN"/>
              <a:t>  )</a:t>
            </a:r>
            <a:r>
              <a:rPr lang="zh-CN" altLang="zh-CN"/>
              <a:t>，这两个模式的最大区别为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信号线的时序，</a:t>
            </a:r>
            <a:r>
              <a:rPr lang="en-US" altLang="zh-CN"/>
              <a:t>SCK</a:t>
            </a:r>
            <a:r>
              <a:rPr lang="zh-CN" altLang="zh-CN"/>
              <a:t>的时序是由通讯中的主机产生的。若被配置为从机模式，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外设将接受外来的</a:t>
            </a:r>
            <a:r>
              <a:rPr lang="en-US" altLang="zh-CN"/>
              <a:t>SCK</a:t>
            </a:r>
            <a:r>
              <a:rPr lang="zh-CN" altLang="zh-CN"/>
              <a:t>信号。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SPI_DataSize</a:t>
            </a:r>
            <a:endParaRPr lang="zh-CN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本成员可以选择</a:t>
            </a:r>
            <a:r>
              <a:rPr lang="en-US" altLang="zh-CN"/>
              <a:t>SPI</a:t>
            </a:r>
            <a:r>
              <a:rPr lang="zh-CN" altLang="zh-CN"/>
              <a:t>通讯的数据帧大小是为</a:t>
            </a:r>
            <a:r>
              <a:rPr lang="en-US" altLang="zh-CN"/>
              <a:t>8</a:t>
            </a:r>
            <a:r>
              <a:rPr lang="zh-CN" altLang="zh-CN"/>
              <a:t>位</a:t>
            </a:r>
            <a:r>
              <a:rPr lang="en-US" altLang="zh-CN"/>
              <a:t>(SPI_DataSize_8b)</a:t>
            </a:r>
            <a:r>
              <a:rPr lang="zh-CN" altLang="zh-CN"/>
              <a:t>还是</a:t>
            </a:r>
            <a:r>
              <a:rPr lang="en-US" altLang="zh-CN"/>
              <a:t>16</a:t>
            </a:r>
            <a:r>
              <a:rPr lang="zh-CN" altLang="zh-CN"/>
              <a:t>位</a:t>
            </a:r>
            <a:r>
              <a:rPr lang="en-US" altLang="zh-CN"/>
              <a:t>(SPI_DataSize_16b)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861048"/>
            <a:ext cx="82089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SPI_CPOL</a:t>
            </a:r>
            <a:r>
              <a:rPr lang="zh-CN" altLang="zh-CN"/>
              <a:t>和</a:t>
            </a:r>
            <a:r>
              <a:rPr lang="en-US" altLang="zh-CN"/>
              <a:t>SPI_CPHA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这两个成员配置</a:t>
            </a:r>
            <a:r>
              <a:rPr lang="en-US" altLang="zh-CN"/>
              <a:t>SPI</a:t>
            </a:r>
            <a:r>
              <a:rPr lang="zh-CN" altLang="zh-CN"/>
              <a:t>的时钟极性</a:t>
            </a:r>
            <a:r>
              <a:rPr lang="en-US" altLang="zh-CN"/>
              <a:t>CPOL</a:t>
            </a:r>
            <a:r>
              <a:rPr lang="zh-CN" altLang="zh-CN"/>
              <a:t>和时钟相位</a:t>
            </a:r>
            <a:r>
              <a:rPr lang="en-US" altLang="zh-CN"/>
              <a:t>CPHA</a:t>
            </a:r>
            <a:r>
              <a:rPr lang="zh-CN" altLang="zh-CN"/>
              <a:t>，这两个配置影响到</a:t>
            </a:r>
            <a:r>
              <a:rPr lang="en-US" altLang="zh-CN"/>
              <a:t>SPI</a:t>
            </a:r>
            <a:r>
              <a:rPr lang="zh-CN" altLang="zh-CN"/>
              <a:t>的通讯模式，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时钟极性</a:t>
            </a:r>
            <a:r>
              <a:rPr lang="en-US" altLang="zh-CN"/>
              <a:t>CPOL</a:t>
            </a:r>
            <a:r>
              <a:rPr lang="zh-CN" altLang="zh-CN"/>
              <a:t>成员，可设置为高电平</a:t>
            </a:r>
            <a:r>
              <a:rPr lang="en-US" altLang="zh-CN"/>
              <a:t>(</a:t>
            </a:r>
            <a:r>
              <a:rPr lang="en-US" altLang="zh-CN" err="1"/>
              <a:t>SPI_CPOL_High</a:t>
            </a:r>
            <a:r>
              <a:rPr lang="en-US" altLang="zh-CN"/>
              <a:t>)</a:t>
            </a:r>
            <a:r>
              <a:rPr lang="zh-CN" altLang="zh-CN"/>
              <a:t>或低电平</a:t>
            </a:r>
            <a:r>
              <a:rPr lang="en-US" altLang="zh-CN"/>
              <a:t>(</a:t>
            </a:r>
            <a:r>
              <a:rPr lang="en-US" altLang="zh-CN" err="1"/>
              <a:t>SPI_CPOL_Low</a:t>
            </a:r>
            <a:r>
              <a:rPr lang="en-US" altLang="zh-CN"/>
              <a:t> 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时钟相位</a:t>
            </a:r>
            <a:r>
              <a:rPr lang="en-US" altLang="zh-CN"/>
              <a:t>CPHA </a:t>
            </a:r>
            <a:r>
              <a:rPr lang="zh-CN" altLang="zh-CN"/>
              <a:t>则可以设置为</a:t>
            </a:r>
            <a:r>
              <a:rPr lang="en-US" altLang="zh-CN"/>
              <a:t>SPI_CPHA_1Edge(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的奇数边沿采集数据</a:t>
            </a:r>
            <a:r>
              <a:rPr lang="en-US" altLang="zh-CN"/>
              <a:t>) </a:t>
            </a:r>
            <a:r>
              <a:rPr lang="zh-CN" altLang="zh-CN"/>
              <a:t>或</a:t>
            </a:r>
            <a:r>
              <a:rPr lang="en-US" altLang="zh-CN"/>
              <a:t>SPI_CPHA_2Edge 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的偶数边沿采集数据</a:t>
            </a:r>
            <a:r>
              <a:rPr lang="en-US" altLang="zh-CN"/>
              <a:t>) 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4" y="1124744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SPI_NSS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本成员配置</a:t>
            </a:r>
            <a:r>
              <a:rPr lang="en-US" altLang="zh-CN"/>
              <a:t>NSS</a:t>
            </a:r>
            <a:r>
              <a:rPr lang="zh-CN" altLang="zh-CN"/>
              <a:t>引脚的使用模式，可以选择为硬件模式</a:t>
            </a:r>
            <a:r>
              <a:rPr lang="en-US" altLang="zh-CN"/>
              <a:t>(SPI_NSS_Hard )</a:t>
            </a:r>
            <a:r>
              <a:rPr lang="zh-CN" altLang="zh-CN"/>
              <a:t>与软件模式</a:t>
            </a:r>
            <a:r>
              <a:rPr lang="en-US" altLang="zh-CN"/>
              <a:t>(SPI_NSS_Soft  )</a:t>
            </a:r>
            <a:r>
              <a:rPr lang="zh-CN" altLang="zh-CN"/>
              <a:t>，在硬件模式中的</a:t>
            </a:r>
            <a:r>
              <a:rPr lang="en-US" altLang="zh-CN"/>
              <a:t>SPI</a:t>
            </a:r>
            <a:r>
              <a:rPr lang="zh-CN" altLang="zh-CN"/>
              <a:t>片选信号由</a:t>
            </a:r>
            <a:r>
              <a:rPr lang="en-US" altLang="zh-CN"/>
              <a:t>SPI</a:t>
            </a:r>
            <a:r>
              <a:rPr lang="zh-CN" altLang="zh-CN"/>
              <a:t>硬件自动产生，而软件模式则需要亲自把相应的</a:t>
            </a:r>
            <a:r>
              <a:rPr lang="en-US" altLang="zh-CN"/>
              <a:t>GPIO</a:t>
            </a:r>
            <a:r>
              <a:rPr lang="zh-CN" altLang="zh-CN"/>
              <a:t>端口拉高或置低产生非片选和片选信号。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实际中软件模式应用比较多。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SPI_BaudRatePrescaler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本成员设置波特率分频因子，分频后的时钟即为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信号线的时钟频率。这个成员参数可设置为</a:t>
            </a:r>
            <a:r>
              <a:rPr lang="en-US" altLang="zh-CN" err="1"/>
              <a:t>fpclk</a:t>
            </a:r>
            <a:r>
              <a:rPr lang="zh-CN" altLang="zh-CN"/>
              <a:t>的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4</a:t>
            </a:r>
            <a:r>
              <a:rPr lang="zh-CN" altLang="zh-CN"/>
              <a:t>、</a:t>
            </a:r>
            <a:r>
              <a:rPr lang="en-US" altLang="zh-CN"/>
              <a:t>6</a:t>
            </a:r>
            <a:r>
              <a:rPr lang="zh-CN" altLang="zh-CN"/>
              <a:t>、</a:t>
            </a:r>
            <a:r>
              <a:rPr lang="en-US" altLang="zh-CN"/>
              <a:t>8</a:t>
            </a:r>
            <a:r>
              <a:rPr lang="zh-CN" altLang="zh-CN"/>
              <a:t>、</a:t>
            </a:r>
            <a:r>
              <a:rPr lang="en-US" altLang="zh-CN"/>
              <a:t>16</a:t>
            </a:r>
            <a:r>
              <a:rPr lang="zh-CN" altLang="zh-CN"/>
              <a:t>、</a:t>
            </a:r>
            <a:r>
              <a:rPr lang="en-US" altLang="zh-CN"/>
              <a:t>32</a:t>
            </a:r>
            <a:r>
              <a:rPr lang="zh-CN" altLang="zh-CN"/>
              <a:t>、</a:t>
            </a:r>
            <a:r>
              <a:rPr lang="en-US" altLang="zh-CN"/>
              <a:t>64</a:t>
            </a:r>
            <a:r>
              <a:rPr lang="zh-CN" altLang="zh-CN"/>
              <a:t>、</a:t>
            </a:r>
            <a:r>
              <a:rPr lang="en-US" altLang="zh-CN"/>
              <a:t>128</a:t>
            </a:r>
            <a:r>
              <a:rPr lang="zh-CN" altLang="zh-CN"/>
              <a:t>、</a:t>
            </a:r>
            <a:r>
              <a:rPr lang="en-US" altLang="zh-CN"/>
              <a:t>256</a:t>
            </a:r>
            <a:r>
              <a:rPr lang="zh-CN" altLang="zh-CN"/>
              <a:t>分频。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Pages>0</Pages>
  <Words>140</Words>
  <Characters>0</Characters>
  <Application>Microsoft Office PowerPoint</Application>
  <DocSecurity>0</DocSecurity>
  <PresentationFormat>全屏显示(4:3)</PresentationFormat>
  <Lines>0</Lines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190</cp:revision>
  <dcterms:created xsi:type="dcterms:W3CDTF">2014-09-22T09:17:55Z</dcterms:created>
  <dcterms:modified xsi:type="dcterms:W3CDTF">2016-08-24T08:24:29Z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