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23" r:id="rId7"/>
    <p:sldId id="325" r:id="rId8"/>
    <p:sldId id="328" r:id="rId9"/>
    <p:sldId id="324" r:id="rId10"/>
    <p:sldId id="330" r:id="rId11"/>
    <p:sldId id="331" r:id="rId12"/>
    <p:sldId id="332" r:id="rId13"/>
    <p:sldId id="333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840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FSMC—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652900"/>
            <a:ext cx="8516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/>
            <a:r>
              <a:rPr lang="zh-CN" altLang="zh-CN" dirty="0"/>
              <a:t>对</a:t>
            </a:r>
            <a:r>
              <a:rPr lang="en-US" altLang="zh-CN" dirty="0"/>
              <a:t>SRAM</a:t>
            </a:r>
            <a:r>
              <a:rPr lang="zh-CN" altLang="zh-CN" dirty="0"/>
              <a:t>进行</a:t>
            </a:r>
            <a:r>
              <a:rPr lang="zh-CN" altLang="zh-CN" b="1" dirty="0">
                <a:solidFill>
                  <a:srgbClr val="FF0000"/>
                </a:solidFill>
              </a:rPr>
              <a:t>读</a:t>
            </a:r>
            <a:r>
              <a:rPr lang="zh-CN" altLang="zh-CN" dirty="0"/>
              <a:t>数据时，它各个信号线的时序流程</a:t>
            </a:r>
            <a:r>
              <a:rPr lang="zh-CN" altLang="en-US" dirty="0"/>
              <a:t>如下：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494083" cy="3356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9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652900"/>
            <a:ext cx="8516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/>
            <a:r>
              <a:rPr lang="zh-CN" altLang="zh-CN" dirty="0"/>
              <a:t>对</a:t>
            </a:r>
            <a:r>
              <a:rPr lang="en-US" altLang="zh-CN" dirty="0"/>
              <a:t>SRAM</a:t>
            </a:r>
            <a:r>
              <a:rPr lang="zh-CN" altLang="zh-CN" dirty="0"/>
              <a:t>进行</a:t>
            </a:r>
            <a:r>
              <a:rPr lang="zh-CN" altLang="zh-CN" b="1" dirty="0">
                <a:solidFill>
                  <a:srgbClr val="FF0000"/>
                </a:solidFill>
              </a:rPr>
              <a:t>写</a:t>
            </a:r>
            <a:r>
              <a:rPr lang="zh-CN" altLang="zh-CN" dirty="0"/>
              <a:t>数据时，它各个信号线的时序流程</a:t>
            </a:r>
            <a:r>
              <a:rPr lang="zh-CN" altLang="en-US" dirty="0"/>
              <a:t>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2" y="2420888"/>
            <a:ext cx="7447269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37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692" y="2181820"/>
            <a:ext cx="8516328" cy="336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en-US" dirty="0"/>
              <a:t>读写时序的流程很类似，过程如下：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(1)	</a:t>
            </a:r>
            <a:r>
              <a:rPr lang="zh-CN" altLang="en-US" dirty="0"/>
              <a:t>主机使用地址信号线发出要访问的存储器目标地址；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(2)	</a:t>
            </a:r>
            <a:r>
              <a:rPr lang="zh-CN" altLang="en-US" dirty="0"/>
              <a:t>控制片选信号</a:t>
            </a:r>
            <a:r>
              <a:rPr lang="en-US" altLang="zh-CN" dirty="0"/>
              <a:t>CS1#</a:t>
            </a:r>
            <a:r>
              <a:rPr lang="zh-CN" altLang="en-US" dirty="0"/>
              <a:t>及</a:t>
            </a:r>
            <a:r>
              <a:rPr lang="en-US" altLang="zh-CN" dirty="0"/>
              <a:t>CS2#</a:t>
            </a:r>
            <a:r>
              <a:rPr lang="zh-CN" altLang="en-US" dirty="0"/>
              <a:t>使能存储器芯片；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(3)	</a:t>
            </a:r>
            <a:r>
              <a:rPr lang="zh-CN" altLang="en-US" dirty="0"/>
              <a:t>若是要进行读操作，则控制读使能信号</a:t>
            </a:r>
            <a:r>
              <a:rPr lang="en-US" altLang="zh-CN" dirty="0"/>
              <a:t>OE#</a:t>
            </a:r>
            <a:r>
              <a:rPr lang="zh-CN" altLang="en-US" dirty="0"/>
              <a:t>表示要读数据，若进行写操作则控制写使能信号</a:t>
            </a:r>
            <a:r>
              <a:rPr lang="en-US" altLang="zh-CN" dirty="0"/>
              <a:t>WE#</a:t>
            </a:r>
            <a:r>
              <a:rPr lang="zh-CN" altLang="en-US" dirty="0"/>
              <a:t>表示要写数据；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(4)	</a:t>
            </a:r>
            <a:r>
              <a:rPr lang="zh-CN" altLang="en-US" dirty="0"/>
              <a:t>使用掩码信号</a:t>
            </a:r>
            <a:r>
              <a:rPr lang="en-US" altLang="zh-CN" dirty="0"/>
              <a:t>LB#</a:t>
            </a:r>
            <a:r>
              <a:rPr lang="zh-CN" altLang="en-US" dirty="0"/>
              <a:t>与</a:t>
            </a:r>
            <a:r>
              <a:rPr lang="en-US" altLang="zh-CN" dirty="0"/>
              <a:t>UB#</a:t>
            </a:r>
            <a:r>
              <a:rPr lang="zh-CN" altLang="en-US" dirty="0"/>
              <a:t>指示要访问目标地址的高、低字节部分；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(5)	</a:t>
            </a:r>
            <a:r>
              <a:rPr lang="zh-CN" altLang="en-US" dirty="0"/>
              <a:t>若是读取过程，存储器会通过数据线向主机输出目标数据，若是写入过程，主要使用数据线向存储器传输目标数据。</a:t>
            </a:r>
          </a:p>
        </p:txBody>
      </p:sp>
    </p:spTree>
    <p:extLst>
      <p:ext uri="{BB962C8B-B14F-4D97-AF65-F5344CB8AC3E}">
        <p14:creationId xmlns:p14="http://schemas.microsoft.com/office/powerpoint/2010/main" val="213198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的读写时序参数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05566"/>
              </p:ext>
            </p:extLst>
          </p:nvPr>
        </p:nvGraphicFramePr>
        <p:xfrm>
          <a:off x="1333376" y="4221088"/>
          <a:ext cx="6825410" cy="2160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198">
                  <a:extLst>
                    <a:ext uri="{9D8B030D-6E8A-4147-A177-3AD203B41FA5}">
                      <a16:colId xmlns:a16="http://schemas.microsoft.com/office/drawing/2014/main" val="2765852258"/>
                    </a:ext>
                  </a:extLst>
                </a:gridCol>
                <a:gridCol w="2156868">
                  <a:extLst>
                    <a:ext uri="{9D8B030D-6E8A-4147-A177-3AD203B41FA5}">
                      <a16:colId xmlns:a16="http://schemas.microsoft.com/office/drawing/2014/main" val="2271971846"/>
                    </a:ext>
                  </a:extLst>
                </a:gridCol>
                <a:gridCol w="3446344">
                  <a:extLst>
                    <a:ext uri="{9D8B030D-6E8A-4147-A177-3AD203B41FA5}">
                      <a16:colId xmlns:a16="http://schemas.microsoft.com/office/drawing/2014/main" val="52356952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时间参数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IS62WV51216BLL-55ns</a:t>
                      </a:r>
                      <a:r>
                        <a:rPr lang="zh-CN" sz="1400">
                          <a:effectLst/>
                        </a:rPr>
                        <a:t>型号要求的最短时间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253094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RC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读操作周期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1784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AA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地址访问时间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359000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WC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写操作周期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716370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SA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地址建立时间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82446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SD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数据建立至写结束的时间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244757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</a:t>
                      </a:r>
                      <a:r>
                        <a:rPr lang="en-US" sz="1100" baseline="-25000" dirty="0" err="1">
                          <a:effectLst/>
                        </a:rPr>
                        <a:t>HD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数据写结束后的保持时间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707740"/>
                  </a:ext>
                </a:extLst>
              </a:tr>
            </a:tbl>
          </a:graphicData>
        </a:graphic>
      </p:graphicFrame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8" y="1590003"/>
            <a:ext cx="6609386" cy="2418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31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614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18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854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控制原理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控制器芯片内部有一定大小的</a:t>
            </a:r>
            <a:r>
              <a:rPr lang="en-US" altLang="zh-CN" dirty="0"/>
              <a:t>SRAM</a:t>
            </a:r>
            <a:r>
              <a:rPr lang="zh-CN" altLang="zh-CN" dirty="0"/>
              <a:t>及</a:t>
            </a:r>
            <a:r>
              <a:rPr lang="en-US" altLang="zh-CN" dirty="0"/>
              <a:t>FLASH</a:t>
            </a:r>
            <a:r>
              <a:rPr lang="zh-CN" altLang="zh-CN" dirty="0"/>
              <a:t>作为内存和程序存储空间，但当程序较大，内存和程序空间不足时，就需要在</a:t>
            </a:r>
            <a:r>
              <a:rPr lang="en-US" altLang="zh-CN" dirty="0"/>
              <a:t>STM32</a:t>
            </a:r>
            <a:r>
              <a:rPr lang="zh-CN" altLang="zh-CN" dirty="0"/>
              <a:t>芯片的外部扩展存储器了。</a:t>
            </a:r>
            <a:r>
              <a:rPr lang="en-US" altLang="zh-CN" dirty="0"/>
              <a:t>STM32F103ZE</a:t>
            </a:r>
            <a:r>
              <a:rPr lang="zh-CN" altLang="zh-CN" dirty="0"/>
              <a:t>系列芯片</a:t>
            </a:r>
            <a:r>
              <a:rPr lang="zh-CN" altLang="en-US" dirty="0"/>
              <a:t>可以</a:t>
            </a:r>
            <a:r>
              <a:rPr lang="zh-CN" altLang="zh-CN" dirty="0"/>
              <a:t>扩展</a:t>
            </a:r>
            <a:r>
              <a:rPr lang="zh-CN" altLang="en-US" dirty="0"/>
              <a:t>外部</a:t>
            </a:r>
            <a:r>
              <a:rPr lang="en-US" altLang="zh-CN" dirty="0"/>
              <a:t>SRAM</a:t>
            </a:r>
            <a:r>
              <a:rPr lang="zh-CN" altLang="en-US" dirty="0"/>
              <a:t>用作</a:t>
            </a:r>
            <a:r>
              <a:rPr lang="zh-CN" altLang="zh-CN" dirty="0"/>
              <a:t>内存。</a:t>
            </a:r>
          </a:p>
        </p:txBody>
      </p:sp>
      <p:sp>
        <p:nvSpPr>
          <p:cNvPr id="3" name="矩形 2"/>
          <p:cNvSpPr/>
          <p:nvPr/>
        </p:nvSpPr>
        <p:spPr>
          <a:xfrm>
            <a:off x="682955" y="3573016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给</a:t>
            </a:r>
            <a:r>
              <a:rPr lang="en-US" altLang="zh-CN" dirty="0"/>
              <a:t>STM32</a:t>
            </a:r>
            <a:r>
              <a:rPr lang="zh-CN" altLang="zh-CN" dirty="0"/>
              <a:t>芯片扩展内存与给</a:t>
            </a:r>
            <a:r>
              <a:rPr lang="en-US" altLang="zh-CN" dirty="0"/>
              <a:t>PC</a:t>
            </a:r>
            <a:r>
              <a:rPr lang="zh-CN" altLang="zh-CN" dirty="0"/>
              <a:t>扩展内存的原理是一样的，只是</a:t>
            </a:r>
            <a:r>
              <a:rPr lang="en-US" altLang="zh-CN" dirty="0"/>
              <a:t>PC</a:t>
            </a:r>
            <a:r>
              <a:rPr lang="zh-CN" altLang="zh-CN" dirty="0"/>
              <a:t>上一般以内存条的形式扩展，</a:t>
            </a:r>
            <a:r>
              <a:rPr lang="zh-CN" altLang="en-US" dirty="0"/>
              <a:t>而且</a:t>
            </a:r>
            <a:r>
              <a:rPr lang="zh-CN" altLang="zh-CN" dirty="0"/>
              <a:t>内存条实质是由多个内存颗粒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SDRAM</a:t>
            </a:r>
            <a:r>
              <a:rPr lang="zh-CN" altLang="zh-CN" dirty="0"/>
              <a:t>芯片</a:t>
            </a:r>
            <a:r>
              <a:rPr lang="en-US" altLang="zh-CN" dirty="0"/>
              <a:t>)</a:t>
            </a:r>
            <a:r>
              <a:rPr lang="zh-CN" altLang="zh-CN" dirty="0"/>
              <a:t>组成的通用标准模块，而</a:t>
            </a:r>
            <a:r>
              <a:rPr lang="en-US" altLang="zh-CN" dirty="0"/>
              <a:t>STM32</a:t>
            </a:r>
            <a:r>
              <a:rPr lang="zh-CN" altLang="en-US" dirty="0"/>
              <a:t>扩展时，直接</a:t>
            </a:r>
            <a:r>
              <a:rPr lang="zh-CN" altLang="zh-CN" dirty="0"/>
              <a:t>直接与</a:t>
            </a:r>
            <a:r>
              <a:rPr lang="en-US" altLang="zh-CN" dirty="0"/>
              <a:t>SRAM</a:t>
            </a:r>
            <a:r>
              <a:rPr lang="zh-CN" altLang="zh-CN" dirty="0"/>
              <a:t>芯片连接。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857" y="1196752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型号为</a:t>
            </a:r>
            <a:r>
              <a:rPr lang="en-US" altLang="zh-CN" dirty="0"/>
              <a:t>IS62WV51216</a:t>
            </a:r>
            <a:r>
              <a:rPr lang="zh-CN" altLang="en-US" dirty="0"/>
              <a:t>的</a:t>
            </a:r>
            <a:r>
              <a:rPr lang="en-US" altLang="zh-CN" dirty="0"/>
              <a:t>SRAM</a:t>
            </a:r>
            <a:r>
              <a:rPr lang="zh-CN" altLang="en-US" dirty="0"/>
              <a:t>芯片外观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1916832"/>
            <a:ext cx="3938635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芯片的内部功能框架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403" y="1676517"/>
            <a:ext cx="4731385" cy="458089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信号线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0918"/>
              </p:ext>
            </p:extLst>
          </p:nvPr>
        </p:nvGraphicFramePr>
        <p:xfrm>
          <a:off x="899592" y="1988841"/>
          <a:ext cx="7787208" cy="2845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736">
                  <a:extLst>
                    <a:ext uri="{9D8B030D-6E8A-4147-A177-3AD203B41FA5}">
                      <a16:colId xmlns:a16="http://schemas.microsoft.com/office/drawing/2014/main" val="3769368095"/>
                    </a:ext>
                  </a:extLst>
                </a:gridCol>
                <a:gridCol w="1148680">
                  <a:extLst>
                    <a:ext uri="{9D8B030D-6E8A-4147-A177-3AD203B41FA5}">
                      <a16:colId xmlns:a16="http://schemas.microsoft.com/office/drawing/2014/main" val="33881566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1801429485"/>
                    </a:ext>
                  </a:extLst>
                </a:gridCol>
              </a:tblGrid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信号线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类型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336146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A0-A18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地址输入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610307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I/O0-I/O7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数据输入输出信号，低字节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481677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I/O8-I/O15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数据输入输出信号，高字节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9474759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CS2 </a:t>
                      </a:r>
                      <a:r>
                        <a:rPr lang="zh-CN" sz="1100">
                          <a:effectLst/>
                        </a:rPr>
                        <a:t>和</a:t>
                      </a:r>
                      <a:r>
                        <a:rPr lang="en-US" sz="1100">
                          <a:effectLst/>
                        </a:rPr>
                        <a:t>CS1#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片选信号，</a:t>
                      </a:r>
                      <a:r>
                        <a:rPr lang="en-US" sz="1100">
                          <a:effectLst/>
                        </a:rPr>
                        <a:t>CS2</a:t>
                      </a:r>
                      <a:r>
                        <a:rPr lang="zh-CN" sz="1100">
                          <a:effectLst/>
                        </a:rPr>
                        <a:t>高电平有效，</a:t>
                      </a:r>
                      <a:r>
                        <a:rPr lang="en-US" sz="1100">
                          <a:effectLst/>
                        </a:rPr>
                        <a:t>CS1#</a:t>
                      </a:r>
                      <a:r>
                        <a:rPr lang="zh-CN" sz="1100">
                          <a:effectLst/>
                        </a:rPr>
                        <a:t>低电平有效，部分芯片只有其中一个引脚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369128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OE#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输出使能信号，低电平有效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748658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写入使能，低电平有效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510863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数据掩码信号</a:t>
                      </a:r>
                      <a:r>
                        <a:rPr lang="en-US" sz="1100">
                          <a:effectLst/>
                        </a:rPr>
                        <a:t>Upper Byte</a:t>
                      </a:r>
                      <a:r>
                        <a:rPr lang="zh-CN" sz="1100">
                          <a:effectLst/>
                        </a:rPr>
                        <a:t>，高位字节允许访问，低电平有效， 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4204595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LB#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数据掩码信号</a:t>
                      </a:r>
                      <a:r>
                        <a:rPr lang="en-US" sz="1100" dirty="0">
                          <a:effectLst/>
                        </a:rPr>
                        <a:t>Lower Byte</a:t>
                      </a:r>
                      <a:r>
                        <a:rPr lang="zh-CN" sz="1100" dirty="0">
                          <a:effectLst/>
                        </a:rPr>
                        <a:t>，低位字节允许访问，低电平有效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80878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25847" y="5370147"/>
            <a:ext cx="8194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SRAM</a:t>
            </a:r>
            <a:r>
              <a:rPr lang="zh-CN" altLang="zh-CN" dirty="0">
                <a:latin typeface="Times New Roman" panose="02020603050405020304" pitchFamily="18" charset="0"/>
              </a:rPr>
              <a:t>的控制比较简单，只要控制信号线使能了访问，从地址线输入要访问的地址，即可从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zh-CN" dirty="0">
                <a:latin typeface="Times New Roman" panose="02020603050405020304" pitchFamily="18" charset="0"/>
              </a:rPr>
              <a:t>数据线写入或读出数据。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的存储矩阵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4653136"/>
            <a:ext cx="8640960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SRAM</a:t>
            </a:r>
            <a:r>
              <a:rPr lang="zh-CN" altLang="zh-CN" dirty="0"/>
              <a:t>内部包含的存储阵列，可以把它理解成一张表格，数据就填在这张表格上。和表格查找一样，指定一个行地址和列地址，就可以精确地找到目标单元格，这是</a:t>
            </a:r>
            <a:r>
              <a:rPr lang="en-US" altLang="zh-CN" dirty="0"/>
              <a:t>SRAM</a:t>
            </a:r>
            <a:r>
              <a:rPr lang="zh-CN" altLang="zh-CN" dirty="0"/>
              <a:t>芯片寻址的基本原理。这样的每个单元格被称为存储单元，而这样的表则被称为存储矩阵。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8800"/>
            <a:ext cx="3744416" cy="3002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23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地址译码器、列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4267201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地址译码器把</a:t>
            </a:r>
            <a:r>
              <a:rPr lang="en-US" altLang="zh-CN" dirty="0"/>
              <a:t>N</a:t>
            </a:r>
            <a:r>
              <a:rPr lang="zh-CN" altLang="zh-CN" dirty="0"/>
              <a:t>根地址线转换成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zh-CN" dirty="0"/>
              <a:t>根信号线，每根信号线对应一行或一列存储单元，通过地址线找到具体的存储单元，实现寻址。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本实例中的</a:t>
            </a:r>
            <a:r>
              <a:rPr lang="en-US" altLang="zh-CN" dirty="0"/>
              <a:t>SRAM</a:t>
            </a:r>
            <a:r>
              <a:rPr lang="zh-CN" altLang="zh-CN" dirty="0"/>
              <a:t>比较小，没有列地址线，它的数据宽度为</a:t>
            </a:r>
            <a:r>
              <a:rPr lang="en-US" altLang="zh-CN" dirty="0"/>
              <a:t>16</a:t>
            </a:r>
            <a:r>
              <a:rPr lang="zh-CN" altLang="zh-CN" dirty="0"/>
              <a:t>位，即一个行地址对应</a:t>
            </a:r>
            <a:r>
              <a:rPr lang="en-US" altLang="zh-CN" dirty="0"/>
              <a:t>2</a:t>
            </a:r>
            <a:r>
              <a:rPr lang="zh-CN" altLang="zh-CN" dirty="0"/>
              <a:t>字节空间，框图中左侧的</a:t>
            </a:r>
            <a:r>
              <a:rPr lang="en-US" altLang="zh-CN" dirty="0"/>
              <a:t>A0-A18</a:t>
            </a:r>
            <a:r>
              <a:rPr lang="zh-CN" altLang="zh-CN" dirty="0"/>
              <a:t>是行址信号，</a:t>
            </a:r>
            <a:r>
              <a:rPr lang="en-US" altLang="zh-CN" dirty="0"/>
              <a:t>18</a:t>
            </a:r>
            <a:r>
              <a:rPr lang="zh-CN" altLang="zh-CN" dirty="0"/>
              <a:t>根地址线一共可以表示</a:t>
            </a:r>
            <a:r>
              <a:rPr lang="en-US" altLang="zh-CN" dirty="0"/>
              <a:t>2</a:t>
            </a:r>
            <a:r>
              <a:rPr lang="en-US" altLang="zh-CN" baseline="30000" dirty="0"/>
              <a:t>18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x1024=512K</a:t>
            </a:r>
            <a:r>
              <a:rPr lang="zh-CN" altLang="zh-CN" dirty="0"/>
              <a:t>行存储单元，所以它一共能访问</a:t>
            </a:r>
            <a:r>
              <a:rPr lang="en-US" altLang="zh-CN" dirty="0"/>
              <a:t>512Kx16bits</a:t>
            </a:r>
            <a:r>
              <a:rPr lang="zh-CN" altLang="zh-CN" dirty="0"/>
              <a:t>大小的空间。访问时，使用</a:t>
            </a:r>
            <a:r>
              <a:rPr lang="en-US" altLang="zh-CN" dirty="0"/>
              <a:t>UB#</a:t>
            </a:r>
            <a:r>
              <a:rPr lang="zh-CN" altLang="zh-CN" dirty="0"/>
              <a:t>或</a:t>
            </a:r>
            <a:r>
              <a:rPr lang="en-US" altLang="zh-CN" dirty="0"/>
              <a:t>LB#</a:t>
            </a:r>
            <a:r>
              <a:rPr lang="zh-CN" altLang="zh-CN" dirty="0"/>
              <a:t>线控制数据宽度，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588" y="1538275"/>
            <a:ext cx="2696577" cy="2610805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062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5330532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控制电路主要包含了片选、读写使能以及上面提到的宽度控制信号</a:t>
            </a:r>
            <a:r>
              <a:rPr lang="en-US" altLang="zh-CN" dirty="0"/>
              <a:t>UB#</a:t>
            </a:r>
            <a:r>
              <a:rPr lang="zh-CN" altLang="zh-CN" dirty="0"/>
              <a:t>和</a:t>
            </a:r>
            <a:r>
              <a:rPr lang="en-US" altLang="zh-CN" dirty="0"/>
              <a:t>LB#</a:t>
            </a:r>
            <a:r>
              <a:rPr lang="zh-CN" altLang="zh-CN" dirty="0"/>
              <a:t>。利用</a:t>
            </a:r>
            <a:r>
              <a:rPr lang="en-US" altLang="zh-CN" dirty="0"/>
              <a:t>CS2</a:t>
            </a:r>
            <a:r>
              <a:rPr lang="zh-CN" altLang="zh-CN" dirty="0"/>
              <a:t>或</a:t>
            </a:r>
            <a:r>
              <a:rPr lang="en-US" altLang="zh-CN" dirty="0"/>
              <a:t>CS1#</a:t>
            </a:r>
            <a:r>
              <a:rPr lang="zh-CN" altLang="zh-CN" dirty="0"/>
              <a:t>片选信号，可以把多个</a:t>
            </a:r>
            <a:r>
              <a:rPr lang="en-US" altLang="zh-CN" dirty="0"/>
              <a:t>SRAM</a:t>
            </a:r>
            <a:r>
              <a:rPr lang="zh-CN" altLang="zh-CN" dirty="0"/>
              <a:t>芯片组成一个大容量的内存条。</a:t>
            </a:r>
            <a:r>
              <a:rPr lang="en-US" altLang="zh-CN" dirty="0"/>
              <a:t>OE#</a:t>
            </a:r>
            <a:r>
              <a:rPr lang="zh-CN" altLang="zh-CN" dirty="0"/>
              <a:t>和</a:t>
            </a:r>
            <a:r>
              <a:rPr lang="en-US" altLang="zh-CN" dirty="0"/>
              <a:t>WE#</a:t>
            </a:r>
            <a:r>
              <a:rPr lang="zh-CN" altLang="zh-CN" dirty="0"/>
              <a:t>可以控制读写使能，防止误操作。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556792"/>
            <a:ext cx="3770964" cy="3651018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367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Pages>0</Pages>
  <Words>413</Words>
  <Characters>0</Characters>
  <Application>Microsoft Office PowerPoint</Application>
  <DocSecurity>0</DocSecurity>
  <PresentationFormat>全屏显示(4:3)</PresentationFormat>
  <Lines>0</Lines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225</cp:revision>
  <dcterms:created xsi:type="dcterms:W3CDTF">2014-09-22T09:17:55Z</dcterms:created>
  <dcterms:modified xsi:type="dcterms:W3CDTF">2016-09-09T09:10:21Z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