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351" r:id="rId3"/>
    <p:sldId id="296" r:id="rId4"/>
    <p:sldId id="315" r:id="rId5"/>
    <p:sldId id="316" r:id="rId6"/>
    <p:sldId id="323" r:id="rId7"/>
    <p:sldId id="346" r:id="rId8"/>
    <p:sldId id="347" r:id="rId9"/>
    <p:sldId id="348" r:id="rId10"/>
    <p:sldId id="349" r:id="rId11"/>
    <p:sldId id="350" r:id="rId12"/>
    <p:sldId id="352" r:id="rId13"/>
    <p:sldId id="353" r:id="rId14"/>
    <p:sldId id="354" r:id="rId15"/>
    <p:sldId id="356" r:id="rId16"/>
    <p:sldId id="355" r:id="rId17"/>
    <p:sldId id="283" r:id="rId1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A850"/>
    <a:srgbClr val="5B81CF"/>
    <a:srgbClr val="EAFBFF"/>
    <a:srgbClr val="76A4DC"/>
    <a:srgbClr val="FE978C"/>
    <a:srgbClr val="248C51"/>
    <a:srgbClr val="188EF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0" d="100"/>
          <a:sy n="80" d="100"/>
        </p:scale>
        <p:origin x="77" y="96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>
                  <a:latin typeface="微软雅黑" pitchFamily="34" charset="-122"/>
                  <a:ea typeface="微软雅黑" pitchFamily="34" charset="-122"/>
                </a:rPr>
                <a:t>FSMC—</a:t>
              </a:r>
              <a:r>
                <a:rPr lang="zh-CN" altLang="en-US" sz="3200" b="1" dirty="0">
                  <a:latin typeface="微软雅黑" pitchFamily="34" charset="-122"/>
                  <a:ea typeface="微软雅黑" pitchFamily="34" charset="-122"/>
                </a:rPr>
                <a:t>扩展外部</a:t>
              </a:r>
              <a:r>
                <a:rPr lang="en-US" altLang="zh-CN" sz="3200" b="1" dirty="0">
                  <a:latin typeface="微软雅黑" pitchFamily="34" charset="-122"/>
                  <a:ea typeface="微软雅黑" pitchFamily="34" charset="-122"/>
                </a:rPr>
                <a:t>SRAM</a:t>
              </a:r>
              <a:endParaRPr lang="zh-CN" altLang="en-US" sz="3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FSMC—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扩展外部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SRAM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9317" y="1052736"/>
            <a:ext cx="82951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FSMC</a:t>
            </a:r>
            <a:r>
              <a:rPr lang="zh-CN" altLang="en-US" sz="2400" b="1" dirty="0"/>
              <a:t>的地址映射</a:t>
            </a:r>
          </a:p>
        </p:txBody>
      </p:sp>
      <p:pic>
        <p:nvPicPr>
          <p:cNvPr id="6" name="图片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400" y="1628800"/>
            <a:ext cx="6100366" cy="48817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01711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FSMC—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扩展外部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SRAM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9317" y="1052736"/>
            <a:ext cx="82951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FSMC</a:t>
            </a:r>
            <a:r>
              <a:rPr lang="zh-CN" altLang="en-US" sz="2400" b="1" dirty="0"/>
              <a:t>的地址映射</a:t>
            </a:r>
          </a:p>
        </p:txBody>
      </p:sp>
      <p:sp>
        <p:nvSpPr>
          <p:cNvPr id="6" name="矩形 5"/>
          <p:cNvSpPr/>
          <p:nvPr/>
        </p:nvSpPr>
        <p:spPr>
          <a:xfrm>
            <a:off x="395536" y="1556792"/>
            <a:ext cx="7920880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zh-CN" dirty="0"/>
              <a:t>图中左侧的是</a:t>
            </a:r>
            <a:r>
              <a:rPr lang="en-US" altLang="zh-CN" dirty="0"/>
              <a:t>Cortex-M3</a:t>
            </a:r>
            <a:r>
              <a:rPr lang="zh-CN" altLang="zh-CN" dirty="0"/>
              <a:t>内核的存储空间分配，右侧是</a:t>
            </a:r>
            <a:r>
              <a:rPr lang="en-US" altLang="zh-CN" dirty="0"/>
              <a:t>STM32 FSMC</a:t>
            </a:r>
            <a:r>
              <a:rPr lang="zh-CN" altLang="zh-CN" dirty="0"/>
              <a:t>外设的地址映射。可以看到</a:t>
            </a:r>
            <a:r>
              <a:rPr lang="en-US" altLang="zh-CN" dirty="0"/>
              <a:t>FSMC</a:t>
            </a:r>
            <a:r>
              <a:rPr lang="zh-CN" altLang="zh-CN" dirty="0"/>
              <a:t>的</a:t>
            </a:r>
            <a:r>
              <a:rPr lang="en-US" altLang="zh-CN" dirty="0"/>
              <a:t>NOR/PSRAM/SRAM/NAND FLASH</a:t>
            </a:r>
            <a:r>
              <a:rPr lang="zh-CN" altLang="zh-CN" dirty="0"/>
              <a:t>以及</a:t>
            </a:r>
            <a:r>
              <a:rPr lang="en-US" altLang="zh-CN" dirty="0"/>
              <a:t>PC</a:t>
            </a:r>
            <a:r>
              <a:rPr lang="zh-CN" altLang="zh-CN" dirty="0"/>
              <a:t>卡的地址都在</a:t>
            </a:r>
            <a:r>
              <a:rPr lang="en-US" altLang="zh-CN" dirty="0"/>
              <a:t>External RAM</a:t>
            </a:r>
            <a:r>
              <a:rPr lang="zh-CN" altLang="zh-CN" dirty="0"/>
              <a:t>地址空间内。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zh-CN" dirty="0"/>
              <a:t>正是因为存在这样的地址映射，使得访问</a:t>
            </a:r>
            <a:r>
              <a:rPr lang="en-US" altLang="zh-CN" dirty="0"/>
              <a:t>FSMC</a:t>
            </a:r>
            <a:r>
              <a:rPr lang="zh-CN" altLang="zh-CN" dirty="0"/>
              <a:t>控制的存储器时，就跟访问</a:t>
            </a:r>
            <a:r>
              <a:rPr lang="en-US" altLang="zh-CN" dirty="0"/>
              <a:t>STM32</a:t>
            </a:r>
            <a:r>
              <a:rPr lang="zh-CN" altLang="zh-CN" dirty="0"/>
              <a:t>的片上外设寄存器一样</a:t>
            </a:r>
            <a:r>
              <a:rPr lang="en-US" altLang="zh-CN" dirty="0"/>
              <a:t>(</a:t>
            </a:r>
            <a:r>
              <a:rPr lang="zh-CN" altLang="zh-CN" dirty="0"/>
              <a:t>片上外设的地址映射即图中左侧的“</a:t>
            </a:r>
            <a:r>
              <a:rPr lang="en-US" altLang="zh-CN" dirty="0"/>
              <a:t>Peripheral</a:t>
            </a:r>
            <a:r>
              <a:rPr lang="zh-CN" altLang="zh-CN" dirty="0"/>
              <a:t>”区域</a:t>
            </a:r>
            <a:r>
              <a:rPr lang="en-US" altLang="zh-CN" dirty="0"/>
              <a:t>)</a:t>
            </a:r>
            <a:r>
              <a:rPr lang="zh-CN" altLang="zh-CN" dirty="0"/>
              <a:t>。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	FSMC</a:t>
            </a:r>
            <a:r>
              <a:rPr lang="zh-CN" altLang="zh-CN" dirty="0"/>
              <a:t>把整个</a:t>
            </a:r>
            <a:r>
              <a:rPr lang="en-US" altLang="zh-CN" dirty="0"/>
              <a:t>External RAM</a:t>
            </a:r>
            <a:r>
              <a:rPr lang="zh-CN" altLang="zh-CN" dirty="0"/>
              <a:t>存储区域分成了</a:t>
            </a:r>
            <a:r>
              <a:rPr lang="en-US" altLang="zh-CN" dirty="0"/>
              <a:t>4</a:t>
            </a:r>
            <a:r>
              <a:rPr lang="zh-CN" altLang="zh-CN" dirty="0"/>
              <a:t>个</a:t>
            </a:r>
            <a:r>
              <a:rPr lang="en-US" altLang="zh-CN" dirty="0"/>
              <a:t>Bank</a:t>
            </a:r>
            <a:r>
              <a:rPr lang="zh-CN" altLang="zh-CN" dirty="0"/>
              <a:t>区域，并分配了地址范围及适用的存储器类型，如</a:t>
            </a:r>
            <a:r>
              <a:rPr lang="en-US" altLang="zh-CN" dirty="0"/>
              <a:t>NOR</a:t>
            </a:r>
            <a:r>
              <a:rPr lang="zh-CN" altLang="zh-CN" dirty="0"/>
              <a:t>及</a:t>
            </a:r>
            <a:r>
              <a:rPr lang="en-US" altLang="zh-CN" dirty="0"/>
              <a:t>SRAM</a:t>
            </a:r>
            <a:r>
              <a:rPr lang="zh-CN" altLang="zh-CN" dirty="0"/>
              <a:t>存储器只能使用</a:t>
            </a:r>
            <a:r>
              <a:rPr lang="en-US" altLang="zh-CN" dirty="0"/>
              <a:t>Bank1</a:t>
            </a:r>
            <a:r>
              <a:rPr lang="zh-CN" altLang="zh-CN" dirty="0"/>
              <a:t>的地址。</a:t>
            </a:r>
          </a:p>
        </p:txBody>
      </p:sp>
    </p:spTree>
    <p:extLst>
      <p:ext uri="{BB962C8B-B14F-4D97-AF65-F5344CB8AC3E}">
        <p14:creationId xmlns:p14="http://schemas.microsoft.com/office/powerpoint/2010/main" val="1954745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FSMC—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扩展外部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SRAM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9317" y="1052736"/>
            <a:ext cx="82951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FSMC</a:t>
            </a:r>
            <a:r>
              <a:rPr lang="zh-CN" altLang="en-US" sz="2400" b="1" dirty="0"/>
              <a:t>的地址映射</a:t>
            </a:r>
          </a:p>
        </p:txBody>
      </p:sp>
      <p:sp>
        <p:nvSpPr>
          <p:cNvPr id="6" name="矩形 5"/>
          <p:cNvSpPr/>
          <p:nvPr/>
        </p:nvSpPr>
        <p:spPr>
          <a:xfrm>
            <a:off x="395536" y="1556792"/>
            <a:ext cx="792088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zh-CN" dirty="0"/>
              <a:t>在</a:t>
            </a:r>
            <a:r>
              <a:rPr lang="en-US" altLang="zh-CN" dirty="0"/>
              <a:t>NOR</a:t>
            </a:r>
            <a:r>
              <a:rPr lang="zh-CN" altLang="zh-CN" dirty="0"/>
              <a:t>及</a:t>
            </a:r>
            <a:r>
              <a:rPr lang="en-US" altLang="zh-CN" dirty="0"/>
              <a:t>SRAM</a:t>
            </a:r>
            <a:r>
              <a:rPr lang="zh-CN" altLang="en-US" dirty="0"/>
              <a:t>区域，</a:t>
            </a:r>
            <a:r>
              <a:rPr lang="zh-CN" altLang="zh-CN" dirty="0"/>
              <a:t>每个</a:t>
            </a:r>
            <a:r>
              <a:rPr lang="en-US" altLang="zh-CN" dirty="0"/>
              <a:t>Bank</a:t>
            </a:r>
            <a:r>
              <a:rPr lang="zh-CN" altLang="zh-CN" dirty="0"/>
              <a:t>的内部又分成了</a:t>
            </a:r>
            <a:r>
              <a:rPr lang="en-US" altLang="zh-CN" dirty="0"/>
              <a:t>4</a:t>
            </a:r>
            <a:r>
              <a:rPr lang="zh-CN" altLang="zh-CN" dirty="0"/>
              <a:t>个小块，每个小块有相应的控制引脚用于连接片选信号，如</a:t>
            </a:r>
            <a:r>
              <a:rPr lang="en-US" altLang="zh-CN" dirty="0"/>
              <a:t>FSMC_NE[4:1]</a:t>
            </a:r>
            <a:r>
              <a:rPr lang="zh-CN" altLang="zh-CN" dirty="0"/>
              <a:t>信号线可用于选择</a:t>
            </a:r>
            <a:r>
              <a:rPr lang="en-US" altLang="zh-CN" dirty="0"/>
              <a:t>BANK1</a:t>
            </a:r>
            <a:r>
              <a:rPr lang="zh-CN" altLang="zh-CN" dirty="0"/>
              <a:t>内部的</a:t>
            </a:r>
            <a:r>
              <a:rPr lang="en-US" altLang="zh-CN" dirty="0"/>
              <a:t>4</a:t>
            </a:r>
            <a:r>
              <a:rPr lang="zh-CN" altLang="zh-CN" dirty="0"/>
              <a:t>小块地址区域，当</a:t>
            </a:r>
            <a:r>
              <a:rPr lang="en-US" altLang="zh-CN" dirty="0"/>
              <a:t>STM32</a:t>
            </a:r>
            <a:r>
              <a:rPr lang="zh-CN" altLang="zh-CN" dirty="0"/>
              <a:t>访问</a:t>
            </a:r>
            <a:r>
              <a:rPr lang="en-US" altLang="zh-CN" dirty="0"/>
              <a:t>0x68000000-0x6BFFFFFF</a:t>
            </a:r>
            <a:r>
              <a:rPr lang="zh-CN" altLang="zh-CN" dirty="0"/>
              <a:t>地址空间时，会访问到</a:t>
            </a:r>
            <a:r>
              <a:rPr lang="en-US" altLang="zh-CN" dirty="0"/>
              <a:t>Bank1</a:t>
            </a:r>
            <a:r>
              <a:rPr lang="zh-CN" altLang="zh-CN" dirty="0"/>
              <a:t>的第</a:t>
            </a:r>
            <a:r>
              <a:rPr lang="en-US" altLang="zh-CN" dirty="0"/>
              <a:t>3</a:t>
            </a:r>
            <a:r>
              <a:rPr lang="zh-CN" altLang="zh-CN" dirty="0"/>
              <a:t>小块区域，相应的</a:t>
            </a:r>
            <a:r>
              <a:rPr lang="en-US" altLang="zh-CN" dirty="0"/>
              <a:t>FSMC_NE3</a:t>
            </a:r>
            <a:r>
              <a:rPr lang="zh-CN" altLang="zh-CN" dirty="0"/>
              <a:t>信号线会输出控制信号。</a:t>
            </a:r>
          </a:p>
        </p:txBody>
      </p:sp>
      <p:pic>
        <p:nvPicPr>
          <p:cNvPr id="7" name="图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33" y="4221088"/>
            <a:ext cx="8367139" cy="14002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67278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FSMC—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扩展外部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SRAM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9317" y="1052736"/>
            <a:ext cx="82951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FSMC</a:t>
            </a:r>
            <a:r>
              <a:rPr lang="zh-CN" altLang="en-US" sz="2400" b="1" dirty="0"/>
              <a:t>控制</a:t>
            </a:r>
            <a:r>
              <a:rPr lang="en-US" altLang="zh-CN" sz="2400" b="1" dirty="0"/>
              <a:t>SRAM</a:t>
            </a:r>
            <a:r>
              <a:rPr lang="zh-CN" altLang="en-US" sz="2400" b="1" dirty="0"/>
              <a:t>的时序</a:t>
            </a:r>
          </a:p>
        </p:txBody>
      </p:sp>
      <p:sp>
        <p:nvSpPr>
          <p:cNvPr id="6" name="矩形 5"/>
          <p:cNvSpPr/>
          <p:nvPr/>
        </p:nvSpPr>
        <p:spPr>
          <a:xfrm>
            <a:off x="395536" y="1556792"/>
            <a:ext cx="7920880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	FSMC</a:t>
            </a:r>
            <a:r>
              <a:rPr lang="zh-CN" altLang="zh-CN" dirty="0"/>
              <a:t>外设支持输出多种不同的时序以便于控制不同的存储器，它具有</a:t>
            </a:r>
            <a:r>
              <a:rPr lang="en-US" altLang="zh-CN" dirty="0"/>
              <a:t>ABCD</a:t>
            </a:r>
            <a:r>
              <a:rPr lang="zh-CN" altLang="zh-CN" dirty="0"/>
              <a:t>四种模式，下面我们仅针对控制</a:t>
            </a:r>
            <a:r>
              <a:rPr lang="en-US" altLang="zh-CN" dirty="0"/>
              <a:t>SRAM</a:t>
            </a:r>
            <a:r>
              <a:rPr lang="zh-CN" altLang="zh-CN" dirty="0"/>
              <a:t>使用的模式</a:t>
            </a:r>
            <a:r>
              <a:rPr lang="en-US" altLang="zh-CN" dirty="0"/>
              <a:t>A</a:t>
            </a:r>
            <a:r>
              <a:rPr lang="zh-CN" altLang="zh-CN" dirty="0"/>
              <a:t>进行讲解</a:t>
            </a:r>
          </a:p>
        </p:txBody>
      </p:sp>
      <p:pic>
        <p:nvPicPr>
          <p:cNvPr id="8" name="图片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821" y="2636912"/>
            <a:ext cx="5274310" cy="35388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文本框 1"/>
          <p:cNvSpPr txBox="1"/>
          <p:nvPr/>
        </p:nvSpPr>
        <p:spPr>
          <a:xfrm>
            <a:off x="3917394" y="63093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读时序</a:t>
            </a:r>
          </a:p>
        </p:txBody>
      </p:sp>
    </p:spTree>
    <p:extLst>
      <p:ext uri="{BB962C8B-B14F-4D97-AF65-F5344CB8AC3E}">
        <p14:creationId xmlns:p14="http://schemas.microsoft.com/office/powerpoint/2010/main" val="1936206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FSMC—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扩展外部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SRAM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9317" y="1052736"/>
            <a:ext cx="82951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FSMC</a:t>
            </a:r>
            <a:r>
              <a:rPr lang="zh-CN" altLang="en-US" sz="2400" b="1" dirty="0"/>
              <a:t>控制</a:t>
            </a:r>
            <a:r>
              <a:rPr lang="en-US" altLang="zh-CN" sz="2400" b="1" dirty="0"/>
              <a:t>SRAM</a:t>
            </a:r>
            <a:r>
              <a:rPr lang="zh-CN" altLang="en-US" sz="2400" b="1" dirty="0"/>
              <a:t>的时序</a:t>
            </a:r>
          </a:p>
        </p:txBody>
      </p:sp>
      <p:sp>
        <p:nvSpPr>
          <p:cNvPr id="6" name="矩形 5"/>
          <p:cNvSpPr/>
          <p:nvPr/>
        </p:nvSpPr>
        <p:spPr>
          <a:xfrm>
            <a:off x="395536" y="1556792"/>
            <a:ext cx="7920880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	FSMC</a:t>
            </a:r>
            <a:r>
              <a:rPr lang="zh-CN" altLang="zh-CN" dirty="0"/>
              <a:t>外设支持输出多种不同的时序以便于控制不同的存储器，它具有</a:t>
            </a:r>
            <a:r>
              <a:rPr lang="en-US" altLang="zh-CN" dirty="0"/>
              <a:t>ABCD</a:t>
            </a:r>
            <a:r>
              <a:rPr lang="zh-CN" altLang="zh-CN" dirty="0"/>
              <a:t>四种模式，下面我们仅针对控制</a:t>
            </a:r>
            <a:r>
              <a:rPr lang="en-US" altLang="zh-CN" dirty="0"/>
              <a:t>SRAM</a:t>
            </a:r>
            <a:r>
              <a:rPr lang="zh-CN" altLang="zh-CN" dirty="0"/>
              <a:t>使用的模式</a:t>
            </a:r>
            <a:r>
              <a:rPr lang="en-US" altLang="zh-CN" dirty="0"/>
              <a:t>A</a:t>
            </a:r>
            <a:r>
              <a:rPr lang="zh-CN" altLang="zh-CN" dirty="0"/>
              <a:t>进行讲解</a:t>
            </a:r>
          </a:p>
        </p:txBody>
      </p:sp>
      <p:pic>
        <p:nvPicPr>
          <p:cNvPr id="8" name="图片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821" y="2636912"/>
            <a:ext cx="5274310" cy="35388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文本框 1"/>
          <p:cNvSpPr txBox="1"/>
          <p:nvPr/>
        </p:nvSpPr>
        <p:spPr>
          <a:xfrm>
            <a:off x="3917394" y="63093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读时序</a:t>
            </a:r>
          </a:p>
        </p:txBody>
      </p:sp>
    </p:spTree>
    <p:extLst>
      <p:ext uri="{BB962C8B-B14F-4D97-AF65-F5344CB8AC3E}">
        <p14:creationId xmlns:p14="http://schemas.microsoft.com/office/powerpoint/2010/main" val="1127731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FSMC—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扩展外部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SRAM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9317" y="1052736"/>
            <a:ext cx="82951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FSMC</a:t>
            </a:r>
            <a:r>
              <a:rPr lang="zh-CN" altLang="en-US" sz="2400" b="1" dirty="0"/>
              <a:t>控制</a:t>
            </a:r>
            <a:r>
              <a:rPr lang="en-US" altLang="zh-CN" sz="2400" b="1" dirty="0"/>
              <a:t>SRAM</a:t>
            </a:r>
            <a:r>
              <a:rPr lang="zh-CN" altLang="en-US" sz="2400" b="1" dirty="0"/>
              <a:t>的时序</a:t>
            </a:r>
          </a:p>
        </p:txBody>
      </p:sp>
      <p:sp>
        <p:nvSpPr>
          <p:cNvPr id="6" name="矩形 5"/>
          <p:cNvSpPr/>
          <p:nvPr/>
        </p:nvSpPr>
        <p:spPr>
          <a:xfrm>
            <a:off x="395536" y="1556792"/>
            <a:ext cx="79208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	</a:t>
            </a:r>
            <a:r>
              <a:rPr lang="zh-CN" altLang="zh-CN" dirty="0"/>
              <a:t>当内核发出访问某个指向外部存储器地址时，</a:t>
            </a:r>
            <a:r>
              <a:rPr lang="en-US" altLang="zh-CN" dirty="0"/>
              <a:t>FSMC</a:t>
            </a:r>
            <a:r>
              <a:rPr lang="zh-CN" altLang="zh-CN" dirty="0"/>
              <a:t>外设会根据配置控制信号线产生时序访问存储器，上图中的是访问外部</a:t>
            </a:r>
            <a:r>
              <a:rPr lang="en-US" altLang="zh-CN" dirty="0"/>
              <a:t>SRAM</a:t>
            </a:r>
            <a:r>
              <a:rPr lang="zh-CN" altLang="zh-CN" dirty="0"/>
              <a:t>时</a:t>
            </a:r>
            <a:r>
              <a:rPr lang="en-US" altLang="zh-CN" dirty="0"/>
              <a:t>FSMC</a:t>
            </a:r>
            <a:r>
              <a:rPr lang="zh-CN" altLang="zh-CN" dirty="0"/>
              <a:t>外设的读写时序。</a:t>
            </a:r>
          </a:p>
          <a:p>
            <a:r>
              <a:rPr lang="en-US" altLang="zh-CN" dirty="0"/>
              <a:t>	</a:t>
            </a:r>
            <a:r>
              <a:rPr lang="zh-CN" altLang="zh-CN" dirty="0"/>
              <a:t>以读时序为例，该图表示一个存储器操作周期由地址建立周期</a:t>
            </a:r>
            <a:r>
              <a:rPr lang="en-US" altLang="zh-CN" dirty="0"/>
              <a:t>(ADDSET)</a:t>
            </a:r>
            <a:r>
              <a:rPr lang="zh-CN" altLang="zh-CN" dirty="0"/>
              <a:t>、数据建立周期</a:t>
            </a:r>
            <a:r>
              <a:rPr lang="en-US" altLang="zh-CN" dirty="0"/>
              <a:t>(DATAST)</a:t>
            </a:r>
            <a:r>
              <a:rPr lang="zh-CN" altLang="zh-CN" dirty="0"/>
              <a:t>以及</a:t>
            </a:r>
            <a:r>
              <a:rPr lang="en-US" altLang="zh-CN" dirty="0"/>
              <a:t>2</a:t>
            </a:r>
            <a:r>
              <a:rPr lang="zh-CN" altLang="zh-CN" dirty="0"/>
              <a:t>个</a:t>
            </a:r>
            <a:r>
              <a:rPr lang="en-US" altLang="zh-CN" dirty="0"/>
              <a:t>HCLK</a:t>
            </a:r>
            <a:r>
              <a:rPr lang="zh-CN" altLang="zh-CN" dirty="0"/>
              <a:t>周期组成。在地址建立周期中，地址线发出要访问的地址，数据掩码信号线指示出要读取地址的高、低字节部分，片选信号使能存储器芯片；地址建立周期结束后读使能信号线发出读使能信号，接着存储器通过数据信号线把目标数据传输给</a:t>
            </a:r>
            <a:r>
              <a:rPr lang="en-US" altLang="zh-CN" dirty="0"/>
              <a:t>FSMC</a:t>
            </a:r>
            <a:r>
              <a:rPr lang="zh-CN" altLang="zh-CN" dirty="0"/>
              <a:t>，</a:t>
            </a:r>
            <a:r>
              <a:rPr lang="en-US" altLang="zh-CN" dirty="0"/>
              <a:t>FSMC</a:t>
            </a:r>
            <a:r>
              <a:rPr lang="zh-CN" altLang="zh-CN" dirty="0"/>
              <a:t>把它交给内核。</a:t>
            </a:r>
          </a:p>
          <a:p>
            <a:r>
              <a:rPr lang="en-US" altLang="zh-CN" dirty="0"/>
              <a:t>	</a:t>
            </a:r>
            <a:r>
              <a:rPr lang="zh-CN" altLang="zh-CN" dirty="0"/>
              <a:t>写时序类似，区别是它的一个存储器操作周期仅由地址建立周期</a:t>
            </a:r>
            <a:r>
              <a:rPr lang="en-US" altLang="zh-CN" dirty="0"/>
              <a:t>(ADDSET)</a:t>
            </a:r>
            <a:r>
              <a:rPr lang="zh-CN" altLang="zh-CN" dirty="0"/>
              <a:t>和数据建立周期</a:t>
            </a:r>
            <a:r>
              <a:rPr lang="en-US" altLang="zh-CN" dirty="0"/>
              <a:t>(DATAST)</a:t>
            </a:r>
            <a:r>
              <a:rPr lang="zh-CN" altLang="zh-CN" dirty="0"/>
              <a:t>组成，且在数据建立周期期间写使能信号线发出写信号，接着</a:t>
            </a:r>
            <a:r>
              <a:rPr lang="en-US" altLang="zh-CN" dirty="0"/>
              <a:t>FSMC</a:t>
            </a:r>
            <a:r>
              <a:rPr lang="zh-CN" altLang="zh-CN" dirty="0"/>
              <a:t>把数据通过数据线传输到存储器中。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917394" y="63093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读时序</a:t>
            </a:r>
          </a:p>
        </p:txBody>
      </p:sp>
    </p:spTree>
    <p:extLst>
      <p:ext uri="{BB962C8B-B14F-4D97-AF65-F5344CB8AC3E}">
        <p14:creationId xmlns:p14="http://schemas.microsoft.com/office/powerpoint/2010/main" val="3284209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FSMC—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扩展外部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SRAM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9317" y="1052736"/>
            <a:ext cx="82951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FSMC</a:t>
            </a:r>
            <a:r>
              <a:rPr lang="zh-CN" altLang="en-US" sz="2400" b="1" dirty="0"/>
              <a:t>控制</a:t>
            </a:r>
            <a:r>
              <a:rPr lang="en-US" altLang="zh-CN" sz="2400" b="1" dirty="0"/>
              <a:t>SRAM</a:t>
            </a:r>
            <a:r>
              <a:rPr lang="zh-CN" altLang="en-US" sz="2400" b="1" dirty="0"/>
              <a:t>的时序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851920" y="530120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写时序</a:t>
            </a:r>
          </a:p>
        </p:txBody>
      </p:sp>
      <p:pic>
        <p:nvPicPr>
          <p:cNvPr id="9" name="图片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727" y="1755216"/>
            <a:ext cx="5274310" cy="33591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95381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www.chuxue123.com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067605" y="138144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marL="0" marR="0" lvl="0" indent="0" algn="ctr" defTabSz="8016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uLnTx/>
                <a:uFillTx/>
                <a:latin typeface="微软雅黑" pitchFamily="34" charset="-122"/>
                <a:ea typeface="微软雅黑" pitchFamily="34" charset="-122"/>
              </a:rPr>
              <a:t>01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203575" y="2238375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292475" y="1524000"/>
            <a:ext cx="27254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SRAM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控制原理</a:t>
            </a: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67605" y="242088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marL="0" marR="0" lvl="0" indent="0" algn="ctr" defTabSz="8016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uLnTx/>
                <a:uFillTx/>
                <a:latin typeface="微软雅黑" pitchFamily="34" charset="-122"/>
                <a:ea typeface="微软雅黑" pitchFamily="34" charset="-122"/>
              </a:rPr>
              <a:t>02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36913" y="4244975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292475" y="2665413"/>
            <a:ext cx="46143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STM32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的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FSMC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特性及架构</a:t>
            </a: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67605" y="346107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marL="0" marR="0" lvl="0" indent="0" algn="ctr" defTabSz="8016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uLnTx/>
                <a:uFillTx/>
                <a:latin typeface="微软雅黑" pitchFamily="34" charset="-122"/>
                <a:ea typeface="微软雅黑" pitchFamily="34" charset="-122"/>
              </a:rPr>
              <a:t>03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219450" y="3306763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292475" y="3592513"/>
            <a:ext cx="51850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FSMC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控制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SRAM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的相关结构体</a:t>
            </a:r>
          </a:p>
        </p:txBody>
      </p:sp>
      <p:sp>
        <p:nvSpPr>
          <p:cNvPr id="15" name="矩形 14"/>
          <p:cNvSpPr/>
          <p:nvPr/>
        </p:nvSpPr>
        <p:spPr>
          <a:xfrm>
            <a:off x="3303910" y="4653136"/>
            <a:ext cx="48547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FSMC—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扩展外部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SRAM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实验</a:t>
            </a:r>
          </a:p>
        </p:txBody>
      </p:sp>
      <p:sp>
        <p:nvSpPr>
          <p:cNvPr id="16" name="对角圆角矩形 15"/>
          <p:cNvSpPr/>
          <p:nvPr/>
        </p:nvSpPr>
        <p:spPr bwMode="auto">
          <a:xfrm>
            <a:off x="2067605" y="445009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marL="0" marR="0" lvl="0" indent="0" algn="ctr" defTabSz="8016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innerShdw blurRad="114300">
                    <a:prstClr val="black"/>
                  </a:innerShdw>
                </a:effectLst>
                <a:uLnTx/>
                <a:uFillTx/>
                <a:latin typeface="微软雅黑" pitchFamily="34" charset="-122"/>
                <a:ea typeface="微软雅黑" pitchFamily="34" charset="-122"/>
              </a:rPr>
              <a:t>04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innerShdw blurRad="114300">
                  <a:prstClr val="black"/>
                </a:innerShdw>
              </a:effectLst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236913" y="5254625"/>
            <a:ext cx="4143375" cy="1588"/>
          </a:xfrm>
          <a:prstGeom prst="line">
            <a:avLst/>
          </a:prstGeom>
          <a:ln>
            <a:solidFill>
              <a:srgbClr val="08A8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024641" y="5589240"/>
            <a:ext cx="44996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FSMC—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扩展外部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SRAM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”章节</a:t>
            </a:r>
          </a:p>
        </p:txBody>
      </p:sp>
    </p:spTree>
    <p:extLst>
      <p:ext uri="{BB962C8B-B14F-4D97-AF65-F5344CB8AC3E}">
        <p14:creationId xmlns:p14="http://schemas.microsoft.com/office/powerpoint/2010/main" val="1699679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FSMC—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扩展外部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SRAM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FSMC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简介</a:t>
            </a:r>
          </a:p>
        </p:txBody>
      </p:sp>
      <p:sp>
        <p:nvSpPr>
          <p:cNvPr id="2" name="矩形 1"/>
          <p:cNvSpPr/>
          <p:nvPr/>
        </p:nvSpPr>
        <p:spPr>
          <a:xfrm>
            <a:off x="652935" y="1556792"/>
            <a:ext cx="7702624" cy="2116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	STM32F1</a:t>
            </a:r>
            <a:r>
              <a:rPr lang="zh-CN" altLang="zh-CN" dirty="0"/>
              <a:t>系列芯片使用</a:t>
            </a:r>
            <a:r>
              <a:rPr lang="en-US" altLang="zh-CN" dirty="0"/>
              <a:t>FSMC</a:t>
            </a:r>
            <a:r>
              <a:rPr lang="zh-CN" altLang="zh-CN" dirty="0"/>
              <a:t>外设来管理扩展的存储器，</a:t>
            </a:r>
            <a:r>
              <a:rPr lang="en-US" altLang="zh-CN" dirty="0"/>
              <a:t>FSMC</a:t>
            </a:r>
            <a:r>
              <a:rPr lang="zh-CN" altLang="zh-CN" dirty="0"/>
              <a:t>是</a:t>
            </a:r>
            <a:r>
              <a:rPr lang="en-US" altLang="zh-CN" dirty="0"/>
              <a:t>Flexible Static Memory Controller</a:t>
            </a:r>
            <a:r>
              <a:rPr lang="zh-CN" altLang="zh-CN" dirty="0"/>
              <a:t>的缩写，译为灵活的静态存储控制器。它可以用于驱动包括</a:t>
            </a:r>
            <a:r>
              <a:rPr lang="en-US" altLang="zh-CN" dirty="0"/>
              <a:t>SRAM</a:t>
            </a:r>
            <a:r>
              <a:rPr lang="zh-CN" altLang="zh-CN" dirty="0"/>
              <a:t>、</a:t>
            </a:r>
            <a:r>
              <a:rPr lang="en-US" altLang="zh-CN" dirty="0"/>
              <a:t>NOR FLASH</a:t>
            </a:r>
            <a:r>
              <a:rPr lang="zh-CN" altLang="zh-CN" dirty="0"/>
              <a:t>以及</a:t>
            </a:r>
            <a:r>
              <a:rPr lang="en-US" altLang="zh-CN" dirty="0"/>
              <a:t>NAND FLSAH</a:t>
            </a:r>
            <a:r>
              <a:rPr lang="zh-CN" altLang="zh-CN" dirty="0"/>
              <a:t>类型的存储器，不能驱动如</a:t>
            </a:r>
            <a:r>
              <a:rPr lang="en-US" altLang="zh-CN" dirty="0"/>
              <a:t>SDRAM</a:t>
            </a:r>
            <a:r>
              <a:rPr lang="zh-CN" altLang="zh-CN" dirty="0"/>
              <a:t>这种动态的存储器而在</a:t>
            </a:r>
            <a:r>
              <a:rPr lang="en-US" altLang="zh-CN" dirty="0"/>
              <a:t>STM32F429</a:t>
            </a:r>
            <a:r>
              <a:rPr lang="zh-CN" altLang="zh-CN" dirty="0"/>
              <a:t>系列的控制器中，它具有</a:t>
            </a:r>
            <a:r>
              <a:rPr lang="en-US" altLang="zh-CN" dirty="0"/>
              <a:t>FMC</a:t>
            </a:r>
            <a:r>
              <a:rPr lang="zh-CN" altLang="zh-CN" dirty="0"/>
              <a:t>外设，支持控制</a:t>
            </a:r>
            <a:r>
              <a:rPr lang="en-US" altLang="zh-CN" dirty="0"/>
              <a:t>SDRAM</a:t>
            </a:r>
            <a:r>
              <a:rPr lang="zh-CN" altLang="zh-CN" dirty="0"/>
              <a:t>存储器。</a:t>
            </a:r>
          </a:p>
        </p:txBody>
      </p:sp>
    </p:spTree>
    <p:extLst>
      <p:ext uri="{BB962C8B-B14F-4D97-AF65-F5344CB8AC3E}">
        <p14:creationId xmlns:p14="http://schemas.microsoft.com/office/powerpoint/2010/main" val="2081575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FSMC—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扩展外部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SRAM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6793" y="980728"/>
            <a:ext cx="22594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FSMC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框图剖析</a:t>
            </a:r>
          </a:p>
        </p:txBody>
      </p:sp>
      <p:sp>
        <p:nvSpPr>
          <p:cNvPr id="6" name="矩形 5"/>
          <p:cNvSpPr/>
          <p:nvPr/>
        </p:nvSpPr>
        <p:spPr>
          <a:xfrm>
            <a:off x="5940152" y="2662461"/>
            <a:ext cx="2935419" cy="18466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/>
              <a:t>通讯引脚</a:t>
            </a:r>
            <a:endParaRPr lang="en-US" altLang="zh-CN" sz="3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/>
              <a:t>存储器控制器</a:t>
            </a:r>
            <a:endParaRPr lang="en-US" altLang="zh-CN" sz="3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/>
              <a:t>时钟控制逻辑</a:t>
            </a:r>
            <a:endParaRPr lang="en-US" altLang="zh-CN" sz="3200"/>
          </a:p>
          <a:p>
            <a:endParaRPr lang="zh-CN" altLang="en-US"/>
          </a:p>
        </p:txBody>
      </p:sp>
      <p:pic>
        <p:nvPicPr>
          <p:cNvPr id="7" name="图片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93" y="1700808"/>
            <a:ext cx="5293360" cy="46894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81107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FSMC—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扩展外部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SRAM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685800" y="1124744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通讯引脚</a:t>
            </a:r>
            <a:endParaRPr lang="zh-CN" altLang="en-US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1612854"/>
            <a:ext cx="7560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	</a:t>
            </a:r>
            <a:r>
              <a:rPr lang="zh-CN" altLang="zh-CN" dirty="0"/>
              <a:t>由于控制不同类型存储器的时候会有一些不同的引脚，看起来有非常多，其中地址线</a:t>
            </a:r>
            <a:r>
              <a:rPr lang="en-US" altLang="zh-CN" dirty="0"/>
              <a:t>FSMC_A</a:t>
            </a:r>
            <a:r>
              <a:rPr lang="zh-CN" altLang="zh-CN" dirty="0"/>
              <a:t>和数据线</a:t>
            </a:r>
            <a:r>
              <a:rPr lang="en-US" altLang="zh-CN" dirty="0"/>
              <a:t>FSMC_D</a:t>
            </a:r>
            <a:r>
              <a:rPr lang="zh-CN" altLang="zh-CN" dirty="0"/>
              <a:t>是所有控制器都共用的。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752107"/>
              </p:ext>
            </p:extLst>
          </p:nvPr>
        </p:nvGraphicFramePr>
        <p:xfrm>
          <a:off x="1976141" y="2708920"/>
          <a:ext cx="5177430" cy="25673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5810">
                  <a:extLst>
                    <a:ext uri="{9D8B030D-6E8A-4147-A177-3AD203B41FA5}">
                      <a16:colId xmlns:a16="http://schemas.microsoft.com/office/drawing/2014/main" val="3137419200"/>
                    </a:ext>
                  </a:extLst>
                </a:gridCol>
                <a:gridCol w="1725810">
                  <a:extLst>
                    <a:ext uri="{9D8B030D-6E8A-4147-A177-3AD203B41FA5}">
                      <a16:colId xmlns:a16="http://schemas.microsoft.com/office/drawing/2014/main" val="2216153722"/>
                    </a:ext>
                  </a:extLst>
                </a:gridCol>
                <a:gridCol w="1725810">
                  <a:extLst>
                    <a:ext uri="{9D8B030D-6E8A-4147-A177-3AD203B41FA5}">
                      <a16:colId xmlns:a16="http://schemas.microsoft.com/office/drawing/2014/main" val="1016462396"/>
                    </a:ext>
                  </a:extLst>
                </a:gridCol>
              </a:tblGrid>
              <a:tr h="40519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FSMC</a:t>
                      </a:r>
                      <a:r>
                        <a:rPr lang="zh-CN" sz="1600">
                          <a:effectLst/>
                        </a:rPr>
                        <a:t>引脚名称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对应</a:t>
                      </a:r>
                      <a:r>
                        <a:rPr lang="en-US" sz="1600">
                          <a:effectLst/>
                        </a:rPr>
                        <a:t>SRAM</a:t>
                      </a:r>
                      <a:r>
                        <a:rPr lang="zh-CN" sz="1600">
                          <a:effectLst/>
                        </a:rPr>
                        <a:t>引脚名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说明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977389"/>
                  </a:ext>
                </a:extLst>
              </a:tr>
              <a:tr h="30596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FSMC_NBL[1:0]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LB#</a:t>
                      </a:r>
                      <a:r>
                        <a:rPr lang="zh-CN" sz="1200" dirty="0">
                          <a:effectLst/>
                        </a:rPr>
                        <a:t>、</a:t>
                      </a:r>
                      <a:r>
                        <a:rPr lang="en-US" sz="1200" dirty="0">
                          <a:effectLst/>
                        </a:rPr>
                        <a:t>UB#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数据掩码信号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8643492"/>
                  </a:ext>
                </a:extLst>
              </a:tr>
              <a:tr h="30596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FSMC_A[18:0]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A[18:0]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行地址线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6373700"/>
                  </a:ext>
                </a:extLst>
              </a:tr>
              <a:tr h="30596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FSMC_D[15:0]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I/O[15:0]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数据线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3604466"/>
                  </a:ext>
                </a:extLst>
              </a:tr>
              <a:tr h="30596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FSMC_NWE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WE#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写入使能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0197493"/>
                  </a:ext>
                </a:extLst>
              </a:tr>
              <a:tr h="30596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FSMC_NOE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OE#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输出使能</a:t>
                      </a:r>
                      <a:r>
                        <a:rPr lang="en-US" sz="1200">
                          <a:effectLst/>
                        </a:rPr>
                        <a:t>(</a:t>
                      </a:r>
                      <a:r>
                        <a:rPr lang="zh-CN" sz="1200">
                          <a:effectLst/>
                        </a:rPr>
                        <a:t>读使能</a:t>
                      </a:r>
                      <a:r>
                        <a:rPr lang="en-US" sz="1200">
                          <a:effectLst/>
                        </a:rPr>
                        <a:t>)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3574166"/>
                  </a:ext>
                </a:extLst>
              </a:tr>
              <a:tr h="30596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FSMC_NE[1:4]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CE#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片选信号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1554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9071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FSMC—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扩展外部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SRAM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9317" y="1084094"/>
            <a:ext cx="82951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SRAM</a:t>
            </a:r>
            <a:r>
              <a:rPr lang="zh-CN" altLang="en-US" dirty="0"/>
              <a:t>信号线</a:t>
            </a:r>
          </a:p>
        </p:txBody>
      </p:sp>
      <p:sp>
        <p:nvSpPr>
          <p:cNvPr id="3" name="矩形 2"/>
          <p:cNvSpPr/>
          <p:nvPr/>
        </p:nvSpPr>
        <p:spPr>
          <a:xfrm>
            <a:off x="323528" y="3501008"/>
            <a:ext cx="80648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zh-CN" dirty="0"/>
              <a:t>其中比较特殊的</a:t>
            </a:r>
            <a:r>
              <a:rPr lang="en-US" altLang="zh-CN" dirty="0"/>
              <a:t>FSMC_NE</a:t>
            </a:r>
            <a:r>
              <a:rPr lang="zh-CN" altLang="zh-CN" dirty="0"/>
              <a:t>是用于控制</a:t>
            </a:r>
            <a:r>
              <a:rPr lang="en-US" altLang="zh-CN" dirty="0"/>
              <a:t>SRAM</a:t>
            </a:r>
            <a:r>
              <a:rPr lang="zh-CN" altLang="zh-CN" dirty="0"/>
              <a:t>芯片的控制信号线，</a:t>
            </a:r>
            <a:r>
              <a:rPr lang="en-US" altLang="zh-CN" dirty="0"/>
              <a:t>STM32</a:t>
            </a:r>
            <a:r>
              <a:rPr lang="zh-CN" altLang="zh-CN" dirty="0"/>
              <a:t>具有</a:t>
            </a:r>
            <a:r>
              <a:rPr lang="en-US" altLang="zh-CN" dirty="0"/>
              <a:t>FSMC_NE1/2/3/4</a:t>
            </a:r>
            <a:r>
              <a:rPr lang="zh-CN" altLang="zh-CN" dirty="0"/>
              <a:t>号引脚，不同的引脚对应</a:t>
            </a:r>
            <a:r>
              <a:rPr lang="en-US" altLang="zh-CN" dirty="0"/>
              <a:t>STM32</a:t>
            </a:r>
            <a:r>
              <a:rPr lang="zh-CN" altLang="zh-CN" dirty="0"/>
              <a:t>内部不同的地址区域。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zh-CN" dirty="0"/>
              <a:t>例如，当</a:t>
            </a:r>
            <a:r>
              <a:rPr lang="en-US" altLang="zh-CN" dirty="0"/>
              <a:t>STM32</a:t>
            </a:r>
            <a:r>
              <a:rPr lang="zh-CN" altLang="zh-CN" dirty="0"/>
              <a:t>访问</a:t>
            </a:r>
            <a:r>
              <a:rPr lang="en-US" altLang="zh-CN" dirty="0"/>
              <a:t>0x68000000-0x6BFFFFFF</a:t>
            </a:r>
            <a:r>
              <a:rPr lang="zh-CN" altLang="zh-CN" dirty="0"/>
              <a:t>地址空间时，</a:t>
            </a:r>
            <a:r>
              <a:rPr lang="en-US" altLang="zh-CN" dirty="0"/>
              <a:t>FSMC_NE3</a:t>
            </a:r>
            <a:r>
              <a:rPr lang="zh-CN" altLang="zh-CN" dirty="0"/>
              <a:t>引脚会自动设置为低电平，由于它连接到</a:t>
            </a:r>
            <a:r>
              <a:rPr lang="en-US" altLang="zh-CN" dirty="0"/>
              <a:t>SRAM</a:t>
            </a:r>
            <a:r>
              <a:rPr lang="zh-CN" altLang="zh-CN" dirty="0"/>
              <a:t>的</a:t>
            </a:r>
            <a:r>
              <a:rPr lang="en-US" altLang="zh-CN" dirty="0"/>
              <a:t>CE#</a:t>
            </a:r>
            <a:r>
              <a:rPr lang="zh-CN" altLang="zh-CN" dirty="0"/>
              <a:t>引脚，所以</a:t>
            </a:r>
            <a:r>
              <a:rPr lang="en-US" altLang="zh-CN" dirty="0"/>
              <a:t>SRAM</a:t>
            </a:r>
            <a:r>
              <a:rPr lang="zh-CN" altLang="zh-CN" dirty="0"/>
              <a:t>的片选被使能，而访问</a:t>
            </a:r>
            <a:r>
              <a:rPr lang="en-US" altLang="zh-CN" dirty="0"/>
              <a:t>0x60000000-0x63FFFFFF</a:t>
            </a:r>
            <a:r>
              <a:rPr lang="zh-CN" altLang="zh-CN" dirty="0"/>
              <a:t>地址时，</a:t>
            </a:r>
            <a:r>
              <a:rPr lang="en-US" altLang="zh-CN" dirty="0"/>
              <a:t>FSMC_NE1</a:t>
            </a:r>
            <a:r>
              <a:rPr lang="zh-CN" altLang="zh-CN" dirty="0"/>
              <a:t>会输出低电平。当使用不同的</a:t>
            </a:r>
            <a:r>
              <a:rPr lang="en-US" altLang="zh-CN" dirty="0"/>
              <a:t>FSMC_NE</a:t>
            </a:r>
            <a:r>
              <a:rPr lang="zh-CN" altLang="zh-CN" dirty="0"/>
              <a:t>引脚连接外部存储器时，</a:t>
            </a:r>
            <a:r>
              <a:rPr lang="en-US" altLang="zh-CN" dirty="0"/>
              <a:t>STM32</a:t>
            </a:r>
            <a:r>
              <a:rPr lang="zh-CN" altLang="zh-CN" dirty="0"/>
              <a:t>访问</a:t>
            </a:r>
            <a:r>
              <a:rPr lang="en-US" altLang="zh-CN" dirty="0"/>
              <a:t>SRAM</a:t>
            </a:r>
            <a:r>
              <a:rPr lang="zh-CN" altLang="zh-CN" dirty="0"/>
              <a:t>的地址不一样，从而达到控制多块</a:t>
            </a:r>
            <a:r>
              <a:rPr lang="en-US" altLang="zh-CN" dirty="0"/>
              <a:t>SRAM</a:t>
            </a:r>
            <a:r>
              <a:rPr lang="zh-CN" altLang="zh-CN" dirty="0"/>
              <a:t>芯片的目的。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654249"/>
              </p:ext>
            </p:extLst>
          </p:nvPr>
        </p:nvGraphicFramePr>
        <p:xfrm>
          <a:off x="2195736" y="1196752"/>
          <a:ext cx="4885827" cy="2377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8609">
                  <a:extLst>
                    <a:ext uri="{9D8B030D-6E8A-4147-A177-3AD203B41FA5}">
                      <a16:colId xmlns:a16="http://schemas.microsoft.com/office/drawing/2014/main" val="3137419200"/>
                    </a:ext>
                  </a:extLst>
                </a:gridCol>
                <a:gridCol w="1628609">
                  <a:extLst>
                    <a:ext uri="{9D8B030D-6E8A-4147-A177-3AD203B41FA5}">
                      <a16:colId xmlns:a16="http://schemas.microsoft.com/office/drawing/2014/main" val="2216153722"/>
                    </a:ext>
                  </a:extLst>
                </a:gridCol>
                <a:gridCol w="1628609">
                  <a:extLst>
                    <a:ext uri="{9D8B030D-6E8A-4147-A177-3AD203B41FA5}">
                      <a16:colId xmlns:a16="http://schemas.microsoft.com/office/drawing/2014/main" val="1016462396"/>
                    </a:ext>
                  </a:extLst>
                </a:gridCol>
              </a:tblGrid>
              <a:tr h="56879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FSMC</a:t>
                      </a:r>
                      <a:r>
                        <a:rPr lang="zh-CN" sz="1600">
                          <a:effectLst/>
                        </a:rPr>
                        <a:t>引脚名称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对应</a:t>
                      </a:r>
                      <a:r>
                        <a:rPr lang="en-US" sz="1600" dirty="0">
                          <a:effectLst/>
                        </a:rPr>
                        <a:t>SRAM</a:t>
                      </a:r>
                      <a:r>
                        <a:rPr lang="zh-CN" sz="1600" dirty="0">
                          <a:effectLst/>
                        </a:rPr>
                        <a:t>引脚名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说明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977389"/>
                  </a:ext>
                </a:extLst>
              </a:tr>
              <a:tr h="23790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FSMC_NBL[1:0]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LB#</a:t>
                      </a:r>
                      <a:r>
                        <a:rPr lang="zh-CN" sz="1200" dirty="0">
                          <a:effectLst/>
                        </a:rPr>
                        <a:t>、</a:t>
                      </a:r>
                      <a:r>
                        <a:rPr lang="en-US" sz="1200" dirty="0">
                          <a:effectLst/>
                        </a:rPr>
                        <a:t>UB#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数据掩码信号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8643492"/>
                  </a:ext>
                </a:extLst>
              </a:tr>
              <a:tr h="23790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FSMC_A[18:0]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A[18:0]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行地址线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6373700"/>
                  </a:ext>
                </a:extLst>
              </a:tr>
              <a:tr h="23790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FSMC_D[15:0]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I/O[15:0]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数据线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3604466"/>
                  </a:ext>
                </a:extLst>
              </a:tr>
              <a:tr h="23790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FSMC_NWE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WE#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写入使能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0197493"/>
                  </a:ext>
                </a:extLst>
              </a:tr>
              <a:tr h="23790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FSMC_NOE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OE#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输出使能</a:t>
                      </a:r>
                      <a:r>
                        <a:rPr lang="en-US" sz="1200">
                          <a:effectLst/>
                        </a:rPr>
                        <a:t>(</a:t>
                      </a:r>
                      <a:r>
                        <a:rPr lang="zh-CN" sz="1200">
                          <a:effectLst/>
                        </a:rPr>
                        <a:t>读使能</a:t>
                      </a:r>
                      <a:r>
                        <a:rPr lang="en-US" sz="1200">
                          <a:effectLst/>
                        </a:rPr>
                        <a:t>)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3574166"/>
                  </a:ext>
                </a:extLst>
              </a:tr>
              <a:tr h="23790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FSMC_NE[1:4]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CE#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片选信号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1554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5512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FSMC—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扩展外部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SRAM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9317" y="1052736"/>
            <a:ext cx="82951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/>
              <a:t>存储器控制器</a:t>
            </a:r>
          </a:p>
        </p:txBody>
      </p:sp>
      <p:sp>
        <p:nvSpPr>
          <p:cNvPr id="5" name="矩形 4"/>
          <p:cNvSpPr/>
          <p:nvPr/>
        </p:nvSpPr>
        <p:spPr>
          <a:xfrm>
            <a:off x="323528" y="1497558"/>
            <a:ext cx="8223123" cy="1285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zh-CN" dirty="0"/>
              <a:t>上面不同类型的引脚是连接到</a:t>
            </a:r>
            <a:r>
              <a:rPr lang="en-US" altLang="zh-CN" dirty="0"/>
              <a:t>FSMC</a:t>
            </a:r>
            <a:r>
              <a:rPr lang="zh-CN" altLang="zh-CN" dirty="0"/>
              <a:t>内部对应的存储控制器中的。</a:t>
            </a:r>
            <a:r>
              <a:rPr lang="en-US" altLang="zh-CN" dirty="0"/>
              <a:t>NOR/PSRAM/SRAM</a:t>
            </a:r>
            <a:r>
              <a:rPr lang="zh-CN" altLang="zh-CN" dirty="0"/>
              <a:t>设备使用相同的控制器，</a:t>
            </a:r>
            <a:r>
              <a:rPr lang="en-US" altLang="zh-CN" dirty="0"/>
              <a:t>NAND/PC</a:t>
            </a:r>
            <a:r>
              <a:rPr lang="zh-CN" altLang="zh-CN" dirty="0"/>
              <a:t>卡设备使用相同的控制器，不同的控制器有专用的寄存器用于配置其工作模式。</a:t>
            </a:r>
          </a:p>
        </p:txBody>
      </p:sp>
      <p:sp>
        <p:nvSpPr>
          <p:cNvPr id="6" name="矩形 5"/>
          <p:cNvSpPr/>
          <p:nvPr/>
        </p:nvSpPr>
        <p:spPr>
          <a:xfrm>
            <a:off x="395536" y="2819330"/>
            <a:ext cx="7920880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zh-CN" dirty="0"/>
              <a:t>控制</a:t>
            </a:r>
            <a:r>
              <a:rPr lang="en-US" altLang="zh-CN" dirty="0"/>
              <a:t>SRAM</a:t>
            </a:r>
            <a:r>
              <a:rPr lang="zh-CN" altLang="zh-CN" dirty="0"/>
              <a:t>的有</a:t>
            </a:r>
            <a:r>
              <a:rPr lang="en-US" altLang="zh-CN" dirty="0"/>
              <a:t>FSMC_BCR1/2/3/4</a:t>
            </a:r>
            <a:r>
              <a:rPr lang="zh-CN" altLang="zh-CN" dirty="0"/>
              <a:t>控制寄存器、</a:t>
            </a:r>
            <a:r>
              <a:rPr lang="en-US" altLang="zh-CN" dirty="0"/>
              <a:t>FSMC_BTR1/2/3/4</a:t>
            </a:r>
            <a:r>
              <a:rPr lang="zh-CN" altLang="zh-CN" dirty="0"/>
              <a:t>片选时序寄存器以及</a:t>
            </a:r>
            <a:r>
              <a:rPr lang="en-US" altLang="zh-CN" dirty="0"/>
              <a:t>FSMC_BWTR1/2/3/4</a:t>
            </a:r>
            <a:r>
              <a:rPr lang="zh-CN" altLang="zh-CN" dirty="0"/>
              <a:t>写时序寄存器。每种寄存器都有</a:t>
            </a:r>
            <a:r>
              <a:rPr lang="en-US" altLang="zh-CN" dirty="0"/>
              <a:t>4</a:t>
            </a:r>
            <a:r>
              <a:rPr lang="zh-CN" altLang="zh-CN" dirty="0"/>
              <a:t>个，分别对应于</a:t>
            </a:r>
            <a:r>
              <a:rPr lang="en-US" altLang="zh-CN" dirty="0"/>
              <a:t>4</a:t>
            </a:r>
            <a:r>
              <a:rPr lang="zh-CN" altLang="zh-CN" dirty="0"/>
              <a:t>个不同的存储区域，各种寄存器介绍如下：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FSMC_BCR</a:t>
            </a:r>
            <a:r>
              <a:rPr lang="zh-CN" altLang="zh-CN" dirty="0"/>
              <a:t>控制寄存器可配置要控制的存储器类型、数据线宽度以及信号有效极性能参数。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FMC_BTR</a:t>
            </a:r>
            <a:r>
              <a:rPr lang="zh-CN" altLang="zh-CN" dirty="0"/>
              <a:t>时序寄存器用于配置</a:t>
            </a:r>
            <a:r>
              <a:rPr lang="en-US" altLang="zh-CN" dirty="0"/>
              <a:t>SRAM</a:t>
            </a:r>
            <a:r>
              <a:rPr lang="zh-CN" altLang="zh-CN" dirty="0"/>
              <a:t>访问时的各种时间延迟，如数据保持时间、地址保持时间等。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FMC_BWTR</a:t>
            </a:r>
            <a:r>
              <a:rPr lang="zh-CN" altLang="zh-CN" dirty="0"/>
              <a:t>写时序寄存器与</a:t>
            </a:r>
            <a:r>
              <a:rPr lang="en-US" altLang="zh-CN" dirty="0"/>
              <a:t>FMC_BTR</a:t>
            </a:r>
            <a:r>
              <a:rPr lang="zh-CN" altLang="zh-CN" dirty="0"/>
              <a:t>寄存器控制的参数类似，它专门用于控制写时序的时间参数。</a:t>
            </a:r>
          </a:p>
        </p:txBody>
      </p:sp>
    </p:spTree>
    <p:extLst>
      <p:ext uri="{BB962C8B-B14F-4D97-AF65-F5344CB8AC3E}">
        <p14:creationId xmlns:p14="http://schemas.microsoft.com/office/powerpoint/2010/main" val="174181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FSMC—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扩展外部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SRAM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9317" y="1052736"/>
            <a:ext cx="82951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/>
              <a:t>时钟控制逻辑</a:t>
            </a:r>
          </a:p>
        </p:txBody>
      </p:sp>
      <p:sp>
        <p:nvSpPr>
          <p:cNvPr id="6" name="矩形 5"/>
          <p:cNvSpPr/>
          <p:nvPr/>
        </p:nvSpPr>
        <p:spPr>
          <a:xfrm>
            <a:off x="395536" y="1673012"/>
            <a:ext cx="792088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	FSMC</a:t>
            </a:r>
            <a:r>
              <a:rPr lang="zh-CN" altLang="zh-CN" dirty="0"/>
              <a:t>外设挂载在</a:t>
            </a:r>
            <a:r>
              <a:rPr lang="en-US" altLang="zh-CN" dirty="0"/>
              <a:t>AHB</a:t>
            </a:r>
            <a:r>
              <a:rPr lang="zh-CN" altLang="zh-CN" dirty="0"/>
              <a:t>总线上，时钟信号来自于</a:t>
            </a:r>
            <a:r>
              <a:rPr lang="en-US" altLang="zh-CN" dirty="0"/>
              <a:t>HCLK(</a:t>
            </a:r>
            <a:r>
              <a:rPr lang="zh-CN" altLang="zh-CN" dirty="0"/>
              <a:t>默认</a:t>
            </a:r>
            <a:r>
              <a:rPr lang="en-US" altLang="zh-CN" dirty="0"/>
              <a:t>72MHz)</a:t>
            </a:r>
            <a:r>
              <a:rPr lang="zh-CN" altLang="zh-CN" dirty="0"/>
              <a:t>，控制器的同步时钟输出就是由它分频得到。例如，</a:t>
            </a:r>
            <a:r>
              <a:rPr lang="en-US" altLang="zh-CN" dirty="0"/>
              <a:t>NOR</a:t>
            </a:r>
            <a:r>
              <a:rPr lang="zh-CN" altLang="zh-CN" dirty="0"/>
              <a:t>控制器的</a:t>
            </a:r>
            <a:r>
              <a:rPr lang="en-US" altLang="zh-CN" dirty="0"/>
              <a:t>FSMC_CLK</a:t>
            </a:r>
            <a:r>
              <a:rPr lang="zh-CN" altLang="zh-CN" dirty="0"/>
              <a:t>引脚输出的时钟，它可用于与同步类型的</a:t>
            </a:r>
            <a:r>
              <a:rPr lang="en-US" altLang="zh-CN" dirty="0"/>
              <a:t>SRAM</a:t>
            </a:r>
            <a:r>
              <a:rPr lang="zh-CN" altLang="zh-CN" dirty="0"/>
              <a:t>芯片进行同步通讯，它的时钟频率可通过</a:t>
            </a:r>
            <a:r>
              <a:rPr lang="en-US" altLang="zh-CN" dirty="0"/>
              <a:t>FSMC_BTR</a:t>
            </a:r>
            <a:r>
              <a:rPr lang="zh-CN" altLang="zh-CN" dirty="0"/>
              <a:t>寄存器的</a:t>
            </a:r>
            <a:r>
              <a:rPr lang="en-US" altLang="zh-CN" dirty="0"/>
              <a:t>CLKDIV</a:t>
            </a:r>
            <a:r>
              <a:rPr lang="zh-CN" altLang="zh-CN" dirty="0"/>
              <a:t>位配置，可以配置为</a:t>
            </a:r>
            <a:r>
              <a:rPr lang="en-US" altLang="zh-CN" dirty="0"/>
              <a:t>HCLK</a:t>
            </a:r>
            <a:r>
              <a:rPr lang="zh-CN" altLang="zh-CN" dirty="0"/>
              <a:t>的</a:t>
            </a:r>
            <a:r>
              <a:rPr lang="en-US" altLang="zh-CN" dirty="0"/>
              <a:t>1/2</a:t>
            </a:r>
            <a:r>
              <a:rPr lang="zh-CN" altLang="zh-CN" dirty="0"/>
              <a:t>或</a:t>
            </a:r>
            <a:r>
              <a:rPr lang="en-US" altLang="zh-CN" dirty="0"/>
              <a:t>1/3</a:t>
            </a:r>
            <a:r>
              <a:rPr lang="zh-CN" altLang="zh-CN" dirty="0"/>
              <a:t>，也就是说，若它与同步类型的</a:t>
            </a:r>
            <a:r>
              <a:rPr lang="en-US" altLang="zh-CN" dirty="0"/>
              <a:t>SRAM</a:t>
            </a:r>
            <a:r>
              <a:rPr lang="zh-CN" altLang="zh-CN" dirty="0"/>
              <a:t>通讯时，同步时钟最高频率为</a:t>
            </a:r>
            <a:r>
              <a:rPr lang="en-US" altLang="zh-CN" dirty="0"/>
              <a:t>36MHz</a:t>
            </a:r>
            <a:r>
              <a:rPr lang="zh-CN" altLang="zh-CN" dirty="0"/>
              <a:t>。本示例中的</a:t>
            </a:r>
            <a:r>
              <a:rPr lang="en-US" altLang="zh-CN" dirty="0"/>
              <a:t>SRAM</a:t>
            </a:r>
            <a:r>
              <a:rPr lang="zh-CN" altLang="zh-CN" dirty="0"/>
              <a:t>为异步类型的存储器，不使用同步时钟信号，所以时钟分频配置不起作用。</a:t>
            </a:r>
          </a:p>
        </p:txBody>
      </p:sp>
    </p:spTree>
    <p:extLst>
      <p:ext uri="{BB962C8B-B14F-4D97-AF65-F5344CB8AC3E}">
        <p14:creationId xmlns:p14="http://schemas.microsoft.com/office/powerpoint/2010/main" val="700987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FSMC—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扩展外部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SRAM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9317" y="1052736"/>
            <a:ext cx="82951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FSMC</a:t>
            </a:r>
            <a:r>
              <a:rPr lang="zh-CN" altLang="en-US" sz="2400" b="1" dirty="0"/>
              <a:t>的地址映射</a:t>
            </a:r>
          </a:p>
        </p:txBody>
      </p:sp>
      <p:sp>
        <p:nvSpPr>
          <p:cNvPr id="6" name="矩形 5"/>
          <p:cNvSpPr/>
          <p:nvPr/>
        </p:nvSpPr>
        <p:spPr>
          <a:xfrm>
            <a:off x="395536" y="1556792"/>
            <a:ext cx="792088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	FSMC</a:t>
            </a:r>
            <a:r>
              <a:rPr lang="zh-CN" altLang="zh-CN" dirty="0"/>
              <a:t>连接好外部的存储器并初始化后，就可以直接通过访问地址来读写数据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	FSMC</a:t>
            </a:r>
            <a:r>
              <a:rPr lang="zh-CN" altLang="en-US" dirty="0"/>
              <a:t>访问存储器的方式与</a:t>
            </a:r>
            <a:r>
              <a:rPr lang="en-US" altLang="zh-CN" dirty="0"/>
              <a:t>I2C EEPROM</a:t>
            </a:r>
            <a:r>
              <a:rPr lang="zh-CN" altLang="zh-CN" dirty="0"/>
              <a:t>、</a:t>
            </a:r>
            <a:r>
              <a:rPr lang="en-US" altLang="zh-CN" dirty="0"/>
              <a:t>SPI FLASH</a:t>
            </a:r>
            <a:r>
              <a:rPr lang="zh-CN" altLang="zh-CN" dirty="0"/>
              <a:t>的不一样，后两种方式都需要控制</a:t>
            </a:r>
            <a:r>
              <a:rPr lang="en-US" altLang="zh-CN" dirty="0"/>
              <a:t>I2C</a:t>
            </a:r>
            <a:r>
              <a:rPr lang="zh-CN" altLang="zh-CN" dirty="0"/>
              <a:t>或</a:t>
            </a:r>
            <a:r>
              <a:rPr lang="en-US" altLang="zh-CN" dirty="0"/>
              <a:t>SPI</a:t>
            </a:r>
            <a:r>
              <a:rPr lang="zh-CN" altLang="zh-CN" dirty="0"/>
              <a:t>总线给存储器发送地址，然后获取数据；在程序里，这个地址和数据都需要分开使用不同的变量存储，并且访问时还需要使用代码控制发送读写命令。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zh-CN" dirty="0"/>
              <a:t>而使用</a:t>
            </a:r>
            <a:r>
              <a:rPr lang="en-US" altLang="zh-CN" dirty="0"/>
              <a:t>FSMC</a:t>
            </a:r>
            <a:r>
              <a:rPr lang="zh-CN" altLang="zh-CN" dirty="0"/>
              <a:t>外接存储器时，其存储单元是映射到</a:t>
            </a:r>
            <a:r>
              <a:rPr lang="en-US" altLang="zh-CN" dirty="0"/>
              <a:t>STM32</a:t>
            </a:r>
            <a:r>
              <a:rPr lang="zh-CN" altLang="zh-CN" dirty="0"/>
              <a:t>的内部寻址空间的；在程序里，定义一个指向这些地址的指针，然后就可以通过指针直接修改该存储单元的内容，</a:t>
            </a:r>
            <a:r>
              <a:rPr lang="en-US" altLang="zh-CN" dirty="0"/>
              <a:t>FSMC</a:t>
            </a:r>
            <a:r>
              <a:rPr lang="zh-CN" altLang="zh-CN" dirty="0"/>
              <a:t>外设会自动完成数据访问过程，读写命令之类的操作不需要程序控制。</a:t>
            </a:r>
          </a:p>
        </p:txBody>
      </p:sp>
    </p:spTree>
    <p:extLst>
      <p:ext uri="{BB962C8B-B14F-4D97-AF65-F5344CB8AC3E}">
        <p14:creationId xmlns:p14="http://schemas.microsoft.com/office/powerpoint/2010/main" val="3675592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2546</TotalTime>
  <Pages>0</Pages>
  <Words>320</Words>
  <Characters>0</Characters>
  <Application>Microsoft Office PowerPoint</Application>
  <DocSecurity>0</DocSecurity>
  <PresentationFormat>全屏显示(4:3)</PresentationFormat>
  <Lines>0</Lines>
  <Paragraphs>120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黑体</vt:lpstr>
      <vt:lpstr>宋体</vt:lpstr>
      <vt:lpstr>微软雅黑</vt:lpstr>
      <vt:lpstr>Arial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leaf fly</cp:lastModifiedBy>
  <cp:revision>230</cp:revision>
  <dcterms:created xsi:type="dcterms:W3CDTF">2014-09-22T09:17:55Z</dcterms:created>
  <dcterms:modified xsi:type="dcterms:W3CDTF">2016-09-09T09:51:55Z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