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357" r:id="rId3"/>
    <p:sldId id="331" r:id="rId4"/>
    <p:sldId id="296" r:id="rId5"/>
    <p:sldId id="315"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283" r:id="rId27"/>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A850"/>
    <a:srgbClr val="5B81CF"/>
    <a:srgbClr val="EAFBFF"/>
    <a:srgbClr val="76A4DC"/>
    <a:srgbClr val="FE978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2" d="100"/>
          <a:sy n="82" d="100"/>
        </p:scale>
        <p:origin x="518" y="6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a:latin typeface="微软雅黑" pitchFamily="34" charset="-122"/>
                <a:ea typeface="微软雅黑" pitchFamily="34" charset="-122"/>
              </a:rPr>
              <a:t>扫描进入淘宝店铺</a:t>
            </a:r>
            <a:endParaRPr lang="zh-CN" altLang="zh-CN" sz="1200" b="1">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539552" y="4221088"/>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FSMC_AccessMode </a:t>
            </a:r>
            <a:endParaRPr lang="zh-CN" altLang="zh-CN"/>
          </a:p>
          <a:p>
            <a:pPr>
              <a:lnSpc>
                <a:spcPct val="150000"/>
              </a:lnSpc>
            </a:pPr>
            <a:r>
              <a:rPr lang="zh-CN" altLang="zh-CN"/>
              <a:t>本成员设置存储器访问模式，不同的模式下</a:t>
            </a:r>
            <a:r>
              <a:rPr lang="en-US" altLang="zh-CN"/>
              <a:t>FSMC</a:t>
            </a:r>
            <a:r>
              <a:rPr lang="zh-CN" altLang="zh-CN"/>
              <a:t>访问存储器地址时引脚输出的时序不一样，可选</a:t>
            </a:r>
            <a:r>
              <a:rPr lang="en-US" altLang="zh-CN"/>
              <a:t>FSMC_AccessMode_A/B/C/D</a:t>
            </a:r>
            <a:r>
              <a:rPr lang="zh-CN" altLang="zh-CN"/>
              <a:t>模式。一般来说控制</a:t>
            </a:r>
            <a:r>
              <a:rPr lang="en-US" altLang="zh-CN"/>
              <a:t>SRAM</a:t>
            </a:r>
            <a:r>
              <a:rPr lang="zh-CN" altLang="zh-CN"/>
              <a:t>时使用</a:t>
            </a:r>
            <a:r>
              <a:rPr lang="en-US" altLang="zh-CN"/>
              <a:t>A</a:t>
            </a:r>
            <a:r>
              <a:rPr lang="zh-CN" altLang="zh-CN"/>
              <a:t>模式。</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1700808"/>
            <a:ext cx="8623537" cy="2520280"/>
          </a:xfrm>
          <a:prstGeom prst="rect">
            <a:avLst/>
          </a:prstGeom>
        </p:spPr>
      </p:pic>
      <p:sp>
        <p:nvSpPr>
          <p:cNvPr id="3" name="矩形 2"/>
          <p:cNvSpPr/>
          <p:nvPr/>
        </p:nvSpPr>
        <p:spPr>
          <a:xfrm>
            <a:off x="253087" y="5975414"/>
            <a:ext cx="8623537" cy="870751"/>
          </a:xfrm>
          <a:prstGeom prst="rect">
            <a:avLst/>
          </a:prstGeom>
        </p:spPr>
        <p:txBody>
          <a:bodyPr wrap="square">
            <a:spAutoFit/>
          </a:bodyPr>
          <a:lstStyle/>
          <a:p>
            <a:pPr indent="266700" algn="just">
              <a:lnSpc>
                <a:spcPct val="150000"/>
              </a:lnSpc>
              <a:spcAft>
                <a:spcPts val="0"/>
              </a:spcAft>
            </a:pPr>
            <a:r>
              <a:rPr lang="en-US" altLang="zh-CN" b="1">
                <a:solidFill>
                  <a:srgbClr val="FF0000"/>
                </a:solidFill>
                <a:latin typeface="Times New Roman" panose="02020603050405020304" pitchFamily="18" charset="0"/>
              </a:rPr>
              <a:t>	</a:t>
            </a:r>
            <a:r>
              <a:rPr lang="zh-CN" altLang="zh-CN" b="1">
                <a:solidFill>
                  <a:srgbClr val="FF0000"/>
                </a:solidFill>
                <a:latin typeface="Times New Roman" panose="02020603050405020304" pitchFamily="18" charset="0"/>
              </a:rPr>
              <a:t>这个</a:t>
            </a:r>
            <a:r>
              <a:rPr lang="en-US" altLang="zh-CN" b="1">
                <a:solidFill>
                  <a:srgbClr val="FF0000"/>
                </a:solidFill>
                <a:latin typeface="Times New Roman" panose="02020603050405020304" pitchFamily="18" charset="0"/>
              </a:rPr>
              <a:t>FSMC_NORSRAMTimingInitTypeDef </a:t>
            </a:r>
            <a:r>
              <a:rPr lang="zh-CN" altLang="zh-CN" b="1">
                <a:solidFill>
                  <a:srgbClr val="FF0000"/>
                </a:solidFill>
                <a:latin typeface="Times New Roman" panose="02020603050405020304" pitchFamily="18" charset="0"/>
              </a:rPr>
              <a:t>时序结构体配置的延时参数，将作为下一节的</a:t>
            </a:r>
            <a:r>
              <a:rPr lang="en-US" altLang="zh-CN" b="1">
                <a:solidFill>
                  <a:srgbClr val="FF0000"/>
                </a:solidFill>
                <a:latin typeface="Times New Roman" panose="02020603050405020304" pitchFamily="18" charset="0"/>
              </a:rPr>
              <a:t>FSMC SRAM</a:t>
            </a:r>
            <a:r>
              <a:rPr lang="zh-CN" altLang="zh-CN" b="1">
                <a:solidFill>
                  <a:srgbClr val="FF0000"/>
                </a:solidFill>
                <a:latin typeface="Times New Roman" panose="02020603050405020304" pitchFamily="18" charset="0"/>
              </a:rPr>
              <a:t>初始化结构体的一个成员。</a:t>
            </a:r>
          </a:p>
        </p:txBody>
      </p:sp>
    </p:spTree>
    <p:extLst>
      <p:ext uri="{BB962C8B-B14F-4D97-AF65-F5344CB8AC3E}">
        <p14:creationId xmlns:p14="http://schemas.microsoft.com/office/powerpoint/2010/main" val="211868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611560" y="1628800"/>
            <a:ext cx="8208912" cy="869533"/>
          </a:xfrm>
          <a:prstGeom prst="rect">
            <a:avLst/>
          </a:prstGeom>
        </p:spPr>
        <p:txBody>
          <a:bodyPr wrap="square">
            <a:spAutoFit/>
          </a:bodyPr>
          <a:lstStyle/>
          <a:p>
            <a:pPr lvl="0">
              <a:lnSpc>
                <a:spcPct val="150000"/>
              </a:lnSpc>
            </a:pPr>
            <a:r>
              <a:rPr lang="en-US" altLang="zh-CN"/>
              <a:t>	FSMC</a:t>
            </a:r>
            <a:r>
              <a:rPr lang="zh-CN" altLang="en-US"/>
              <a:t>初始化</a:t>
            </a:r>
            <a:r>
              <a:rPr lang="zh-CN" altLang="zh-CN"/>
              <a:t>结构体，除最后两个成员是上一小节讲解的时序配置外，其它结构体成员的配置都对应到</a:t>
            </a:r>
            <a:r>
              <a:rPr lang="en-US" altLang="zh-CN"/>
              <a:t>FSMC_BCR</a:t>
            </a:r>
            <a:r>
              <a:rPr lang="zh-CN" altLang="zh-CN"/>
              <a:t>中的寄存器位。</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1886745" y="2708920"/>
            <a:ext cx="5087934" cy="3241202"/>
          </a:xfrm>
          <a:prstGeom prst="rect">
            <a:avLst/>
          </a:prstGeom>
        </p:spPr>
      </p:pic>
    </p:spTree>
    <p:extLst>
      <p:ext uri="{BB962C8B-B14F-4D97-AF65-F5344CB8AC3E}">
        <p14:creationId xmlns:p14="http://schemas.microsoft.com/office/powerpoint/2010/main" val="89755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51520" y="1644532"/>
            <a:ext cx="5087934" cy="3241202"/>
          </a:xfrm>
          <a:prstGeom prst="rect">
            <a:avLst/>
          </a:prstGeom>
        </p:spPr>
      </p:pic>
      <p:sp>
        <p:nvSpPr>
          <p:cNvPr id="4" name="矩形 3"/>
          <p:cNvSpPr/>
          <p:nvPr/>
        </p:nvSpPr>
        <p:spPr>
          <a:xfrm>
            <a:off x="323528" y="5085184"/>
            <a:ext cx="8208912" cy="1338828"/>
          </a:xfrm>
          <a:prstGeom prst="rect">
            <a:avLst/>
          </a:prstGeom>
        </p:spPr>
        <p:txBody>
          <a:bodyPr wrap="square">
            <a:spAutoFit/>
          </a:bodyPr>
          <a:lstStyle/>
          <a:p>
            <a:pPr marL="285750" lvl="0" indent="-285750" algn="just">
              <a:lnSpc>
                <a:spcPct val="150000"/>
              </a:lnSpc>
              <a:spcAft>
                <a:spcPts val="0"/>
              </a:spcAft>
              <a:buFont typeface="Arial" panose="020B0604020202020204" pitchFamily="34" charset="0"/>
              <a:buChar char="•"/>
            </a:pPr>
            <a:r>
              <a:rPr lang="en-US" altLang="zh-CN">
                <a:latin typeface="Times New Roman" panose="02020603050405020304" pitchFamily="18" charset="0"/>
              </a:rPr>
              <a:t>FSMC_Bank</a:t>
            </a:r>
            <a:endParaRPr lang="zh-CN" altLang="zh-CN">
              <a:latin typeface="Times New Roman" panose="02020603050405020304" pitchFamily="18" charset="0"/>
            </a:endParaRPr>
          </a:p>
          <a:p>
            <a:pPr>
              <a:lnSpc>
                <a:spcPct val="150000"/>
              </a:lnSpc>
            </a:pPr>
            <a:r>
              <a:rPr lang="zh-CN" altLang="zh-CN">
                <a:latin typeface="Times New Roman" panose="02020603050405020304" pitchFamily="18" charset="0"/>
                <a:cs typeface="Times New Roman" panose="02020603050405020304" pitchFamily="18" charset="0"/>
              </a:rPr>
              <a:t>本成员用于选择</a:t>
            </a:r>
            <a:r>
              <a:rPr lang="en-US" altLang="zh-CN">
                <a:latin typeface="Times New Roman" panose="02020603050405020304" pitchFamily="18" charset="0"/>
              </a:rPr>
              <a:t>FSMC</a:t>
            </a:r>
            <a:r>
              <a:rPr lang="zh-CN" altLang="zh-CN">
                <a:latin typeface="Times New Roman" panose="02020603050405020304" pitchFamily="18" charset="0"/>
                <a:cs typeface="Times New Roman" panose="02020603050405020304" pitchFamily="18" charset="0"/>
              </a:rPr>
              <a:t>映射的存储区域，它的可选参数以及相应的内核地址映射范围见</a:t>
            </a:r>
            <a:r>
              <a:rPr lang="zh-CN" altLang="en-US">
                <a:latin typeface="Times New Roman" panose="02020603050405020304" pitchFamily="18" charset="0"/>
                <a:cs typeface="Times New Roman" panose="02020603050405020304" pitchFamily="18" charset="0"/>
              </a:rPr>
              <a:t>上面的表格</a:t>
            </a: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626344635"/>
              </p:ext>
            </p:extLst>
          </p:nvPr>
        </p:nvGraphicFramePr>
        <p:xfrm>
          <a:off x="5364088" y="2276870"/>
          <a:ext cx="3744416" cy="187221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3529791215"/>
                    </a:ext>
                  </a:extLst>
                </a:gridCol>
                <a:gridCol w="1872208">
                  <a:extLst>
                    <a:ext uri="{9D8B030D-6E8A-4147-A177-3AD203B41FA5}">
                      <a16:colId xmlns:a16="http://schemas.microsoft.com/office/drawing/2014/main" val="3316583975"/>
                    </a:ext>
                  </a:extLst>
                </a:gridCol>
              </a:tblGrid>
              <a:tr h="374442">
                <a:tc>
                  <a:txBody>
                    <a:bodyPr/>
                    <a:lstStyle/>
                    <a:p>
                      <a:pPr algn="just">
                        <a:lnSpc>
                          <a:spcPct val="150000"/>
                        </a:lnSpc>
                        <a:spcAft>
                          <a:spcPts val="0"/>
                        </a:spcAft>
                      </a:pPr>
                      <a:r>
                        <a:rPr lang="zh-CN" sz="1200">
                          <a:effectLst/>
                        </a:rPr>
                        <a:t>可以输入的宏</a:t>
                      </a:r>
                      <a:endParaRPr lang="zh-CN" sz="1200">
                        <a:effectLst/>
                        <a:latin typeface="Times New Roman" panose="02020603050405020304" pitchFamily="18" charset="0"/>
                        <a:ea typeface="黑体" panose="02010609060101010101" pitchFamily="49" charset="-122"/>
                      </a:endParaRPr>
                    </a:p>
                  </a:txBody>
                  <a:tcPr marL="68580" marR="68580" marT="0" marB="0"/>
                </a:tc>
                <a:tc>
                  <a:txBody>
                    <a:bodyPr/>
                    <a:lstStyle/>
                    <a:p>
                      <a:pPr algn="just">
                        <a:lnSpc>
                          <a:spcPct val="150000"/>
                        </a:lnSpc>
                        <a:spcAft>
                          <a:spcPts val="0"/>
                        </a:spcAft>
                      </a:pPr>
                      <a:r>
                        <a:rPr lang="zh-CN" sz="1200">
                          <a:effectLst/>
                        </a:rPr>
                        <a:t>对应的地址区域</a:t>
                      </a:r>
                      <a:endParaRPr lang="zh-CN" sz="1200">
                        <a:effectLst/>
                        <a:latin typeface="Times New Roman" panose="02020603050405020304" pitchFamily="18" charset="0"/>
                        <a:ea typeface="黑体" panose="02010609060101010101" pitchFamily="49" charset="-122"/>
                      </a:endParaRPr>
                    </a:p>
                  </a:txBody>
                  <a:tcPr marL="68580" marR="68580" marT="0" marB="0"/>
                </a:tc>
                <a:extLst>
                  <a:ext uri="{0D108BD9-81ED-4DB2-BD59-A6C34878D82A}">
                    <a16:rowId xmlns:a16="http://schemas.microsoft.com/office/drawing/2014/main" val="303209681"/>
                  </a:ext>
                </a:extLst>
              </a:tr>
              <a:tr h="374442">
                <a:tc>
                  <a:txBody>
                    <a:bodyPr/>
                    <a:lstStyle/>
                    <a:p>
                      <a:pPr algn="just">
                        <a:lnSpc>
                          <a:spcPct val="150000"/>
                        </a:lnSpc>
                        <a:spcAft>
                          <a:spcPts val="0"/>
                        </a:spcAft>
                      </a:pPr>
                      <a:r>
                        <a:rPr lang="en-US" sz="1050">
                          <a:effectLst/>
                        </a:rPr>
                        <a:t>FSMC_Bank1_NORSRAM1</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0x60000000-0x63FFFFFF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07414702"/>
                  </a:ext>
                </a:extLst>
              </a:tr>
              <a:tr h="374442">
                <a:tc>
                  <a:txBody>
                    <a:bodyPr/>
                    <a:lstStyle/>
                    <a:p>
                      <a:pPr algn="just">
                        <a:lnSpc>
                          <a:spcPct val="150000"/>
                        </a:lnSpc>
                        <a:spcAft>
                          <a:spcPts val="0"/>
                        </a:spcAft>
                      </a:pPr>
                      <a:r>
                        <a:rPr lang="en-US" sz="1050">
                          <a:effectLst/>
                        </a:rPr>
                        <a:t>FSMC_Bank1_NORSRAM2</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0x64000000-0x67FFFFFF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51461000"/>
                  </a:ext>
                </a:extLst>
              </a:tr>
              <a:tr h="374442">
                <a:tc>
                  <a:txBody>
                    <a:bodyPr/>
                    <a:lstStyle/>
                    <a:p>
                      <a:pPr algn="just">
                        <a:lnSpc>
                          <a:spcPct val="150000"/>
                        </a:lnSpc>
                        <a:spcAft>
                          <a:spcPts val="0"/>
                        </a:spcAft>
                      </a:pPr>
                      <a:r>
                        <a:rPr lang="en-US" sz="1050">
                          <a:effectLst/>
                        </a:rPr>
                        <a:t>FSMC_Bank1_NORSRAM3</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0x68000000-0x6BFFFFFF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4841199"/>
                  </a:ext>
                </a:extLst>
              </a:tr>
              <a:tr h="374442">
                <a:tc>
                  <a:txBody>
                    <a:bodyPr/>
                    <a:lstStyle/>
                    <a:p>
                      <a:pPr algn="just">
                        <a:lnSpc>
                          <a:spcPct val="150000"/>
                        </a:lnSpc>
                        <a:spcAft>
                          <a:spcPts val="0"/>
                        </a:spcAft>
                      </a:pPr>
                      <a:r>
                        <a:rPr lang="en-US" sz="1050">
                          <a:effectLst/>
                        </a:rPr>
                        <a:t>FSMC_Bank1_NORSRAM4</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0x6C000000-0x6FFFFFFF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90159608"/>
                  </a:ext>
                </a:extLst>
              </a:tr>
            </a:tbl>
          </a:graphicData>
        </a:graphic>
      </p:graphicFrame>
    </p:spTree>
    <p:extLst>
      <p:ext uri="{BB962C8B-B14F-4D97-AF65-F5344CB8AC3E}">
        <p14:creationId xmlns:p14="http://schemas.microsoft.com/office/powerpoint/2010/main" val="283902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941168"/>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err="1"/>
              <a:t>FSMC_DataAddressMux</a:t>
            </a:r>
            <a:endParaRPr lang="zh-CN" altLang="zh-CN"/>
          </a:p>
          <a:p>
            <a:pPr>
              <a:lnSpc>
                <a:spcPct val="150000"/>
              </a:lnSpc>
            </a:pPr>
            <a:r>
              <a:rPr lang="en-US" altLang="zh-CN"/>
              <a:t>	</a:t>
            </a:r>
            <a:r>
              <a:rPr lang="zh-CN" altLang="zh-CN"/>
              <a:t>本成员用于设置地址总线与数据总线是否复用</a:t>
            </a:r>
            <a:r>
              <a:rPr lang="en-US" altLang="zh-CN"/>
              <a:t>(</a:t>
            </a:r>
            <a:r>
              <a:rPr lang="en-US" altLang="zh-CN" err="1"/>
              <a:t>FSMC_DataAddressMux_Enable</a:t>
            </a:r>
            <a:r>
              <a:rPr lang="en-US" altLang="zh-CN"/>
              <a:t> /Disable)</a:t>
            </a:r>
            <a:r>
              <a:rPr lang="zh-CN" altLang="zh-CN"/>
              <a:t>，在控制</a:t>
            </a:r>
            <a:r>
              <a:rPr lang="en-US" altLang="zh-CN"/>
              <a:t>NOR FLASH</a:t>
            </a:r>
            <a:r>
              <a:rPr lang="zh-CN" altLang="zh-CN"/>
              <a:t>时，可以地址总线与数据总线可以分时复用，以减少使用</a:t>
            </a:r>
            <a:r>
              <a:rPr lang="en-US" altLang="zh-CN"/>
              <a:t>STM32</a:t>
            </a:r>
            <a:r>
              <a:rPr lang="zh-CN" altLang="zh-CN"/>
              <a:t>信号线的数量。</a:t>
            </a:r>
          </a:p>
        </p:txBody>
      </p:sp>
    </p:spTree>
    <p:extLst>
      <p:ext uri="{BB962C8B-B14F-4D97-AF65-F5344CB8AC3E}">
        <p14:creationId xmlns:p14="http://schemas.microsoft.com/office/powerpoint/2010/main" val="34190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941168"/>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FSMC_MemoryType</a:t>
            </a:r>
            <a:endParaRPr lang="zh-CN" altLang="zh-CN"/>
          </a:p>
          <a:p>
            <a:pPr>
              <a:lnSpc>
                <a:spcPct val="150000"/>
              </a:lnSpc>
            </a:pPr>
            <a:r>
              <a:rPr lang="en-US" altLang="zh-CN"/>
              <a:t>	</a:t>
            </a:r>
            <a:r>
              <a:rPr lang="zh-CN" altLang="zh-CN"/>
              <a:t>本成员用于设置要控制的存储器类型，它支持控制的存储器类型为</a:t>
            </a:r>
            <a:r>
              <a:rPr lang="en-US" altLang="zh-CN"/>
              <a:t>SRAM</a:t>
            </a:r>
            <a:r>
              <a:rPr lang="zh-CN" altLang="zh-CN"/>
              <a:t>、</a:t>
            </a:r>
            <a:r>
              <a:rPr lang="en-US" altLang="zh-CN"/>
              <a:t>PSRAM</a:t>
            </a:r>
            <a:r>
              <a:rPr lang="zh-CN" altLang="zh-CN"/>
              <a:t>以及</a:t>
            </a:r>
            <a:r>
              <a:rPr lang="en-US" altLang="zh-CN"/>
              <a:t>NOR FLASH(</a:t>
            </a:r>
            <a:r>
              <a:rPr lang="en-US" altLang="zh-CN" err="1"/>
              <a:t>FSMC_MemoryType_SRAM</a:t>
            </a:r>
            <a:r>
              <a:rPr lang="en-US" altLang="zh-CN"/>
              <a:t>/PSRAM/NOR)</a:t>
            </a:r>
            <a:r>
              <a:rPr lang="zh-CN" altLang="zh-CN"/>
              <a:t>。</a:t>
            </a:r>
          </a:p>
        </p:txBody>
      </p:sp>
    </p:spTree>
    <p:extLst>
      <p:ext uri="{BB962C8B-B14F-4D97-AF65-F5344CB8AC3E}">
        <p14:creationId xmlns:p14="http://schemas.microsoft.com/office/powerpoint/2010/main" val="332464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941168"/>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FSMC_MemoryDataWidth</a:t>
            </a:r>
            <a:endParaRPr lang="zh-CN" altLang="zh-CN"/>
          </a:p>
          <a:p>
            <a:pPr>
              <a:lnSpc>
                <a:spcPct val="150000"/>
              </a:lnSpc>
            </a:pPr>
            <a:r>
              <a:rPr lang="en-US" altLang="zh-CN"/>
              <a:t>	</a:t>
            </a:r>
            <a:r>
              <a:rPr lang="zh-CN" altLang="zh-CN"/>
              <a:t>本成员用于设置要控制的存储器的数据宽度，可选择设置成</a:t>
            </a:r>
            <a:r>
              <a:rPr lang="en-US" altLang="zh-CN"/>
              <a:t>8</a:t>
            </a:r>
            <a:r>
              <a:rPr lang="zh-CN" altLang="zh-CN"/>
              <a:t>或</a:t>
            </a:r>
            <a:r>
              <a:rPr lang="en-US" altLang="zh-CN"/>
              <a:t>16</a:t>
            </a:r>
            <a:r>
              <a:rPr lang="zh-CN" altLang="zh-CN"/>
              <a:t>位</a:t>
            </a:r>
            <a:r>
              <a:rPr lang="en-US" altLang="zh-CN"/>
              <a:t>(FSMC_MemoryDataWidth_8b /16b)</a:t>
            </a:r>
            <a:r>
              <a:rPr lang="zh-CN" altLang="zh-CN"/>
              <a:t>。</a:t>
            </a:r>
          </a:p>
        </p:txBody>
      </p:sp>
    </p:spTree>
    <p:extLst>
      <p:ext uri="{BB962C8B-B14F-4D97-AF65-F5344CB8AC3E}">
        <p14:creationId xmlns:p14="http://schemas.microsoft.com/office/powerpoint/2010/main" val="318797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2169825"/>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FSMC_BurstAccessMode </a:t>
            </a:r>
            <a:endParaRPr lang="zh-CN" altLang="zh-CN"/>
          </a:p>
          <a:p>
            <a:pPr>
              <a:lnSpc>
                <a:spcPct val="150000"/>
              </a:lnSpc>
            </a:pPr>
            <a:r>
              <a:rPr lang="en-US" altLang="zh-CN"/>
              <a:t>	</a:t>
            </a:r>
            <a:r>
              <a:rPr lang="zh-CN" altLang="zh-CN"/>
              <a:t>本成员用于设置是否使用突发访问模式</a:t>
            </a:r>
            <a:r>
              <a:rPr lang="en-US" altLang="zh-CN"/>
              <a:t>(</a:t>
            </a:r>
            <a:r>
              <a:rPr lang="en-US" altLang="zh-CN" err="1"/>
              <a:t>FSMC_BurstAccessMode_Enable</a:t>
            </a:r>
            <a:r>
              <a:rPr lang="en-US" altLang="zh-CN"/>
              <a:t>/Disable)</a:t>
            </a:r>
            <a:r>
              <a:rPr lang="zh-CN" altLang="zh-CN"/>
              <a:t>，突发访问模式是指发送一个地址后连续访问多个数据，非突发模式下每访问一个数据都需要输入一个地址，仅在控制同步类型的存储器时才能使用突发模式。</a:t>
            </a:r>
            <a:endParaRPr lang="zh-CN" altLang="en-US"/>
          </a:p>
        </p:txBody>
      </p:sp>
    </p:spTree>
    <p:extLst>
      <p:ext uri="{BB962C8B-B14F-4D97-AF65-F5344CB8AC3E}">
        <p14:creationId xmlns:p14="http://schemas.microsoft.com/office/powerpoint/2010/main" val="189633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FSMC_AsynchronousWait</a:t>
            </a:r>
            <a:endParaRPr lang="zh-CN" altLang="zh-CN"/>
          </a:p>
          <a:p>
            <a:pPr>
              <a:lnSpc>
                <a:spcPct val="150000"/>
              </a:lnSpc>
            </a:pPr>
            <a:r>
              <a:rPr lang="en-US" altLang="zh-CN"/>
              <a:t>	</a:t>
            </a:r>
            <a:r>
              <a:rPr lang="zh-CN" altLang="zh-CN"/>
              <a:t>本成员用于设置是否使能在同步传输时使用的等待信号</a:t>
            </a:r>
            <a:r>
              <a:rPr lang="en-US" altLang="zh-CN"/>
              <a:t>(</a:t>
            </a:r>
            <a:r>
              <a:rPr lang="en-US" altLang="zh-CN" err="1"/>
              <a:t>FSMC_AsynchronousWait_Enable</a:t>
            </a:r>
            <a:r>
              <a:rPr lang="en-US" altLang="zh-CN"/>
              <a:t>/Disable)</a:t>
            </a:r>
            <a:r>
              <a:rPr lang="zh-CN" altLang="zh-CN"/>
              <a:t>，在控制同步类型的</a:t>
            </a:r>
            <a:r>
              <a:rPr lang="en-US" altLang="zh-CN"/>
              <a:t>NOR</a:t>
            </a:r>
            <a:r>
              <a:rPr lang="zh-CN" altLang="zh-CN"/>
              <a:t>或</a:t>
            </a:r>
            <a:r>
              <a:rPr lang="en-US" altLang="zh-CN"/>
              <a:t>PSRAM</a:t>
            </a:r>
            <a:r>
              <a:rPr lang="zh-CN" altLang="zh-CN"/>
              <a:t>时，存储器可以使用</a:t>
            </a:r>
            <a:r>
              <a:rPr lang="en-US" altLang="zh-CN"/>
              <a:t>FSMC_NWAIT</a:t>
            </a:r>
            <a:r>
              <a:rPr lang="zh-CN" altLang="zh-CN"/>
              <a:t>引脚通知</a:t>
            </a:r>
            <a:r>
              <a:rPr lang="en-US" altLang="zh-CN"/>
              <a:t>STM32</a:t>
            </a:r>
            <a:r>
              <a:rPr lang="zh-CN" altLang="zh-CN"/>
              <a:t>需要等待。</a:t>
            </a:r>
            <a:endParaRPr lang="zh-CN" altLang="en-US"/>
          </a:p>
        </p:txBody>
      </p:sp>
    </p:spTree>
    <p:extLst>
      <p:ext uri="{BB962C8B-B14F-4D97-AF65-F5344CB8AC3E}">
        <p14:creationId xmlns:p14="http://schemas.microsoft.com/office/powerpoint/2010/main" val="2353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FSMC_WaitSignalPolarity </a:t>
            </a:r>
            <a:endParaRPr lang="zh-CN" altLang="zh-CN"/>
          </a:p>
          <a:p>
            <a:pPr>
              <a:lnSpc>
                <a:spcPct val="150000"/>
              </a:lnSpc>
            </a:pPr>
            <a:r>
              <a:rPr lang="en-US" altLang="zh-CN"/>
              <a:t>	</a:t>
            </a:r>
            <a:r>
              <a:rPr lang="zh-CN" altLang="zh-CN"/>
              <a:t>本成员用于设置等待信号的有效极性，即要求等待时，使用高电平还是低电平</a:t>
            </a:r>
            <a:r>
              <a:rPr lang="en-US" altLang="zh-CN"/>
              <a:t>(</a:t>
            </a:r>
            <a:r>
              <a:rPr lang="en-US" altLang="zh-CN" err="1"/>
              <a:t>FSMC_WaitSignalPolarity_High</a:t>
            </a:r>
            <a:r>
              <a:rPr lang="en-US" altLang="zh-CN"/>
              <a:t>/Low)</a:t>
            </a:r>
            <a:r>
              <a:rPr lang="zh-CN" altLang="zh-CN"/>
              <a:t>。</a:t>
            </a:r>
            <a:endParaRPr lang="zh-CN" altLang="en-US"/>
          </a:p>
        </p:txBody>
      </p:sp>
    </p:spTree>
    <p:extLst>
      <p:ext uri="{BB962C8B-B14F-4D97-AF65-F5344CB8AC3E}">
        <p14:creationId xmlns:p14="http://schemas.microsoft.com/office/powerpoint/2010/main" val="1005206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FSMC_WrapMode </a:t>
            </a:r>
            <a:endParaRPr lang="zh-CN" altLang="zh-CN"/>
          </a:p>
          <a:p>
            <a:pPr>
              <a:lnSpc>
                <a:spcPct val="150000"/>
              </a:lnSpc>
            </a:pPr>
            <a:r>
              <a:rPr lang="en-US" altLang="zh-CN"/>
              <a:t>	</a:t>
            </a:r>
            <a:r>
              <a:rPr lang="zh-CN" altLang="zh-CN"/>
              <a:t>本成员用于设置是否支持把非对齐的</a:t>
            </a:r>
            <a:r>
              <a:rPr lang="en-US" altLang="zh-CN"/>
              <a:t>AHB</a:t>
            </a:r>
            <a:r>
              <a:rPr lang="zh-CN" altLang="zh-CN"/>
              <a:t>突发操作分割成</a:t>
            </a:r>
            <a:r>
              <a:rPr lang="en-US" altLang="zh-CN"/>
              <a:t>2</a:t>
            </a:r>
            <a:r>
              <a:rPr lang="zh-CN" altLang="zh-CN"/>
              <a:t>次线性操作</a:t>
            </a:r>
            <a:r>
              <a:rPr lang="en-US" altLang="zh-CN"/>
              <a:t>(</a:t>
            </a:r>
            <a:r>
              <a:rPr lang="en-US" altLang="zh-CN" err="1"/>
              <a:t>FSMC_WrapMode_Enable</a:t>
            </a:r>
            <a:r>
              <a:rPr lang="en-US" altLang="zh-CN"/>
              <a:t>/Disable)</a:t>
            </a:r>
            <a:r>
              <a:rPr lang="zh-CN" altLang="zh-CN"/>
              <a:t>，该配置仅在突发模式下有效。</a:t>
            </a:r>
            <a:endParaRPr lang="zh-CN" altLang="en-US"/>
          </a:p>
        </p:txBody>
      </p:sp>
    </p:spTree>
    <p:extLst>
      <p:ext uri="{BB962C8B-B14F-4D97-AF65-F5344CB8AC3E}">
        <p14:creationId xmlns:p14="http://schemas.microsoft.com/office/powerpoint/2010/main" val="302745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a:ln>
                  <a:noFill/>
                </a:ln>
                <a:solidFill>
                  <a:schemeClr val="tx1"/>
                </a:solidFill>
                <a:effectLst/>
                <a:uLnTx/>
                <a:uFillTx/>
                <a:latin typeface="微软雅黑" pitchFamily="34" charset="-122"/>
                <a:ea typeface="微软雅黑" pitchFamily="34" charset="-122"/>
              </a:rPr>
              <a:t>主讲内容</a:t>
            </a:r>
          </a:p>
        </p:txBody>
      </p:sp>
      <p:sp>
        <p:nvSpPr>
          <p:cNvPr id="27" name="对角圆角矩形 26"/>
          <p:cNvSpPr/>
          <p:nvPr/>
        </p:nvSpPr>
        <p:spPr bwMode="auto">
          <a:xfrm>
            <a:off x="2067605" y="1381440"/>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rgbClr val="C00000"/>
                </a:solidFill>
                <a:effectLst>
                  <a:innerShdw blurRad="114300">
                    <a:prstClr val="black"/>
                  </a:innerShdw>
                </a:effectLst>
                <a:uLnTx/>
                <a:uFillTx/>
                <a:latin typeface="微软雅黑" pitchFamily="34" charset="-122"/>
                <a:ea typeface="微软雅黑" pitchFamily="34" charset="-122"/>
              </a:rPr>
              <a:t>01</a:t>
            </a:r>
            <a:endParaRPr kumimoji="0" lang="zh-CN" altLang="en-US" sz="3200" b="0" i="0" u="none" strike="noStrike" kern="0" cap="none" spc="0" normalizeH="0" baseline="0" noProof="0">
              <a:ln>
                <a:noFill/>
              </a:ln>
              <a:solidFill>
                <a:srgbClr val="C00000"/>
              </a:solidFill>
              <a:effectLst>
                <a:innerShdw blurRad="114300">
                  <a:prstClr val="black"/>
                </a:innerShdw>
              </a:effectLst>
              <a:uLnTx/>
              <a:uFillTx/>
              <a:latin typeface="微软雅黑" pitchFamily="34" charset="-122"/>
              <a:ea typeface="微软雅黑" pitchFamily="34" charset="-122"/>
            </a:endParaRPr>
          </a:p>
        </p:txBody>
      </p:sp>
      <p:cxnSp>
        <p:nvCxnSpPr>
          <p:cNvPr id="28" name="直接连接符 27"/>
          <p:cNvCxnSpPr/>
          <p:nvPr/>
        </p:nvCxnSpPr>
        <p:spPr>
          <a:xfrm>
            <a:off x="3203575" y="2238375"/>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2725426"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SRAM</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控制原理</a:t>
            </a:r>
          </a:p>
        </p:txBody>
      </p:sp>
      <p:sp>
        <p:nvSpPr>
          <p:cNvPr id="30" name="对角圆角矩形 29"/>
          <p:cNvSpPr/>
          <p:nvPr/>
        </p:nvSpPr>
        <p:spPr bwMode="auto">
          <a:xfrm>
            <a:off x="2067605" y="242088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chemeClr val="accent6">
                    <a:lumMod val="75000"/>
                  </a:schemeClr>
                </a:solidFill>
                <a:effectLst>
                  <a:innerShdw blurRad="114300">
                    <a:prstClr val="black"/>
                  </a:innerShdw>
                </a:effectLst>
                <a:uLnTx/>
                <a:uFillTx/>
                <a:latin typeface="微软雅黑" pitchFamily="34" charset="-122"/>
                <a:ea typeface="微软雅黑" pitchFamily="34" charset="-122"/>
              </a:rPr>
              <a:t>02</a:t>
            </a:r>
            <a:endParaRPr kumimoji="0" lang="zh-CN" altLang="en-US" sz="3200" b="0" i="0" u="none" strike="noStrike" kern="0" cap="none" spc="0" normalizeH="0" baseline="0" noProof="0">
              <a:ln>
                <a:noFill/>
              </a:ln>
              <a:solidFill>
                <a:schemeClr val="accent6">
                  <a:lumMod val="75000"/>
                </a:schemeClr>
              </a:solidFill>
              <a:effectLst>
                <a:innerShdw blurRad="114300">
                  <a:prstClr val="black"/>
                </a:innerShdw>
              </a:effectLst>
              <a:uLnTx/>
              <a:uFillTx/>
              <a:latin typeface="微软雅黑" pitchFamily="34" charset="-122"/>
              <a:ea typeface="微软雅黑" pitchFamily="34" charset="-122"/>
            </a:endParaRPr>
          </a:p>
        </p:txBody>
      </p:sp>
      <p:cxnSp>
        <p:nvCxnSpPr>
          <p:cNvPr id="31" name="直接连接符 30"/>
          <p:cNvCxnSpPr/>
          <p:nvPr/>
        </p:nvCxnSpPr>
        <p:spPr>
          <a:xfrm>
            <a:off x="3236913" y="424497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3"/>
            <a:ext cx="4614340"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STM32</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的</a:t>
            </a: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FSMC</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特性及架构</a:t>
            </a:r>
          </a:p>
        </p:txBody>
      </p:sp>
      <p:sp>
        <p:nvSpPr>
          <p:cNvPr id="39" name="对角圆角矩形 38"/>
          <p:cNvSpPr/>
          <p:nvPr/>
        </p:nvSpPr>
        <p:spPr bwMode="auto">
          <a:xfrm>
            <a:off x="2067605" y="346107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rgbClr val="FF0000"/>
                </a:solidFill>
                <a:effectLst>
                  <a:innerShdw blurRad="114300">
                    <a:prstClr val="black"/>
                  </a:innerShdw>
                </a:effectLst>
                <a:uLnTx/>
                <a:uFillTx/>
                <a:latin typeface="微软雅黑" pitchFamily="34" charset="-122"/>
                <a:ea typeface="微软雅黑" pitchFamily="34" charset="-122"/>
              </a:rPr>
              <a:t>03</a:t>
            </a:r>
            <a:endParaRPr kumimoji="0" lang="zh-CN" altLang="en-US" sz="3200" b="0" i="0" u="none" strike="noStrike" kern="0" cap="none" spc="0" normalizeH="0" baseline="0" noProof="0">
              <a:ln>
                <a:noFill/>
              </a:ln>
              <a:solidFill>
                <a:srgbClr val="FF0000"/>
              </a:solidFill>
              <a:effectLst>
                <a:innerShdw blurRad="114300">
                  <a:prstClr val="black"/>
                </a:innerShdw>
              </a:effectLst>
              <a:uLnTx/>
              <a:uFillTx/>
              <a:latin typeface="微软雅黑" pitchFamily="34" charset="-122"/>
              <a:ea typeface="微软雅黑" pitchFamily="34" charset="-122"/>
            </a:endParaRPr>
          </a:p>
        </p:txBody>
      </p:sp>
      <p:cxnSp>
        <p:nvCxnSpPr>
          <p:cNvPr id="40" name="直接连接符 39"/>
          <p:cNvCxnSpPr/>
          <p:nvPr/>
        </p:nvCxnSpPr>
        <p:spPr>
          <a:xfrm>
            <a:off x="3219450" y="3306763"/>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3592513"/>
            <a:ext cx="518500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FSMC</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控制</a:t>
            </a: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SRAM</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的相关结构体</a:t>
            </a:r>
          </a:p>
        </p:txBody>
      </p:sp>
      <p:sp>
        <p:nvSpPr>
          <p:cNvPr id="15" name="矩形 14"/>
          <p:cNvSpPr/>
          <p:nvPr/>
        </p:nvSpPr>
        <p:spPr>
          <a:xfrm>
            <a:off x="3303910" y="4653136"/>
            <a:ext cx="485479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FSMC—</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扩展外部</a:t>
            </a: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SRAM</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实验</a:t>
            </a:r>
          </a:p>
        </p:txBody>
      </p:sp>
      <p:sp>
        <p:nvSpPr>
          <p:cNvPr id="16" name="对角圆角矩形 15"/>
          <p:cNvSpPr/>
          <p:nvPr/>
        </p:nvSpPr>
        <p:spPr bwMode="auto">
          <a:xfrm>
            <a:off x="2067605" y="445009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rgbClr val="00B050"/>
                </a:solidFill>
                <a:effectLst>
                  <a:innerShdw blurRad="114300">
                    <a:prstClr val="black"/>
                  </a:innerShdw>
                </a:effectLst>
                <a:uLnTx/>
                <a:uFillTx/>
                <a:latin typeface="微软雅黑" pitchFamily="34" charset="-122"/>
                <a:ea typeface="微软雅黑" pitchFamily="34" charset="-122"/>
              </a:rPr>
              <a:t>04</a:t>
            </a:r>
            <a:endParaRPr kumimoji="0" lang="zh-CN" altLang="en-US" sz="3200" b="0" i="0" u="none" strike="noStrike" kern="0" cap="none" spc="0" normalizeH="0" baseline="0" noProof="0">
              <a:ln>
                <a:noFill/>
              </a:ln>
              <a:solidFill>
                <a:srgbClr val="00B050"/>
              </a:solidFill>
              <a:effectLst>
                <a:innerShdw blurRad="114300">
                  <a:prstClr val="black"/>
                </a:innerShdw>
              </a:effectLst>
              <a:uLnTx/>
              <a:uFillTx/>
              <a:latin typeface="微软雅黑" pitchFamily="34" charset="-122"/>
              <a:ea typeface="微软雅黑" pitchFamily="34" charset="-122"/>
            </a:endParaRPr>
          </a:p>
        </p:txBody>
      </p:sp>
      <p:cxnSp>
        <p:nvCxnSpPr>
          <p:cNvPr id="17" name="直接连接符 16"/>
          <p:cNvCxnSpPr/>
          <p:nvPr/>
        </p:nvCxnSpPr>
        <p:spPr>
          <a:xfrm>
            <a:off x="3236913" y="5254625"/>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024641" y="5589240"/>
            <a:ext cx="4499687" cy="1015663"/>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参考资料</a:t>
            </a:r>
            <a:r>
              <a:rPr kumimoji="0" lang="en-US" altLang="zh-CN"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a:t>
            </a:r>
            <a:r>
              <a:rPr kumimoji="0" lang="zh-CN" altLang="en-US"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零死角玩转</a:t>
            </a:r>
            <a:r>
              <a:rPr kumimoji="0" lang="en-US" altLang="zh-CN"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STM32》</a:t>
            </a: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a:t>
            </a:r>
            <a:r>
              <a:rPr kumimoji="0" lang="en-US" altLang="zh-CN"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FSMC—</a:t>
            </a:r>
            <a:r>
              <a:rPr kumimoji="0" lang="zh-CN" altLang="en-US"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扩展外部</a:t>
            </a:r>
            <a:r>
              <a:rPr kumimoji="0" lang="en-US" altLang="zh-CN"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SRAM</a:t>
            </a:r>
            <a:r>
              <a:rPr kumimoji="0" lang="zh-CN" altLang="en-US"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”章节</a:t>
            </a:r>
          </a:p>
        </p:txBody>
      </p:sp>
    </p:spTree>
    <p:extLst>
      <p:ext uri="{BB962C8B-B14F-4D97-AF65-F5344CB8AC3E}">
        <p14:creationId xmlns:p14="http://schemas.microsoft.com/office/powerpoint/2010/main" val="2218537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FSMC_WaitSignalActive</a:t>
            </a:r>
            <a:endParaRPr lang="zh-CN" altLang="zh-CN"/>
          </a:p>
          <a:p>
            <a:pPr>
              <a:lnSpc>
                <a:spcPct val="150000"/>
              </a:lnSpc>
            </a:pPr>
            <a:r>
              <a:rPr lang="en-US" altLang="zh-CN"/>
              <a:t>	</a:t>
            </a:r>
            <a:r>
              <a:rPr lang="zh-CN" altLang="zh-CN"/>
              <a:t>本成员用于配置在突发传输模式时，决定存储器是在等待状态之前的一个数据周期有效还是在等待状态期间有效</a:t>
            </a:r>
            <a:r>
              <a:rPr lang="en-US" altLang="zh-CN"/>
              <a:t>(</a:t>
            </a:r>
            <a:r>
              <a:rPr lang="en-US" altLang="zh-CN" err="1"/>
              <a:t>FSMC_WaitSignalActive_BeforeWaitState</a:t>
            </a:r>
            <a:r>
              <a:rPr lang="en-US" altLang="zh-CN"/>
              <a:t>/</a:t>
            </a:r>
            <a:r>
              <a:rPr lang="en-US" altLang="zh-CN" err="1"/>
              <a:t>DuringWaitState</a:t>
            </a:r>
            <a:r>
              <a:rPr lang="en-US" altLang="zh-CN"/>
              <a:t>)</a:t>
            </a:r>
            <a:r>
              <a:rPr lang="zh-CN" altLang="zh-CN"/>
              <a:t>。</a:t>
            </a:r>
            <a:endParaRPr lang="zh-CN" altLang="en-US"/>
          </a:p>
        </p:txBody>
      </p:sp>
    </p:spTree>
    <p:extLst>
      <p:ext uri="{BB962C8B-B14F-4D97-AF65-F5344CB8AC3E}">
        <p14:creationId xmlns:p14="http://schemas.microsoft.com/office/powerpoint/2010/main" val="1403092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FSMC_WriteOperation </a:t>
            </a:r>
            <a:endParaRPr lang="zh-CN" altLang="zh-CN"/>
          </a:p>
          <a:p>
            <a:pPr>
              <a:lnSpc>
                <a:spcPct val="150000"/>
              </a:lnSpc>
            </a:pPr>
            <a:r>
              <a:rPr lang="en-US" altLang="zh-CN"/>
              <a:t>	</a:t>
            </a:r>
            <a:r>
              <a:rPr lang="zh-CN" altLang="zh-CN"/>
              <a:t>这个成员用于设置是否写使能</a:t>
            </a:r>
            <a:r>
              <a:rPr lang="en-US" altLang="zh-CN"/>
              <a:t>(</a:t>
            </a:r>
            <a:r>
              <a:rPr lang="en-US" altLang="zh-CN" err="1"/>
              <a:t>FSMC_WriteOperation</a:t>
            </a:r>
            <a:r>
              <a:rPr lang="en-US" altLang="zh-CN"/>
              <a:t>_ Enable /Disable)</a:t>
            </a:r>
            <a:r>
              <a:rPr lang="zh-CN" altLang="zh-CN"/>
              <a:t>，禁止写使能的话</a:t>
            </a:r>
            <a:r>
              <a:rPr lang="en-US" altLang="zh-CN"/>
              <a:t>FSMC</a:t>
            </a:r>
            <a:r>
              <a:rPr lang="zh-CN" altLang="zh-CN"/>
              <a:t>只能从存储器中读取数据，不能写入。</a:t>
            </a:r>
            <a:endParaRPr lang="zh-CN" altLang="en-US"/>
          </a:p>
        </p:txBody>
      </p:sp>
    </p:spTree>
    <p:extLst>
      <p:ext uri="{BB962C8B-B14F-4D97-AF65-F5344CB8AC3E}">
        <p14:creationId xmlns:p14="http://schemas.microsoft.com/office/powerpoint/2010/main" val="1238761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FSMC_WaitSignal</a:t>
            </a:r>
            <a:endParaRPr lang="zh-CN" altLang="zh-CN"/>
          </a:p>
          <a:p>
            <a:pPr>
              <a:lnSpc>
                <a:spcPct val="150000"/>
              </a:lnSpc>
            </a:pPr>
            <a:r>
              <a:rPr lang="en-US" altLang="zh-CN"/>
              <a:t>	</a:t>
            </a:r>
            <a:r>
              <a:rPr lang="zh-CN" altLang="zh-CN"/>
              <a:t>本成员用于设置当存储器牌突发传输模式时，是否允许通过</a:t>
            </a:r>
            <a:r>
              <a:rPr lang="en-US" altLang="zh-CN"/>
              <a:t>NWAIT</a:t>
            </a:r>
            <a:r>
              <a:rPr lang="zh-CN" altLang="zh-CN"/>
              <a:t>信号插入等待状态</a:t>
            </a:r>
            <a:r>
              <a:rPr lang="en-US" altLang="zh-CN"/>
              <a:t>(</a:t>
            </a:r>
            <a:r>
              <a:rPr lang="en-US" altLang="zh-CN" err="1"/>
              <a:t>FSMC_WaitSignal_Enable</a:t>
            </a:r>
            <a:r>
              <a:rPr lang="en-US" altLang="zh-CN"/>
              <a:t>/Disable)</a:t>
            </a:r>
            <a:r>
              <a:rPr lang="zh-CN" altLang="zh-CN"/>
              <a:t>。</a:t>
            </a:r>
            <a:endParaRPr lang="zh-CN" altLang="en-US"/>
          </a:p>
        </p:txBody>
      </p:sp>
    </p:spTree>
    <p:extLst>
      <p:ext uri="{BB962C8B-B14F-4D97-AF65-F5344CB8AC3E}">
        <p14:creationId xmlns:p14="http://schemas.microsoft.com/office/powerpoint/2010/main" val="1639300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267744" y="1615526"/>
            <a:ext cx="5087934" cy="3241202"/>
          </a:xfrm>
          <a:prstGeom prst="rect">
            <a:avLst/>
          </a:prstGeom>
        </p:spPr>
      </p:pic>
      <p:sp>
        <p:nvSpPr>
          <p:cNvPr id="4" name="矩形 3"/>
          <p:cNvSpPr/>
          <p:nvPr/>
        </p:nvSpPr>
        <p:spPr>
          <a:xfrm>
            <a:off x="179512" y="3933056"/>
            <a:ext cx="8208912" cy="3000821"/>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FSMC_ExtendedMode</a:t>
            </a:r>
            <a:endParaRPr lang="zh-CN" altLang="zh-CN"/>
          </a:p>
          <a:p>
            <a:pPr>
              <a:lnSpc>
                <a:spcPct val="150000"/>
              </a:lnSpc>
            </a:pPr>
            <a:r>
              <a:rPr lang="en-US" altLang="zh-CN"/>
              <a:t>	</a:t>
            </a:r>
            <a:r>
              <a:rPr lang="zh-CN" altLang="zh-CN"/>
              <a:t>本成员用于设置是否使用扩展模式</a:t>
            </a:r>
            <a:r>
              <a:rPr lang="en-US" altLang="zh-CN"/>
              <a:t>(</a:t>
            </a:r>
            <a:r>
              <a:rPr lang="en-US" altLang="zh-CN" err="1"/>
              <a:t>FSMC_ExtendedMode_Enable</a:t>
            </a:r>
            <a:r>
              <a:rPr lang="en-US" altLang="zh-CN"/>
              <a:t>/Disable)</a:t>
            </a:r>
            <a:r>
              <a:rPr lang="zh-CN" altLang="zh-CN"/>
              <a:t>，在非扩展模式下，对存储器读写的时序都只使用</a:t>
            </a:r>
            <a:r>
              <a:rPr lang="en-US" altLang="zh-CN"/>
              <a:t>FSMC_BCR</a:t>
            </a:r>
            <a:r>
              <a:rPr lang="zh-CN" altLang="zh-CN"/>
              <a:t>寄存器中的配置，即下面的</a:t>
            </a:r>
            <a:r>
              <a:rPr lang="en-US" altLang="zh-CN" err="1"/>
              <a:t>FSMC_ReadWriteTimingStruct</a:t>
            </a:r>
            <a:r>
              <a:rPr lang="zh-CN" altLang="zh-CN"/>
              <a:t>结构体成员；在扩展模式下，对存储器的读写时序可以分开配置，读时序使用</a:t>
            </a:r>
            <a:r>
              <a:rPr lang="en-US" altLang="zh-CN"/>
              <a:t>FSMC_BCR</a:t>
            </a:r>
            <a:r>
              <a:rPr lang="zh-CN" altLang="zh-CN"/>
              <a:t>寄存器，写时序使用</a:t>
            </a:r>
            <a:r>
              <a:rPr lang="en-US" altLang="zh-CN"/>
              <a:t>FSMC_BWTR</a:t>
            </a:r>
            <a:r>
              <a:rPr lang="zh-CN" altLang="zh-CN"/>
              <a:t>寄存器的配置，即下面的</a:t>
            </a:r>
            <a:r>
              <a:rPr lang="en-US" altLang="zh-CN" err="1"/>
              <a:t>FSMC_WriteTimingStruct</a:t>
            </a:r>
            <a:r>
              <a:rPr lang="zh-CN" altLang="zh-CN"/>
              <a:t>结构体。</a:t>
            </a:r>
            <a:endParaRPr lang="zh-CN" altLang="en-US"/>
          </a:p>
        </p:txBody>
      </p:sp>
    </p:spTree>
    <p:extLst>
      <p:ext uri="{BB962C8B-B14F-4D97-AF65-F5344CB8AC3E}">
        <p14:creationId xmlns:p14="http://schemas.microsoft.com/office/powerpoint/2010/main" val="950173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6256" y="4972052"/>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FSMC_ReadWriteTimingStruct</a:t>
            </a:r>
            <a:endParaRPr lang="zh-CN" altLang="zh-CN"/>
          </a:p>
          <a:p>
            <a:pPr>
              <a:lnSpc>
                <a:spcPct val="150000"/>
              </a:lnSpc>
            </a:pPr>
            <a:r>
              <a:rPr lang="en-US" altLang="zh-CN"/>
              <a:t>	</a:t>
            </a:r>
            <a:r>
              <a:rPr lang="zh-CN" altLang="zh-CN"/>
              <a:t>本成员是一个指针，赋值时使用上一小节中讲解的时序结构体</a:t>
            </a:r>
            <a:r>
              <a:rPr lang="en-US" altLang="zh-CN"/>
              <a:t>FSMC_NORSRAMInitTypeDef</a:t>
            </a:r>
            <a:r>
              <a:rPr lang="zh-CN" altLang="zh-CN"/>
              <a:t>设置，当不使用扩展模式时，读写时序都使用本成员的参数配置。</a:t>
            </a:r>
            <a:endParaRPr lang="zh-CN" altLang="en-US"/>
          </a:p>
        </p:txBody>
      </p:sp>
    </p:spTree>
    <p:extLst>
      <p:ext uri="{BB962C8B-B14F-4D97-AF65-F5344CB8AC3E}">
        <p14:creationId xmlns:p14="http://schemas.microsoft.com/office/powerpoint/2010/main" val="2310233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6256" y="4972052"/>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FSMC_WriteTimingStruct</a:t>
            </a:r>
            <a:endParaRPr lang="zh-CN" altLang="zh-CN"/>
          </a:p>
          <a:p>
            <a:pPr>
              <a:lnSpc>
                <a:spcPct val="150000"/>
              </a:lnSpc>
            </a:pPr>
            <a:r>
              <a:rPr lang="en-US" altLang="zh-CN"/>
              <a:t>	</a:t>
            </a:r>
            <a:r>
              <a:rPr lang="zh-CN" altLang="zh-CN"/>
              <a:t>同样地，本成员也是一个时序结构体的指针，只有当使用扩展模式时，本配置才有效，它是写操作使用的时序。</a:t>
            </a:r>
            <a:endParaRPr lang="zh-CN" altLang="en-US"/>
          </a:p>
        </p:txBody>
      </p:sp>
    </p:spTree>
    <p:extLst>
      <p:ext uri="{BB962C8B-B14F-4D97-AF65-F5344CB8AC3E}">
        <p14:creationId xmlns:p14="http://schemas.microsoft.com/office/powerpoint/2010/main" val="108209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a:latin typeface="微软雅黑" pitchFamily="34" charset="-122"/>
                <a:ea typeface="微软雅黑" pitchFamily="34" charset="-122"/>
              </a:rPr>
              <a:t>扫描进入淘宝店铺</a:t>
            </a:r>
            <a:endParaRPr lang="zh-CN" altLang="zh-CN" sz="1200" b="1">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文本框 3"/>
          <p:cNvSpPr txBox="1">
            <a:spLocks noChangeArrowheads="1"/>
          </p:cNvSpPr>
          <p:nvPr/>
        </p:nvSpPr>
        <p:spPr bwMode="auto">
          <a:xfrm>
            <a:off x="685800"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结构体</a:t>
            </a:r>
            <a:endParaRPr lang="zh-CN" altLang="en-US" sz="2400">
              <a:latin typeface="微软雅黑" pitchFamily="34" charset="-122"/>
              <a:ea typeface="微软雅黑" pitchFamily="34" charset="-122"/>
            </a:endParaRPr>
          </a:p>
        </p:txBody>
      </p:sp>
      <p:sp>
        <p:nvSpPr>
          <p:cNvPr id="2" name="矩形 1"/>
          <p:cNvSpPr/>
          <p:nvPr/>
        </p:nvSpPr>
        <p:spPr>
          <a:xfrm>
            <a:off x="652934" y="1772816"/>
            <a:ext cx="8095529" cy="1338828"/>
          </a:xfrm>
          <a:prstGeom prst="rect">
            <a:avLst/>
          </a:prstGeom>
        </p:spPr>
        <p:txBody>
          <a:bodyPr wrap="square">
            <a:spAutoFit/>
          </a:bodyPr>
          <a:lstStyle/>
          <a:p>
            <a:pPr>
              <a:lnSpc>
                <a:spcPct val="150000"/>
              </a:lnSpc>
            </a:pPr>
            <a:r>
              <a:rPr lang="en-US" altLang="zh-CN"/>
              <a:t>	</a:t>
            </a:r>
            <a:r>
              <a:rPr lang="zh-CN" altLang="zh-CN"/>
              <a:t>控制</a:t>
            </a:r>
            <a:r>
              <a:rPr lang="en-US" altLang="zh-CN"/>
              <a:t>FSMC</a:t>
            </a:r>
            <a:r>
              <a:rPr lang="zh-CN" altLang="zh-CN"/>
              <a:t>使用</a:t>
            </a:r>
            <a:r>
              <a:rPr lang="en-US" altLang="zh-CN"/>
              <a:t>SRAM</a:t>
            </a:r>
            <a:r>
              <a:rPr lang="zh-CN" altLang="zh-CN"/>
              <a:t>存储器时主要是配置时序寄存器以及控制寄存器，利用</a:t>
            </a:r>
            <a:r>
              <a:rPr lang="en-US" altLang="zh-CN"/>
              <a:t>ST</a:t>
            </a:r>
            <a:r>
              <a:rPr lang="zh-CN" altLang="zh-CN"/>
              <a:t>标准库的</a:t>
            </a:r>
            <a:r>
              <a:rPr lang="en-US" altLang="zh-CN"/>
              <a:t>SRAM</a:t>
            </a:r>
            <a:r>
              <a:rPr lang="zh-CN" altLang="zh-CN"/>
              <a:t>时序结构体以及初始化结构体可以很方便地写入参数。</a:t>
            </a:r>
          </a:p>
        </p:txBody>
      </p:sp>
      <p:sp>
        <p:nvSpPr>
          <p:cNvPr id="7"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4" name="矩形 3"/>
          <p:cNvSpPr/>
          <p:nvPr/>
        </p:nvSpPr>
        <p:spPr>
          <a:xfrm>
            <a:off x="685800" y="3613373"/>
            <a:ext cx="5671233" cy="92333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a:t>时序结构体：</a:t>
            </a:r>
            <a:r>
              <a:rPr lang="en-US" altLang="zh-CN"/>
              <a:t>FSMC_NORSRAMTimingInitTypeDef</a:t>
            </a:r>
          </a:p>
          <a:p>
            <a:pPr marL="285750" indent="-285750">
              <a:lnSpc>
                <a:spcPct val="150000"/>
              </a:lnSpc>
              <a:buFont typeface="Arial" panose="020B0604020202020204" pitchFamily="34" charset="0"/>
              <a:buChar char="•"/>
            </a:pPr>
            <a:r>
              <a:rPr lang="zh-CN" altLang="en-US"/>
              <a:t>初始化结构体：</a:t>
            </a:r>
            <a:r>
              <a:rPr lang="en-US" altLang="zh-CN"/>
              <a:t>FSMC_NORSRAMInitTypeDef</a:t>
            </a:r>
          </a:p>
        </p:txBody>
      </p:sp>
    </p:spTree>
    <p:extLst>
      <p:ext uri="{BB962C8B-B14F-4D97-AF65-F5344CB8AC3E}">
        <p14:creationId xmlns:p14="http://schemas.microsoft.com/office/powerpoint/2010/main" val="310745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文本框 3"/>
          <p:cNvSpPr txBox="1">
            <a:spLocks noChangeArrowheads="1"/>
          </p:cNvSpPr>
          <p:nvPr/>
        </p:nvSpPr>
        <p:spPr bwMode="auto">
          <a:xfrm>
            <a:off x="685800"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sp>
        <p:nvSpPr>
          <p:cNvPr id="2" name="矩形 1"/>
          <p:cNvSpPr/>
          <p:nvPr/>
        </p:nvSpPr>
        <p:spPr>
          <a:xfrm>
            <a:off x="652934" y="1772816"/>
            <a:ext cx="8095529" cy="923330"/>
          </a:xfrm>
          <a:prstGeom prst="rect">
            <a:avLst/>
          </a:prstGeom>
        </p:spPr>
        <p:txBody>
          <a:bodyPr wrap="square">
            <a:spAutoFit/>
          </a:bodyPr>
          <a:lstStyle/>
          <a:p>
            <a:pPr>
              <a:lnSpc>
                <a:spcPct val="150000"/>
              </a:lnSpc>
            </a:pPr>
            <a:r>
              <a:rPr lang="en-US" altLang="zh-CN"/>
              <a:t>	FSMC</a:t>
            </a:r>
            <a:r>
              <a:rPr lang="zh-CN" altLang="en-US"/>
              <a:t>的</a:t>
            </a:r>
            <a:r>
              <a:rPr lang="en-US" altLang="zh-CN"/>
              <a:t>SRAM</a:t>
            </a:r>
            <a:r>
              <a:rPr lang="zh-CN" altLang="en-US"/>
              <a:t>时序</a:t>
            </a:r>
            <a:r>
              <a:rPr lang="zh-CN" altLang="zh-CN"/>
              <a:t>结构体成员定义的都是</a:t>
            </a:r>
            <a:r>
              <a:rPr lang="en-US" altLang="zh-CN"/>
              <a:t>SRAM</a:t>
            </a:r>
            <a:r>
              <a:rPr lang="zh-CN" altLang="zh-CN"/>
              <a:t>读写时序中的各项时间参数，这些成员的的参数都与</a:t>
            </a:r>
            <a:r>
              <a:rPr lang="en-US" altLang="zh-CN"/>
              <a:t>FSMC_BRT</a:t>
            </a:r>
            <a:r>
              <a:rPr lang="zh-CN" altLang="zh-CN"/>
              <a:t>及</a:t>
            </a:r>
            <a:r>
              <a:rPr lang="en-US" altLang="zh-CN"/>
              <a:t>FSMC_BWTR</a:t>
            </a:r>
            <a:r>
              <a:rPr lang="zh-CN" altLang="zh-CN"/>
              <a:t>寄存器配置对应</a:t>
            </a:r>
            <a:r>
              <a:rPr lang="zh-CN" altLang="en-US"/>
              <a:t>。</a:t>
            </a:r>
            <a:endParaRPr lang="zh-CN" altLang="zh-CN"/>
          </a:p>
        </p:txBody>
      </p:sp>
      <p:sp>
        <p:nvSpPr>
          <p:cNvPr id="7"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268943" y="3140968"/>
            <a:ext cx="8623537" cy="2520280"/>
          </a:xfrm>
          <a:prstGeom prst="rect">
            <a:avLst/>
          </a:prstGeom>
        </p:spPr>
      </p:pic>
    </p:spTree>
    <p:extLst>
      <p:ext uri="{BB962C8B-B14F-4D97-AF65-F5344CB8AC3E}">
        <p14:creationId xmlns:p14="http://schemas.microsoft.com/office/powerpoint/2010/main" val="208157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FSMC_AddressSetupTime </a:t>
            </a:r>
            <a:endParaRPr lang="zh-CN" altLang="zh-CN"/>
          </a:p>
          <a:p>
            <a:pPr>
              <a:lnSpc>
                <a:spcPct val="150000"/>
              </a:lnSpc>
            </a:pPr>
            <a:r>
              <a:rPr lang="en-US" altLang="zh-CN"/>
              <a:t>	</a:t>
            </a:r>
            <a:r>
              <a:rPr lang="zh-CN" altLang="zh-CN"/>
              <a:t>本成员设置地址建立时间，它可以被设置为</a:t>
            </a:r>
            <a:r>
              <a:rPr lang="en-US" altLang="zh-CN"/>
              <a:t>0-0xF</a:t>
            </a:r>
            <a:r>
              <a:rPr lang="zh-CN" altLang="zh-CN"/>
              <a:t>个</a:t>
            </a:r>
            <a:r>
              <a:rPr lang="en-US" altLang="zh-CN"/>
              <a:t>HCLK</a:t>
            </a:r>
            <a:r>
              <a:rPr lang="zh-CN" altLang="zh-CN"/>
              <a:t>周期数，按</a:t>
            </a:r>
            <a:r>
              <a:rPr lang="en-US" altLang="zh-CN"/>
              <a:t>STM32</a:t>
            </a:r>
            <a:r>
              <a:rPr lang="zh-CN" altLang="zh-CN"/>
              <a:t>标准库的默认配置，</a:t>
            </a:r>
            <a:r>
              <a:rPr lang="en-US" altLang="zh-CN"/>
              <a:t>HCLK</a:t>
            </a:r>
            <a:r>
              <a:rPr lang="zh-CN" altLang="zh-CN"/>
              <a:t>的时钟频率为</a:t>
            </a:r>
            <a:r>
              <a:rPr lang="en-US" altLang="zh-CN"/>
              <a:t>72MHz</a:t>
            </a:r>
            <a:r>
              <a:rPr lang="zh-CN" altLang="zh-CN"/>
              <a:t>，即一个</a:t>
            </a:r>
            <a:r>
              <a:rPr lang="en-US" altLang="zh-CN"/>
              <a:t>HCLK</a:t>
            </a:r>
            <a:r>
              <a:rPr lang="zh-CN" altLang="zh-CN"/>
              <a:t>周期为</a:t>
            </a:r>
            <a:r>
              <a:rPr lang="en-US" altLang="zh-CN"/>
              <a:t>1/72</a:t>
            </a:r>
            <a:r>
              <a:rPr lang="zh-CN" altLang="zh-CN"/>
              <a:t>微秒。</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248110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FSMC_AddressHoldTime </a:t>
            </a:r>
            <a:endParaRPr lang="zh-CN" altLang="zh-CN"/>
          </a:p>
          <a:p>
            <a:pPr>
              <a:lnSpc>
                <a:spcPct val="150000"/>
              </a:lnSpc>
            </a:pPr>
            <a:r>
              <a:rPr lang="zh-CN" altLang="zh-CN"/>
              <a:t>本成员设置地址保持时间，它可以被设置为</a:t>
            </a:r>
            <a:r>
              <a:rPr lang="en-US" altLang="zh-CN"/>
              <a:t>0-0xF</a:t>
            </a:r>
            <a:r>
              <a:rPr lang="zh-CN" altLang="zh-CN"/>
              <a:t>个</a:t>
            </a:r>
            <a:r>
              <a:rPr lang="en-US" altLang="zh-CN"/>
              <a:t>HCLK</a:t>
            </a:r>
            <a:r>
              <a:rPr lang="zh-CN" altLang="zh-CN"/>
              <a:t>周期数。</a:t>
            </a:r>
          </a:p>
          <a:p>
            <a:pPr marL="285750" lvl="0" indent="-285750">
              <a:lnSpc>
                <a:spcPct val="150000"/>
              </a:lnSpc>
              <a:buFont typeface="Arial" panose="020B0604020202020204" pitchFamily="34" charset="0"/>
              <a:buChar char="•"/>
            </a:pPr>
            <a:r>
              <a:rPr lang="en-US" altLang="zh-CN"/>
              <a:t>FSMC_DataSetupTime </a:t>
            </a:r>
            <a:endParaRPr lang="zh-CN" altLang="zh-CN"/>
          </a:p>
          <a:p>
            <a:pPr>
              <a:lnSpc>
                <a:spcPct val="150000"/>
              </a:lnSpc>
            </a:pPr>
            <a:r>
              <a:rPr lang="zh-CN" altLang="zh-CN"/>
              <a:t>本成员设置数据建立时间，它可以被设置为</a:t>
            </a:r>
            <a:r>
              <a:rPr lang="en-US" altLang="zh-CN"/>
              <a:t>0-0xF</a:t>
            </a:r>
            <a:r>
              <a:rPr lang="zh-CN" altLang="zh-CN"/>
              <a:t>个</a:t>
            </a:r>
            <a:r>
              <a:rPr lang="en-US" altLang="zh-CN"/>
              <a:t>HCLK</a:t>
            </a:r>
            <a:r>
              <a:rPr lang="zh-CN" altLang="zh-CN"/>
              <a:t>周期数。</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352044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FSMC_BusTurnAroundDuration </a:t>
            </a:r>
            <a:endParaRPr lang="zh-CN" altLang="zh-CN"/>
          </a:p>
          <a:p>
            <a:pPr>
              <a:lnSpc>
                <a:spcPct val="150000"/>
              </a:lnSpc>
            </a:pPr>
            <a:r>
              <a:rPr lang="zh-CN" altLang="zh-CN"/>
              <a:t>本成员设置总线转换周期，在</a:t>
            </a:r>
            <a:r>
              <a:rPr lang="en-US" altLang="zh-CN"/>
              <a:t>NOR FLASH</a:t>
            </a:r>
            <a:r>
              <a:rPr lang="zh-CN" altLang="zh-CN"/>
              <a:t>存储器中，地址线与数据线可以分时复用，总线转换周期就是指总线在这两种状态间切换需要的延时，防止冲突。控制其它存储器时这个参数无效，配置为</a:t>
            </a:r>
            <a:r>
              <a:rPr lang="en-US" altLang="zh-CN"/>
              <a:t>0</a:t>
            </a:r>
            <a:r>
              <a:rPr lang="zh-CN" altLang="zh-CN"/>
              <a:t>即可。</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95658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539552" y="4680798"/>
            <a:ext cx="8208912" cy="5078313"/>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FSMC_CLKDivision </a:t>
            </a:r>
            <a:endParaRPr lang="zh-CN" altLang="zh-CN"/>
          </a:p>
          <a:p>
            <a:pPr>
              <a:lnSpc>
                <a:spcPct val="150000"/>
              </a:lnSpc>
            </a:pPr>
            <a:r>
              <a:rPr lang="zh-CN" altLang="zh-CN"/>
              <a:t>本成员用于设置时钟分频，它以</a:t>
            </a:r>
            <a:r>
              <a:rPr lang="en-US" altLang="zh-CN"/>
              <a:t>HCLK</a:t>
            </a:r>
            <a:r>
              <a:rPr lang="zh-CN" altLang="zh-CN"/>
              <a:t>时钟作为输入，经过</a:t>
            </a:r>
            <a:r>
              <a:rPr lang="en-US" altLang="zh-CN"/>
              <a:t>FSMC_CLKDivision</a:t>
            </a:r>
            <a:r>
              <a:rPr lang="zh-CN" altLang="zh-CN"/>
              <a:t>分频后输出到</a:t>
            </a:r>
            <a:r>
              <a:rPr lang="en-US" altLang="zh-CN"/>
              <a:t>FSMC_CLK</a:t>
            </a:r>
            <a:r>
              <a:rPr lang="zh-CN" altLang="zh-CN"/>
              <a:t>引脚作为通讯使用的同步时钟。控制其它异步通讯的存储器时这个参数无效，配置为</a:t>
            </a:r>
            <a:r>
              <a:rPr lang="en-US" altLang="zh-CN"/>
              <a:t>0</a:t>
            </a:r>
            <a:r>
              <a:rPr lang="zh-CN" altLang="zh-CN"/>
              <a:t>即可。</a:t>
            </a:r>
          </a:p>
          <a:p>
            <a:pPr marL="285750" lvl="0" indent="-285750">
              <a:lnSpc>
                <a:spcPct val="150000"/>
              </a:lnSpc>
              <a:buFont typeface="Arial" panose="020B0604020202020204" pitchFamily="34" charset="0"/>
              <a:buChar char="•"/>
            </a:pPr>
            <a:r>
              <a:rPr lang="en-US" altLang="zh-CN"/>
              <a:t> FSMC_DataLatency </a:t>
            </a:r>
            <a:endParaRPr lang="zh-CN" altLang="zh-CN"/>
          </a:p>
          <a:p>
            <a:pPr marL="285750" indent="-285750">
              <a:lnSpc>
                <a:spcPct val="150000"/>
              </a:lnSpc>
              <a:buFont typeface="Arial" panose="020B0604020202020204" pitchFamily="34" charset="0"/>
              <a:buChar char="•"/>
            </a:pPr>
            <a:r>
              <a:rPr lang="zh-CN" altLang="zh-CN"/>
              <a:t>本成员设置数据保持时间，它表示在读取第一个数据之前要等待的周期数，该周期指同步时钟的周期，本参数仅用于同步</a:t>
            </a:r>
            <a:r>
              <a:rPr lang="en-US" altLang="zh-CN"/>
              <a:t>NOR FLASH</a:t>
            </a:r>
            <a:r>
              <a:rPr lang="zh-CN" altLang="zh-CN"/>
              <a:t>类型的存储器，控制其它类型的存储器时，本参数无效。</a:t>
            </a:r>
          </a:p>
          <a:p>
            <a:pPr marL="285750" lvl="0" indent="-285750">
              <a:lnSpc>
                <a:spcPct val="150000"/>
              </a:lnSpc>
              <a:buFont typeface="Arial" panose="020B0604020202020204" pitchFamily="34" charset="0"/>
              <a:buChar char="•"/>
            </a:pPr>
            <a:r>
              <a:rPr lang="en-US" altLang="zh-CN"/>
              <a:t> FSMC_AccessMode </a:t>
            </a:r>
            <a:endParaRPr lang="zh-CN" altLang="zh-CN"/>
          </a:p>
          <a:p>
            <a:pPr marL="285750" indent="-285750">
              <a:lnSpc>
                <a:spcPct val="150000"/>
              </a:lnSpc>
              <a:buFont typeface="Arial" panose="020B0604020202020204" pitchFamily="34" charset="0"/>
              <a:buChar char="•"/>
            </a:pPr>
            <a:r>
              <a:rPr lang="zh-CN" altLang="zh-CN"/>
              <a:t>本成员设置存储器访问模式，不同的模式下</a:t>
            </a:r>
            <a:r>
              <a:rPr lang="en-US" altLang="zh-CN"/>
              <a:t>FSMC</a:t>
            </a:r>
            <a:r>
              <a:rPr lang="zh-CN" altLang="zh-CN"/>
              <a:t>访问存储器地址时引脚输出的时序不一样，可选</a:t>
            </a:r>
            <a:r>
              <a:rPr lang="en-US" altLang="zh-CN"/>
              <a:t>FSMC_AccessMode_A/B/C/D</a:t>
            </a:r>
            <a:r>
              <a:rPr lang="zh-CN" altLang="zh-CN"/>
              <a:t>模式。一般来说控制</a:t>
            </a:r>
            <a:r>
              <a:rPr lang="en-US" altLang="zh-CN"/>
              <a:t>SRAM</a:t>
            </a:r>
            <a:r>
              <a:rPr lang="zh-CN" altLang="zh-CN"/>
              <a:t>时使用</a:t>
            </a:r>
            <a:r>
              <a:rPr lang="en-US" altLang="zh-CN"/>
              <a:t>A</a:t>
            </a:r>
            <a:r>
              <a:rPr lang="zh-CN" altLang="zh-CN"/>
              <a:t>模式。</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10342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FSMC_DataLatency </a:t>
            </a:r>
            <a:endParaRPr lang="zh-CN" altLang="zh-CN"/>
          </a:p>
          <a:p>
            <a:pPr>
              <a:lnSpc>
                <a:spcPct val="150000"/>
              </a:lnSpc>
            </a:pPr>
            <a:r>
              <a:rPr lang="zh-CN" altLang="zh-CN"/>
              <a:t>本成员设置数据保持时间，它表示在读取第一个数据之前要等待的周期数，该周期指同步时钟的周期，本参数仅用于同步</a:t>
            </a:r>
            <a:r>
              <a:rPr lang="en-US" altLang="zh-CN"/>
              <a:t>NOR FLASH</a:t>
            </a:r>
            <a:r>
              <a:rPr lang="zh-CN" altLang="zh-CN"/>
              <a:t>类型的存储器，控制其它类型的存储器时，本参数无效。</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2891534184"/>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2245</TotalTime>
  <Pages>0</Pages>
  <Words>671</Words>
  <Characters>0</Characters>
  <Application>Microsoft Office PowerPoint</Application>
  <DocSecurity>0</DocSecurity>
  <PresentationFormat>全屏显示(4:3)</PresentationFormat>
  <Lines>0</Lines>
  <Paragraphs>129</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黑体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leaf fly</cp:lastModifiedBy>
  <cp:revision>220</cp:revision>
  <dcterms:created xsi:type="dcterms:W3CDTF">2014-09-22T09:17:55Z</dcterms:created>
  <dcterms:modified xsi:type="dcterms:W3CDTF">2016-09-10T11:54:15Z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