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378" r:id="rId3"/>
    <p:sldId id="296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67" y="1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700808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对于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</a:rPr>
              <a:t>接口，前四种信号线都是完全一样的，仅仅是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的地址信号线</a:t>
            </a:r>
            <a:r>
              <a:rPr lang="en-US" altLang="zh-CN">
                <a:latin typeface="Times New Roman" panose="02020603050405020304" pitchFamily="18" charset="0"/>
              </a:rPr>
              <a:t>A[25:0]</a:t>
            </a:r>
            <a:r>
              <a:rPr lang="zh-CN" altLang="zh-CN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</a:rPr>
              <a:t>的数据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zh-CN">
                <a:latin typeface="Times New Roman" panose="02020603050405020304" pitchFamily="18" charset="0"/>
              </a:rPr>
              <a:t>命令选择线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有区别。而对于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线，它为高电平的时候表示数值，为低电平的时候表示命令，如果能使用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</a:rPr>
              <a:t>地址线根据不同的情况产生对应的电平，那么就完全可以使用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来产生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</a:rPr>
              <a:t>接口需要的时序了。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为了</a:t>
            </a:r>
            <a:r>
              <a:rPr lang="zh-CN" altLang="zh-CN">
                <a:latin typeface="Times New Roman" panose="02020603050405020304" pitchFamily="18" charset="0"/>
              </a:rPr>
              <a:t>模拟出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</a:rPr>
              <a:t>时序，我们可以把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A0</a:t>
            </a:r>
            <a:r>
              <a:rPr lang="zh-CN" altLang="zh-CN">
                <a:latin typeface="Times New Roman" panose="02020603050405020304" pitchFamily="18" charset="0"/>
              </a:rPr>
              <a:t>地址线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</a:rPr>
              <a:t>也可以使用其它</a:t>
            </a:r>
            <a:r>
              <a:rPr lang="en-US" altLang="zh-CN">
                <a:latin typeface="Times New Roman" panose="02020603050405020304" pitchFamily="18" charset="0"/>
              </a:rPr>
              <a:t>A1/A2</a:t>
            </a:r>
            <a:r>
              <a:rPr lang="zh-CN" altLang="zh-CN">
                <a:latin typeface="Times New Roman" panose="02020603050405020304" pitchFamily="18" charset="0"/>
              </a:rPr>
              <a:t>等地址线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zh-CN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</a:rPr>
              <a:t>芯片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</a:rPr>
              <a:t>接口的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信号线连接，那么当</a:t>
            </a:r>
            <a:r>
              <a:rPr lang="en-US" altLang="zh-CN">
                <a:latin typeface="Times New Roman" panose="02020603050405020304" pitchFamily="18" charset="0"/>
              </a:rPr>
              <a:t>A0</a:t>
            </a:r>
            <a:r>
              <a:rPr lang="zh-CN" altLang="zh-CN">
                <a:latin typeface="Times New Roman" panose="02020603050405020304" pitchFamily="18" charset="0"/>
              </a:rPr>
              <a:t>为高电平时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为高电平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zh-CN">
                <a:latin typeface="Times New Roman" panose="02020603050405020304" pitchFamily="18" charset="0"/>
              </a:rPr>
              <a:t>，数据线</a:t>
            </a:r>
            <a:r>
              <a:rPr lang="en-US" altLang="zh-CN">
                <a:latin typeface="Times New Roman" panose="02020603050405020304" pitchFamily="18" charset="0"/>
              </a:rPr>
              <a:t>D[15:0]</a:t>
            </a:r>
            <a:r>
              <a:rPr lang="zh-CN" altLang="zh-CN">
                <a:latin typeface="Times New Roman" panose="02020603050405020304" pitchFamily="18" charset="0"/>
              </a:rPr>
              <a:t>的信号会被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</a:rPr>
              <a:t>理解为数值，若</a:t>
            </a:r>
            <a:r>
              <a:rPr lang="en-US" altLang="zh-CN">
                <a:latin typeface="Times New Roman" panose="02020603050405020304" pitchFamily="18" charset="0"/>
              </a:rPr>
              <a:t>A0</a:t>
            </a:r>
            <a:r>
              <a:rPr lang="zh-CN" altLang="zh-CN">
                <a:latin typeface="Times New Roman" panose="02020603050405020304" pitchFamily="18" charset="0"/>
              </a:rPr>
              <a:t>为低电平时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</a:rPr>
              <a:t>为低电平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zh-CN">
                <a:latin typeface="Times New Roman" panose="02020603050405020304" pitchFamily="18" charset="0"/>
              </a:rPr>
              <a:t>，传输的信号则会被理解为命令。</a:t>
            </a:r>
          </a:p>
        </p:txBody>
      </p:sp>
    </p:spTree>
    <p:extLst>
      <p:ext uri="{BB962C8B-B14F-4D97-AF65-F5344CB8AC3E}">
        <p14:creationId xmlns:p14="http://schemas.microsoft.com/office/powerpoint/2010/main" val="19005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380" y="1105639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</a:rPr>
              <a:t>由于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en-US">
                <a:latin typeface="Times New Roman" panose="02020603050405020304" pitchFamily="18" charset="0"/>
              </a:rPr>
              <a:t>会自动产生地址信号，当使用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en-US">
                <a:latin typeface="Times New Roman" panose="02020603050405020304" pitchFamily="18" charset="0"/>
              </a:rPr>
              <a:t>向</a:t>
            </a:r>
            <a:r>
              <a:rPr lang="en-US" altLang="zh-CN">
                <a:latin typeface="Times New Roman" panose="02020603050405020304" pitchFamily="18" charset="0"/>
              </a:rPr>
              <a:t>0x6xxx xxx1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xxx3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xxx5…</a:t>
            </a:r>
            <a:r>
              <a:rPr lang="zh-CN" altLang="en-US">
                <a:latin typeface="Times New Roman" panose="02020603050405020304" pitchFamily="18" charset="0"/>
              </a:rPr>
              <a:t>这些奇数地址写入数据时，地址最低位的值均为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，所以它会控制地址线</a:t>
            </a:r>
            <a:r>
              <a:rPr lang="en-US" altLang="zh-CN">
                <a:latin typeface="Times New Roman" panose="02020603050405020304" pitchFamily="18" charset="0"/>
              </a:rPr>
              <a:t>A0(D/CX)</a:t>
            </a:r>
            <a:r>
              <a:rPr lang="zh-CN" altLang="en-US">
                <a:latin typeface="Times New Roman" panose="02020603050405020304" pitchFamily="18" charset="0"/>
              </a:rPr>
              <a:t>输出高电平，那么这时通过数据线传输的信号会被理解为数值；若向</a:t>
            </a:r>
            <a:r>
              <a:rPr lang="en-US" altLang="zh-CN">
                <a:latin typeface="Times New Roman" panose="02020603050405020304" pitchFamily="18" charset="0"/>
              </a:rPr>
              <a:t>0x6xxx xxx0 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0x6xxx xxx4…</a:t>
            </a:r>
            <a:r>
              <a:rPr lang="zh-CN" altLang="en-US">
                <a:latin typeface="Times New Roman" panose="02020603050405020304" pitchFamily="18" charset="0"/>
              </a:rPr>
              <a:t>这些偶数地址写入数据时，地址最低位的值均为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，所以它会控制地址线</a:t>
            </a:r>
            <a:r>
              <a:rPr lang="en-US" altLang="zh-CN">
                <a:latin typeface="Times New Roman" panose="02020603050405020304" pitchFamily="18" charset="0"/>
              </a:rPr>
              <a:t>A0(D/CX)</a:t>
            </a:r>
            <a:r>
              <a:rPr lang="zh-CN" altLang="en-US">
                <a:latin typeface="Times New Roman" panose="02020603050405020304" pitchFamily="18" charset="0"/>
              </a:rPr>
              <a:t>输出低电平，因此这时通过数据线传输的信号会被理解</a:t>
            </a:r>
            <a:r>
              <a:rPr lang="zh-CN" altLang="en-US">
                <a:latin typeface="Times New Roman" panose="02020603050405020304" pitchFamily="18" charset="0"/>
              </a:rPr>
              <a:t>为命令，如下表：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07446"/>
              </p:ext>
            </p:extLst>
          </p:nvPr>
        </p:nvGraphicFramePr>
        <p:xfrm>
          <a:off x="971600" y="4293093"/>
          <a:ext cx="7272808" cy="2417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163">
                  <a:extLst>
                    <a:ext uri="{9D8B030D-6E8A-4147-A177-3AD203B41FA5}">
                      <a16:colId xmlns:a16="http://schemas.microsoft.com/office/drawing/2014/main" val="2902089665"/>
                    </a:ext>
                  </a:extLst>
                </a:gridCol>
                <a:gridCol w="1828017">
                  <a:extLst>
                    <a:ext uri="{9D8B030D-6E8A-4147-A177-3AD203B41FA5}">
                      <a16:colId xmlns:a16="http://schemas.microsoft.com/office/drawing/2014/main" val="3645534487"/>
                    </a:ext>
                  </a:extLst>
                </a:gridCol>
                <a:gridCol w="1839964">
                  <a:extLst>
                    <a:ext uri="{9D8B030D-6E8A-4147-A177-3AD203B41FA5}">
                      <a16:colId xmlns:a16="http://schemas.microsoft.com/office/drawing/2014/main" val="1829121934"/>
                    </a:ext>
                  </a:extLst>
                </a:gridCol>
                <a:gridCol w="1777664">
                  <a:extLst>
                    <a:ext uri="{9D8B030D-6E8A-4147-A177-3AD203B41FA5}">
                      <a16:colId xmlns:a16="http://schemas.microsoft.com/office/drawing/2014/main" val="3480969981"/>
                    </a:ext>
                  </a:extLst>
                </a:gridCol>
              </a:tblGrid>
              <a:tr h="6042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地址的二进制值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仅列出低四位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A0(D/CX)</a:t>
                      </a:r>
                      <a:r>
                        <a:rPr lang="zh-CN" sz="1200">
                          <a:effectLst/>
                        </a:rPr>
                        <a:t>的电平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控制</a:t>
                      </a:r>
                      <a:r>
                        <a:rPr lang="en-US" sz="1200">
                          <a:effectLst/>
                        </a:rPr>
                        <a:t>ILI9341</a:t>
                      </a:r>
                      <a:r>
                        <a:rPr lang="zh-CN" sz="1200">
                          <a:effectLst/>
                        </a:rPr>
                        <a:t>时的意义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371863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0001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 </a:t>
                      </a:r>
                      <a:r>
                        <a:rPr lang="zh-CN" sz="1050">
                          <a:effectLst/>
                        </a:rPr>
                        <a:t>高电平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r>
                        <a:rPr lang="zh-CN" sz="1050">
                          <a:effectLst/>
                        </a:rPr>
                        <a:t>数值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51913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xxx3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0011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高电平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r>
                        <a:rPr lang="zh-CN" sz="1050">
                          <a:effectLst/>
                        </a:rPr>
                        <a:t>数值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552608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xxx5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0101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高电平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r>
                        <a:rPr lang="zh-CN" sz="1050">
                          <a:effectLst/>
                        </a:rPr>
                        <a:t>数值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524540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0000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r>
                        <a:rPr lang="zh-CN" sz="1050">
                          <a:effectLst/>
                        </a:rPr>
                        <a:t>低电平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29776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xxx2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0010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r>
                        <a:rPr lang="zh-CN" sz="1050">
                          <a:effectLst/>
                        </a:rPr>
                        <a:t>低电平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231337"/>
                  </a:ext>
                </a:extLst>
              </a:tr>
              <a:tr h="30214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0x6xxx xxx4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0100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r>
                        <a:rPr lang="zh-CN" sz="1050">
                          <a:effectLst/>
                        </a:rPr>
                        <a:t>低电平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命令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94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20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236" y="1196752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有了</a:t>
            </a:r>
            <a:r>
              <a:rPr lang="zh-CN" altLang="zh-CN"/>
              <a:t>这个基础，只要配置好</a:t>
            </a:r>
            <a:r>
              <a:rPr lang="en-US" altLang="zh-CN"/>
              <a:t>FSMC</a:t>
            </a:r>
            <a:r>
              <a:rPr lang="zh-CN" altLang="zh-CN"/>
              <a:t>外设，然后在代码中利用指针变量，向不同的地址单元写入数据，就能够由</a:t>
            </a:r>
            <a:r>
              <a:rPr lang="en-US" altLang="zh-CN"/>
              <a:t>FSMC</a:t>
            </a:r>
            <a:r>
              <a:rPr lang="zh-CN" altLang="zh-CN"/>
              <a:t>模拟出的</a:t>
            </a:r>
            <a:r>
              <a:rPr lang="en-US" altLang="zh-CN"/>
              <a:t>8080</a:t>
            </a:r>
            <a:r>
              <a:rPr lang="zh-CN" altLang="zh-CN"/>
              <a:t>接口向</a:t>
            </a:r>
            <a:r>
              <a:rPr lang="en-US" altLang="zh-CN"/>
              <a:t>ILI9341</a:t>
            </a:r>
            <a:r>
              <a:rPr lang="zh-CN" altLang="zh-CN"/>
              <a:t>写入控制命令或</a:t>
            </a:r>
            <a:r>
              <a:rPr lang="en-US" altLang="zh-CN"/>
              <a:t>GRAM</a:t>
            </a:r>
            <a:r>
              <a:rPr lang="zh-CN" altLang="zh-CN"/>
              <a:t>的数据了。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b="1">
                <a:solidFill>
                  <a:srgbClr val="FF0000"/>
                </a:solidFill>
              </a:rPr>
              <a:t>注意</a:t>
            </a:r>
            <a:r>
              <a:rPr lang="zh-CN" altLang="zh-CN" b="1">
                <a:solidFill>
                  <a:srgbClr val="FF0000"/>
                </a:solidFill>
              </a:rPr>
              <a:t>：在实际控制时，以上地址计算方式还不完整，还需要注意</a:t>
            </a:r>
            <a:r>
              <a:rPr lang="en-US" altLang="zh-CN" b="1">
                <a:solidFill>
                  <a:srgbClr val="FF0000"/>
                </a:solidFill>
              </a:rPr>
              <a:t>HADDR</a:t>
            </a:r>
            <a:r>
              <a:rPr lang="zh-CN" altLang="zh-CN" b="1">
                <a:solidFill>
                  <a:srgbClr val="FF0000"/>
                </a:solidFill>
              </a:rPr>
              <a:t>内部地址与</a:t>
            </a:r>
            <a:r>
              <a:rPr lang="en-US" altLang="zh-CN" b="1">
                <a:solidFill>
                  <a:srgbClr val="FF0000"/>
                </a:solidFill>
              </a:rPr>
              <a:t>FSMC</a:t>
            </a:r>
            <a:r>
              <a:rPr lang="zh-CN" altLang="zh-CN" b="1">
                <a:solidFill>
                  <a:srgbClr val="FF0000"/>
                </a:solidFill>
              </a:rPr>
              <a:t>地址信号线的转换，关于这部分内容在代码讲解时再详细举例说明</a:t>
            </a:r>
            <a:endParaRPr lang="zh-CN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8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772816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19529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显示器简介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19168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349942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191683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液晶控制原理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31840" y="256490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2833772"/>
            <a:ext cx="3602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秉火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寸液晶屏简介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3645024"/>
            <a:ext cx="4247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模拟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8080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4293096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6010977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液晶显示”章节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27473" y="4561964"/>
            <a:ext cx="4122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NOR FLASH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时序结构体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对角圆角矩形 19"/>
          <p:cNvSpPr/>
          <p:nvPr/>
        </p:nvSpPr>
        <p:spPr bwMode="auto">
          <a:xfrm>
            <a:off x="2051720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E978C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E978C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260476" y="5157192"/>
            <a:ext cx="4143375" cy="1588"/>
          </a:xfrm>
          <a:prstGeom prst="line">
            <a:avLst/>
          </a:prstGeom>
          <a:ln>
            <a:solidFill>
              <a:srgbClr val="FE9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03934" y="5432330"/>
            <a:ext cx="336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FSMC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初始化结构体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对角圆角矩形 22"/>
          <p:cNvSpPr/>
          <p:nvPr/>
        </p:nvSpPr>
        <p:spPr bwMode="auto">
          <a:xfrm>
            <a:off x="2067629" y="537948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06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6937" y="5949280"/>
            <a:ext cx="4143375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FSMC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en-US" altLang="zh-CN" sz="2800" b="1">
                <a:latin typeface="微软雅黑" pitchFamily="34" charset="-122"/>
                <a:ea typeface="微软雅黑" pitchFamily="34" charset="-122"/>
              </a:rPr>
              <a:t>8080</a:t>
            </a: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接口时序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74087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ILI9341</a:t>
            </a:r>
            <a:r>
              <a:rPr lang="zh-CN" altLang="en-US"/>
              <a:t>的</a:t>
            </a:r>
            <a:r>
              <a:rPr lang="en-US" altLang="zh-CN"/>
              <a:t>8080</a:t>
            </a:r>
            <a:r>
              <a:rPr lang="zh-CN" altLang="en-US"/>
              <a:t>通讯接口时序可以由</a:t>
            </a:r>
            <a:r>
              <a:rPr lang="en-US" altLang="zh-CN"/>
              <a:t>STM32</a:t>
            </a:r>
            <a:r>
              <a:rPr lang="zh-CN" altLang="en-US"/>
              <a:t>使用普通</a:t>
            </a:r>
            <a:r>
              <a:rPr lang="en-US" altLang="zh-CN"/>
              <a:t>I/O</a:t>
            </a:r>
            <a:r>
              <a:rPr lang="zh-CN" altLang="en-US"/>
              <a:t>接口进行模拟，但这样效率太低，</a:t>
            </a:r>
            <a:r>
              <a:rPr lang="en-US" altLang="zh-CN"/>
              <a:t>STM32</a:t>
            </a:r>
            <a:r>
              <a:rPr lang="zh-CN" altLang="en-US"/>
              <a:t>提供了一种特别的控制方法</a:t>
            </a:r>
            <a:r>
              <a:rPr lang="en-US" altLang="zh-CN"/>
              <a:t>——</a:t>
            </a:r>
            <a:r>
              <a:rPr lang="zh-CN" altLang="en-US"/>
              <a:t>使用</a:t>
            </a:r>
            <a:r>
              <a:rPr lang="en-US" altLang="zh-CN"/>
              <a:t>FSMC</a:t>
            </a:r>
            <a:r>
              <a:rPr lang="zh-CN" altLang="en-US"/>
              <a:t>接口实现</a:t>
            </a:r>
            <a:r>
              <a:rPr lang="en-US" altLang="zh-CN"/>
              <a:t>8080</a:t>
            </a:r>
            <a:r>
              <a:rPr lang="zh-CN" altLang="en-US"/>
              <a:t>时序。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在</a:t>
            </a:r>
            <a:r>
              <a:rPr lang="zh-CN" altLang="zh-CN">
                <a:latin typeface="Times New Roman" panose="02020603050405020304" pitchFamily="18" charset="0"/>
              </a:rPr>
              <a:t>前面的《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—扩展外部</a:t>
            </a:r>
            <a:r>
              <a:rPr lang="en-US" altLang="zh-CN">
                <a:latin typeface="Times New Roman" panose="02020603050405020304" pitchFamily="18" charset="0"/>
              </a:rPr>
              <a:t>SRAM</a:t>
            </a:r>
            <a:r>
              <a:rPr lang="zh-CN" altLang="zh-CN">
                <a:latin typeface="Times New Roman" panose="02020603050405020304" pitchFamily="18" charset="0"/>
              </a:rPr>
              <a:t>》章节中了解到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外设可以用于控制扩展的外部存储器，而</a:t>
            </a:r>
            <a:r>
              <a:rPr lang="en-US" altLang="zh-CN">
                <a:latin typeface="Times New Roman" panose="02020603050405020304" pitchFamily="18" charset="0"/>
              </a:rPr>
              <a:t>MCU</a:t>
            </a:r>
            <a:r>
              <a:rPr lang="zh-CN" altLang="zh-CN">
                <a:latin typeface="Times New Roman" panose="02020603050405020304" pitchFamily="18" charset="0"/>
              </a:rPr>
              <a:t>对液晶屏的操作实际上就是把显示数据写入到显存中，与控制存储器非常类似，且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</a:rPr>
              <a:t>接口的通讯时序完全可以使用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外设产生，因而非常适合使用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</a:rPr>
              <a:t>控制液晶屏。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94" y="1700808"/>
            <a:ext cx="5274310" cy="4672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12978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FSMC</a:t>
            </a:r>
            <a:r>
              <a:rPr lang="zh-CN" altLang="en-US" sz="2400" b="1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93180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>
                <a:latin typeface="Times New Roman" panose="02020603050405020304" pitchFamily="18" charset="0"/>
              </a:rPr>
              <a:t>LCD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适合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NOR\PSRAM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模式，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它与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>
                <a:latin typeface="Times New Roman" panose="02020603050405020304" pitchFamily="18" charset="0"/>
              </a:rPr>
              <a:t>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的稍有不同，控制</a:t>
            </a:r>
            <a:r>
              <a:rPr lang="en-US" altLang="zh-CN">
                <a:latin typeface="Times New Roman" panose="02020603050405020304" pitchFamily="18" charset="0"/>
              </a:rPr>
              <a:t>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时使用的是模式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，而控制</a:t>
            </a:r>
            <a:r>
              <a:rPr lang="en-US" altLang="zh-CN">
                <a:latin typeface="Times New Roman" panose="02020603050405020304" pitchFamily="18" charset="0"/>
              </a:rPr>
              <a:t>LCD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时使用的是与</a:t>
            </a:r>
            <a:r>
              <a:rPr lang="en-US" altLang="zh-CN">
                <a:latin typeface="Times New Roman" panose="02020603050405020304" pitchFamily="18" charset="0"/>
              </a:rPr>
              <a:t>NOR FLASH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一样的模式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，所以我们重点分析框图中</a:t>
            </a:r>
            <a:r>
              <a:rPr lang="en-US" altLang="zh-CN">
                <a:latin typeface="Times New Roman" panose="02020603050405020304" pitchFamily="18" charset="0"/>
              </a:rPr>
              <a:t>NOR FLASH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控制信号线部分。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53589"/>
              </p:ext>
            </p:extLst>
          </p:nvPr>
        </p:nvGraphicFramePr>
        <p:xfrm>
          <a:off x="1250527" y="2780928"/>
          <a:ext cx="6360369" cy="259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05">
                  <a:extLst>
                    <a:ext uri="{9D8B030D-6E8A-4147-A177-3AD203B41FA5}">
                      <a16:colId xmlns:a16="http://schemas.microsoft.com/office/drawing/2014/main" val="420717825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67227430"/>
                    </a:ext>
                  </a:extLst>
                </a:gridCol>
                <a:gridCol w="3470944">
                  <a:extLst>
                    <a:ext uri="{9D8B030D-6E8A-4147-A177-3AD203B41FA5}">
                      <a16:colId xmlns:a16="http://schemas.microsoft.com/office/drawing/2014/main" val="835758493"/>
                    </a:ext>
                  </a:extLst>
                </a:gridCol>
              </a:tblGrid>
              <a:tr h="3336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FSMC</a:t>
                      </a:r>
                      <a:r>
                        <a:rPr lang="zh-CN" sz="1600">
                          <a:effectLst/>
                        </a:rPr>
                        <a:t>信号名称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信号方向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功能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8878199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CLK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时钟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同步突发模式使用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6401920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A[25:0]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地址总线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3040479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D[15:0]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输入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双向数据总线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4588617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NE[x]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片选，</a:t>
                      </a:r>
                      <a:r>
                        <a:rPr lang="en-US" sz="1200">
                          <a:effectLst/>
                        </a:rPr>
                        <a:t>x = 1...4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973530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NOE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输出使能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6906888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NWE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写使能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002953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NWAIT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输入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</a:t>
                      </a:r>
                      <a:r>
                        <a:rPr lang="zh-CN" sz="1200">
                          <a:effectLst/>
                        </a:rPr>
                        <a:t>闪存要求</a:t>
                      </a:r>
                      <a:r>
                        <a:rPr lang="en-US" sz="1200">
                          <a:effectLst/>
                        </a:rPr>
                        <a:t>FSMC</a:t>
                      </a:r>
                      <a:r>
                        <a:rPr lang="zh-CN" sz="1200">
                          <a:effectLst/>
                        </a:rPr>
                        <a:t>等待的信号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233320"/>
                  </a:ext>
                </a:extLst>
              </a:tr>
              <a:tr h="282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NADV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输出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地址、数据线复用时作锁存信号</a:t>
                      </a:r>
                      <a:endParaRPr lang="zh-CN" sz="12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867769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52388" y="573325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时，使用的是类似异步、地址与数据线独立的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控制方式，所以实际上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NWAIT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NADV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引脚并没有使用到。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15000"/>
            <a:ext cx="84249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FSMC NOR/PSRAM</a:t>
            </a:r>
            <a:r>
              <a:rPr lang="zh-CN" altLang="zh-CN"/>
              <a:t>中的模式</a:t>
            </a:r>
            <a:r>
              <a:rPr lang="en-US" altLang="zh-CN"/>
              <a:t>B</a:t>
            </a:r>
            <a:r>
              <a:rPr lang="zh-CN" altLang="zh-CN"/>
              <a:t>的写时序</a:t>
            </a:r>
            <a:r>
              <a:rPr lang="zh-CN" altLang="en-US"/>
              <a:t>如下图：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32" y="1622831"/>
            <a:ext cx="5242560" cy="3637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67544" y="5373216"/>
            <a:ext cx="80648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</a:rPr>
              <a:t>根据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</a:rPr>
              <a:t>对寻址空间的地址映射，地址</a:t>
            </a:r>
            <a:r>
              <a:rPr lang="en-US" altLang="zh-CN">
                <a:latin typeface="Times New Roman" panose="02020603050405020304" pitchFamily="18" charset="0"/>
              </a:rPr>
              <a:t>0x6000 0000 ~0x9FFF FFFF</a:t>
            </a:r>
            <a:r>
              <a:rPr lang="zh-CN" altLang="zh-CN">
                <a:latin typeface="Times New Roman" panose="02020603050405020304" pitchFamily="18" charset="0"/>
              </a:rPr>
              <a:t>是映射到外部存储器的，而其中的</a:t>
            </a:r>
            <a:r>
              <a:rPr lang="en-US" altLang="zh-CN">
                <a:latin typeface="Times New Roman" panose="02020603050405020304" pitchFamily="18" charset="0"/>
              </a:rPr>
              <a:t>0x6000 0000 ~0x6FFF FFFF</a:t>
            </a:r>
            <a:r>
              <a:rPr lang="zh-CN" altLang="zh-CN">
                <a:latin typeface="Times New Roman" panose="02020603050405020304" pitchFamily="18" charset="0"/>
              </a:rPr>
              <a:t>则是分配给</a:t>
            </a:r>
            <a:r>
              <a:rPr lang="en-US" altLang="zh-CN">
                <a:latin typeface="Times New Roman" panose="02020603050405020304" pitchFamily="18" charset="0"/>
              </a:rPr>
              <a:t>NOR FLASH</a:t>
            </a:r>
            <a:r>
              <a:rPr lang="zh-CN" altLang="zh-CN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PSRAM</a:t>
            </a:r>
            <a:r>
              <a:rPr lang="zh-CN" altLang="zh-CN">
                <a:latin typeface="Times New Roman" panose="02020603050405020304" pitchFamily="18" charset="0"/>
              </a:rPr>
              <a:t>这类可直接寻址的器件。</a:t>
            </a:r>
          </a:p>
        </p:txBody>
      </p:sp>
    </p:spTree>
    <p:extLst>
      <p:ext uri="{BB962C8B-B14F-4D97-AF65-F5344CB8AC3E}">
        <p14:creationId xmlns:p14="http://schemas.microsoft.com/office/powerpoint/2010/main" val="206142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388" y="1772816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</a:t>
            </a:r>
            <a:r>
              <a:rPr lang="en-US" altLang="zh-CN"/>
              <a:t>FSMC</a:t>
            </a:r>
            <a:r>
              <a:rPr lang="zh-CN" altLang="zh-CN"/>
              <a:t>外设被配置成正常工作，并且外部接了</a:t>
            </a:r>
            <a:r>
              <a:rPr lang="en-US" altLang="zh-CN"/>
              <a:t>NOR FLASH</a:t>
            </a:r>
            <a:r>
              <a:rPr lang="zh-CN" altLang="zh-CN"/>
              <a:t>时，若向</a:t>
            </a:r>
            <a:r>
              <a:rPr lang="en-US" altLang="zh-CN"/>
              <a:t>0x60000000</a:t>
            </a:r>
            <a:r>
              <a:rPr lang="zh-CN" altLang="zh-CN"/>
              <a:t>地址写入数据如</a:t>
            </a:r>
            <a:r>
              <a:rPr lang="en-US" altLang="zh-CN"/>
              <a:t>0xABCD</a:t>
            </a:r>
            <a:r>
              <a:rPr lang="zh-CN" altLang="zh-CN"/>
              <a:t>，</a:t>
            </a:r>
            <a:r>
              <a:rPr lang="en-US" altLang="zh-CN"/>
              <a:t>FSMC</a:t>
            </a:r>
            <a:r>
              <a:rPr lang="zh-CN" altLang="zh-CN"/>
              <a:t>会自动在各信号线上产生相应的电平信号，写入数据。</a:t>
            </a:r>
            <a:r>
              <a:rPr lang="en-US" altLang="zh-CN"/>
              <a:t>FSMC</a:t>
            </a:r>
            <a:r>
              <a:rPr lang="zh-CN" altLang="zh-CN"/>
              <a:t>会控制片选信号</a:t>
            </a:r>
            <a:r>
              <a:rPr lang="en-US" altLang="zh-CN"/>
              <a:t>NE1</a:t>
            </a:r>
            <a:r>
              <a:rPr lang="zh-CN" altLang="zh-CN"/>
              <a:t>选择相应的</a:t>
            </a:r>
            <a:r>
              <a:rPr lang="en-US" altLang="zh-CN"/>
              <a:t>NOR </a:t>
            </a:r>
            <a:r>
              <a:rPr lang="zh-CN" altLang="zh-CN"/>
              <a:t>芯片，然后使用地址线</a:t>
            </a:r>
            <a:r>
              <a:rPr lang="en-US" altLang="zh-CN"/>
              <a:t>A[25:0]</a:t>
            </a:r>
            <a:r>
              <a:rPr lang="zh-CN" altLang="zh-CN"/>
              <a:t>输出</a:t>
            </a:r>
            <a:r>
              <a:rPr lang="en-US" altLang="zh-CN"/>
              <a:t>0x60000000</a:t>
            </a:r>
            <a:r>
              <a:rPr lang="zh-CN" altLang="zh-CN"/>
              <a:t>，在</a:t>
            </a:r>
            <a:r>
              <a:rPr lang="en-US" altLang="zh-CN"/>
              <a:t>NWE</a:t>
            </a:r>
            <a:r>
              <a:rPr lang="zh-CN" altLang="zh-CN"/>
              <a:t>写使能信号线上发出低电平的写使能信号，而要写入的数据信号</a:t>
            </a:r>
            <a:r>
              <a:rPr lang="en-US" altLang="zh-CN"/>
              <a:t>0xABCD</a:t>
            </a:r>
            <a:r>
              <a:rPr lang="zh-CN" altLang="zh-CN"/>
              <a:t>则从数据线</a:t>
            </a:r>
            <a:r>
              <a:rPr lang="en-US" altLang="zh-CN"/>
              <a:t>D[15:0]</a:t>
            </a:r>
            <a:r>
              <a:rPr lang="zh-CN" altLang="zh-CN"/>
              <a:t>输出，然后数据就被保存到</a:t>
            </a:r>
            <a:r>
              <a:rPr lang="en-US" altLang="zh-CN"/>
              <a:t>NOR FLASH</a:t>
            </a:r>
            <a:r>
              <a:rPr lang="zh-CN" altLang="zh-CN"/>
              <a:t>中了。</a:t>
            </a:r>
          </a:p>
        </p:txBody>
      </p:sp>
    </p:spTree>
    <p:extLst>
      <p:ext uri="{BB962C8B-B14F-4D97-AF65-F5344CB8AC3E}">
        <p14:creationId xmlns:p14="http://schemas.microsoft.com/office/powerpoint/2010/main" val="148842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115000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用</a:t>
            </a:r>
            <a:r>
              <a:rPr lang="en-US" altLang="zh-CN" sz="2000" b="1"/>
              <a:t>FSMC</a:t>
            </a:r>
            <a:r>
              <a:rPr lang="zh-CN" altLang="en-US" sz="2000" b="1"/>
              <a:t>模拟</a:t>
            </a:r>
            <a:r>
              <a:rPr lang="en-US" altLang="zh-CN" sz="2000" b="1"/>
              <a:t>8080</a:t>
            </a:r>
            <a:r>
              <a:rPr lang="zh-CN" altLang="en-US" sz="2000" b="1"/>
              <a:t>时序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90978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59012" y="5013176"/>
            <a:ext cx="79454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对比</a:t>
            </a:r>
            <a:r>
              <a:rPr lang="en-US" altLang="zh-CN">
                <a:latin typeface="Times New Roman" panose="02020603050405020304" pitchFamily="18" charset="0"/>
              </a:rPr>
              <a:t>FSMC NOR/PSRAM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中的模式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时序与</a:t>
            </a:r>
            <a:r>
              <a:rPr lang="en-US" altLang="zh-CN">
                <a:latin typeface="Times New Roman" panose="02020603050405020304" pitchFamily="18" charset="0"/>
              </a:rPr>
              <a:t>ILI9341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液晶控制器芯片使用的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时序可发现，这两个时序是十分相似的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>
                <a:latin typeface="Times New Roman" panose="02020603050405020304" pitchFamily="18" charset="0"/>
              </a:rPr>
              <a:t>FSMC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的地址线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8080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D/CX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线，可以说是完全一样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5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590978" cy="309634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45396"/>
              </p:ext>
            </p:extLst>
          </p:nvPr>
        </p:nvGraphicFramePr>
        <p:xfrm>
          <a:off x="1608224" y="4869160"/>
          <a:ext cx="5913264" cy="1714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16">
                  <a:extLst>
                    <a:ext uri="{9D8B030D-6E8A-4147-A177-3AD203B41FA5}">
                      <a16:colId xmlns:a16="http://schemas.microsoft.com/office/drawing/2014/main" val="2455882010"/>
                    </a:ext>
                  </a:extLst>
                </a:gridCol>
                <a:gridCol w="1478316">
                  <a:extLst>
                    <a:ext uri="{9D8B030D-6E8A-4147-A177-3AD203B41FA5}">
                      <a16:colId xmlns:a16="http://schemas.microsoft.com/office/drawing/2014/main" val="3053044360"/>
                    </a:ext>
                  </a:extLst>
                </a:gridCol>
                <a:gridCol w="1478316">
                  <a:extLst>
                    <a:ext uri="{9D8B030D-6E8A-4147-A177-3AD203B41FA5}">
                      <a16:colId xmlns:a16="http://schemas.microsoft.com/office/drawing/2014/main" val="2004355996"/>
                    </a:ext>
                  </a:extLst>
                </a:gridCol>
                <a:gridCol w="1478316">
                  <a:extLst>
                    <a:ext uri="{9D8B030D-6E8A-4147-A177-3AD203B41FA5}">
                      <a16:colId xmlns:a16="http://schemas.microsoft.com/office/drawing/2014/main" val="4079752148"/>
                    </a:ext>
                  </a:extLst>
                </a:gridCol>
              </a:tblGrid>
              <a:tr h="4899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FSMC-NOR</a:t>
                      </a:r>
                      <a:r>
                        <a:rPr lang="zh-CN" sz="1200">
                          <a:effectLst/>
                        </a:rPr>
                        <a:t>信号线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功能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8080</a:t>
                      </a:r>
                      <a:r>
                        <a:rPr lang="zh-CN" sz="1200">
                          <a:effectLst/>
                        </a:rPr>
                        <a:t>信号线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功能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955704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NEx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片选信号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CSX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片选信号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963162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NWR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写使能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WRX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写使能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274581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NOE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读使能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RDX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读使能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506212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D[15:0]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D[15:0]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495336"/>
                  </a:ext>
                </a:extLst>
              </a:tr>
              <a:tr h="2449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A[25:0]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地址信号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D/CX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数据</a:t>
                      </a:r>
                      <a:r>
                        <a:rPr lang="en-US" sz="1050">
                          <a:effectLst/>
                        </a:rPr>
                        <a:t>/</a:t>
                      </a:r>
                      <a:r>
                        <a:rPr lang="zh-CN" sz="1050">
                          <a:effectLst/>
                        </a:rPr>
                        <a:t>命令选择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03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78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Pages>0</Pages>
  <Words>324</Words>
  <Characters>0</Characters>
  <Application>Microsoft Office PowerPoint</Application>
  <DocSecurity>0</DocSecurity>
  <PresentationFormat>全屏显示(4:3)</PresentationFormat>
  <Lines>0</Lines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263</cp:revision>
  <dcterms:created xsi:type="dcterms:W3CDTF">2014-09-22T09:17:55Z</dcterms:created>
  <dcterms:modified xsi:type="dcterms:W3CDTF">2016-10-06T04:12:45Z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