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8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总线</a:t>
            </a:r>
          </a:p>
        </p:txBody>
      </p:sp>
      <p:pic>
        <p:nvPicPr>
          <p:cNvPr id="8" name="图片 7" descr="E:\work schedule\7. Doucment\8-F429图片资源\SDIO-SD总线拓扑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42154"/>
            <a:ext cx="381063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52388" y="3861048"/>
            <a:ext cx="8424936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</a:t>
            </a:r>
            <a:r>
              <a:rPr lang="zh-CN" altLang="zh-CN"/>
              <a:t>卡使用</a:t>
            </a:r>
            <a:r>
              <a:rPr lang="en-US" altLang="zh-CN"/>
              <a:t>9-pin</a:t>
            </a:r>
            <a:r>
              <a:rPr lang="zh-CN" altLang="zh-CN"/>
              <a:t>接口通信，其中</a:t>
            </a:r>
            <a:r>
              <a:rPr lang="en-US" altLang="zh-CN"/>
              <a:t>3</a:t>
            </a:r>
            <a:r>
              <a:rPr lang="zh-CN" altLang="zh-CN"/>
              <a:t>根电源线、</a:t>
            </a:r>
            <a:r>
              <a:rPr lang="en-US" altLang="zh-CN"/>
              <a:t>1</a:t>
            </a:r>
            <a:r>
              <a:rPr lang="zh-CN" altLang="zh-CN"/>
              <a:t>根时钟线、</a:t>
            </a:r>
            <a:r>
              <a:rPr lang="en-US" altLang="zh-CN"/>
              <a:t>1</a:t>
            </a:r>
            <a:r>
              <a:rPr lang="zh-CN" altLang="zh-CN"/>
              <a:t>根命令线和</a:t>
            </a:r>
            <a:r>
              <a:rPr lang="en-US" altLang="zh-CN"/>
              <a:t>4</a:t>
            </a:r>
            <a:r>
              <a:rPr lang="zh-CN" altLang="zh-CN"/>
              <a:t>根数据线，具体如下：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CLK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时钟线，由</a:t>
            </a:r>
            <a:r>
              <a:rPr lang="en-US" altLang="zh-CN"/>
              <a:t>SDIO</a:t>
            </a:r>
            <a:r>
              <a:rPr lang="zh-CN" altLang="zh-CN"/>
              <a:t>主机产生，即由</a:t>
            </a:r>
            <a:r>
              <a:rPr lang="en-US" altLang="zh-CN"/>
              <a:t>STM32</a:t>
            </a:r>
            <a:r>
              <a:rPr lang="zh-CN" altLang="zh-CN"/>
              <a:t>控制器输出；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CMD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命令控制线，</a:t>
            </a:r>
            <a:r>
              <a:rPr lang="en-US" altLang="zh-CN"/>
              <a:t>SDIO</a:t>
            </a:r>
            <a:r>
              <a:rPr lang="zh-CN" altLang="zh-CN"/>
              <a:t>主机通过该线发送命令控制</a:t>
            </a:r>
            <a:r>
              <a:rPr lang="en-US" altLang="zh-CN"/>
              <a:t>SD</a:t>
            </a:r>
            <a:r>
              <a:rPr lang="zh-CN" altLang="zh-CN"/>
              <a:t>卡，如果命令要求</a:t>
            </a:r>
            <a:r>
              <a:rPr lang="en-US" altLang="zh-CN"/>
              <a:t>SD</a:t>
            </a:r>
            <a:r>
              <a:rPr lang="zh-CN" altLang="zh-CN"/>
              <a:t>卡提供应答，</a:t>
            </a:r>
            <a:r>
              <a:rPr lang="en-US" altLang="zh-CN"/>
              <a:t>SD</a:t>
            </a:r>
            <a:r>
              <a:rPr lang="zh-CN" altLang="zh-CN"/>
              <a:t>卡也是通过该线传输应答信息；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D0-3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数据线，传输读写数据；</a:t>
            </a:r>
            <a:r>
              <a:rPr lang="en-US" altLang="zh-CN"/>
              <a:t>SD</a:t>
            </a:r>
            <a:r>
              <a:rPr lang="zh-CN" altLang="zh-CN"/>
              <a:t>卡可将</a:t>
            </a:r>
            <a:r>
              <a:rPr lang="en-US" altLang="zh-CN"/>
              <a:t>D0</a:t>
            </a:r>
            <a:r>
              <a:rPr lang="zh-CN" altLang="zh-CN"/>
              <a:t>拉低表示忙状态；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</a:rPr>
              <a:t>DD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</a:rPr>
              <a:t>SS1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</a:rPr>
              <a:t>SS2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电源和地信号。</a:t>
            </a:r>
          </a:p>
        </p:txBody>
      </p:sp>
    </p:spTree>
    <p:extLst>
      <p:ext uri="{BB962C8B-B14F-4D97-AF65-F5344CB8AC3E}">
        <p14:creationId xmlns:p14="http://schemas.microsoft.com/office/powerpoint/2010/main" val="249203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总线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772816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的通信时序</a:t>
            </a:r>
            <a:r>
              <a:rPr lang="zh-CN" altLang="en-US"/>
              <a:t>的物理逻辑非常</a:t>
            </a:r>
            <a:r>
              <a:rPr lang="zh-CN" altLang="zh-CN"/>
              <a:t>简单，</a:t>
            </a:r>
            <a:r>
              <a:rPr lang="en-US" altLang="zh-CN"/>
              <a:t>SDIO</a:t>
            </a:r>
            <a:r>
              <a:rPr lang="zh-CN" altLang="zh-CN"/>
              <a:t>不管是从主机控制器向</a:t>
            </a:r>
            <a:r>
              <a:rPr lang="en-US" altLang="zh-CN"/>
              <a:t>SD</a:t>
            </a:r>
            <a:r>
              <a:rPr lang="zh-CN" altLang="zh-CN"/>
              <a:t>卡传输，还是</a:t>
            </a:r>
            <a:r>
              <a:rPr lang="en-US" altLang="zh-CN"/>
              <a:t>SD</a:t>
            </a:r>
            <a:r>
              <a:rPr lang="zh-CN" altLang="zh-CN"/>
              <a:t>卡向主机控制器传输都只以</a:t>
            </a:r>
            <a:r>
              <a:rPr lang="en-US" altLang="zh-CN"/>
              <a:t>CLK</a:t>
            </a:r>
            <a:r>
              <a:rPr lang="zh-CN" altLang="zh-CN"/>
              <a:t>时钟线的</a:t>
            </a:r>
            <a:r>
              <a:rPr lang="zh-CN" altLang="zh-CN" b="1">
                <a:solidFill>
                  <a:srgbClr val="FF0000"/>
                </a:solidFill>
              </a:rPr>
              <a:t>上升沿</a:t>
            </a:r>
            <a:r>
              <a:rPr lang="zh-CN" altLang="zh-CN"/>
              <a:t>为有效。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SD</a:t>
            </a:r>
            <a:r>
              <a:rPr lang="zh-CN" altLang="zh-CN"/>
              <a:t>卡操作过程会使用两种不同频率的时钟同步数据，一个是识别卡阶段时钟频率</a:t>
            </a:r>
            <a:r>
              <a:rPr lang="en-US" altLang="zh-CN"/>
              <a:t>FOD</a:t>
            </a:r>
            <a:r>
              <a:rPr lang="zh-CN" altLang="zh-CN"/>
              <a:t>，最高为</a:t>
            </a:r>
            <a:r>
              <a:rPr lang="en-US" altLang="zh-CN"/>
              <a:t>400kHz</a:t>
            </a:r>
            <a:r>
              <a:rPr lang="zh-CN" altLang="en-US"/>
              <a:t>；</a:t>
            </a:r>
            <a:r>
              <a:rPr lang="zh-CN" altLang="zh-CN"/>
              <a:t>另外一个是数据传输模式下时钟频率</a:t>
            </a:r>
            <a:r>
              <a:rPr lang="en-US" altLang="zh-CN"/>
              <a:t>FPP</a:t>
            </a:r>
            <a:r>
              <a:rPr lang="zh-CN" altLang="zh-CN"/>
              <a:t>，默认最高为</a:t>
            </a:r>
            <a:r>
              <a:rPr lang="en-US" altLang="zh-CN"/>
              <a:t>25MHz</a:t>
            </a:r>
            <a:r>
              <a:rPr lang="zh-CN" altLang="zh-CN"/>
              <a:t>，如果通过相关寄存器配置使</a:t>
            </a:r>
            <a:r>
              <a:rPr lang="en-US" altLang="zh-CN"/>
              <a:t>SDIO</a:t>
            </a:r>
            <a:r>
              <a:rPr lang="zh-CN" altLang="zh-CN"/>
              <a:t>工作在高速模式，此时数据传输模式最高频率为</a:t>
            </a:r>
            <a:r>
              <a:rPr lang="en-US" altLang="zh-CN"/>
              <a:t>50MHz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43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总线协议</a:t>
            </a:r>
          </a:p>
        </p:txBody>
      </p:sp>
      <p:sp>
        <p:nvSpPr>
          <p:cNvPr id="3" name="矩形 2"/>
          <p:cNvSpPr/>
          <p:nvPr/>
        </p:nvSpPr>
        <p:spPr>
          <a:xfrm>
            <a:off x="293509" y="1545080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</a:t>
            </a:r>
            <a:r>
              <a:rPr lang="zh-CN" altLang="zh-CN"/>
              <a:t>总线通信是基于命令和数据传输的。通讯由一个起始位</a:t>
            </a:r>
            <a:r>
              <a:rPr lang="en-US" altLang="zh-CN"/>
              <a:t>(</a:t>
            </a:r>
            <a:r>
              <a:rPr lang="zh-CN" altLang="zh-CN"/>
              <a:t>“</a:t>
            </a:r>
            <a:r>
              <a:rPr lang="en-US" altLang="zh-CN"/>
              <a:t>0</a:t>
            </a:r>
            <a:r>
              <a:rPr lang="zh-CN" altLang="zh-CN"/>
              <a:t>”</a:t>
            </a:r>
            <a:r>
              <a:rPr lang="en-US" altLang="zh-CN"/>
              <a:t>)</a:t>
            </a:r>
            <a:r>
              <a:rPr lang="zh-CN" altLang="zh-CN"/>
              <a:t>，由一个停止位</a:t>
            </a:r>
            <a:r>
              <a:rPr lang="en-US" altLang="zh-CN"/>
              <a:t>(</a:t>
            </a:r>
            <a:r>
              <a:rPr lang="zh-CN" altLang="zh-CN"/>
              <a:t>“</a:t>
            </a:r>
            <a:r>
              <a:rPr lang="en-US" altLang="zh-CN"/>
              <a:t>1</a:t>
            </a:r>
            <a:r>
              <a:rPr lang="zh-CN" altLang="zh-CN"/>
              <a:t>”</a:t>
            </a:r>
            <a:r>
              <a:rPr lang="en-US" altLang="zh-CN"/>
              <a:t>)</a:t>
            </a:r>
            <a:r>
              <a:rPr lang="zh-CN" altLang="zh-CN"/>
              <a:t>终止。</a:t>
            </a:r>
            <a:r>
              <a:rPr lang="en-US" altLang="zh-CN"/>
              <a:t>SD</a:t>
            </a:r>
            <a:r>
              <a:rPr lang="zh-CN" altLang="zh-CN"/>
              <a:t>通信一般是主机发送一个命令</a:t>
            </a:r>
            <a:r>
              <a:rPr lang="en-US" altLang="zh-CN"/>
              <a:t>(Command)</a:t>
            </a:r>
            <a:r>
              <a:rPr lang="zh-CN" altLang="zh-CN"/>
              <a:t>，从设备在接收到命令后作出响应</a:t>
            </a:r>
            <a:r>
              <a:rPr lang="en-US" altLang="zh-CN"/>
              <a:t>(Response)</a:t>
            </a:r>
            <a:r>
              <a:rPr lang="zh-CN" altLang="zh-CN"/>
              <a:t>，如有需要会有数据</a:t>
            </a:r>
            <a:r>
              <a:rPr lang="en-US" altLang="zh-CN"/>
              <a:t>(Data)</a:t>
            </a:r>
            <a:r>
              <a:rPr lang="zh-CN" altLang="zh-CN"/>
              <a:t>传输参与。</a:t>
            </a:r>
          </a:p>
        </p:txBody>
      </p:sp>
      <p:pic>
        <p:nvPicPr>
          <p:cNvPr id="6" name="图片 5" descr="E:\work schedule\7. Doucment\8-F429图片资源\SDIO-命令传输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87" y="4149080"/>
            <a:ext cx="5410517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97028" y="34290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命令与响应交互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1558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总线协议</a:t>
            </a:r>
          </a:p>
        </p:txBody>
      </p:sp>
      <p:pic>
        <p:nvPicPr>
          <p:cNvPr id="8" name="图片 7" descr="E:\work schedule\7. Doucment\8-F429图片资源\SDIO-多块写入操作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75" y="3789040"/>
            <a:ext cx="6420009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1700809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</a:t>
            </a:r>
            <a:r>
              <a:rPr lang="zh-CN" altLang="zh-CN"/>
              <a:t>数据是以块</a:t>
            </a:r>
            <a:r>
              <a:rPr lang="en-US" altLang="zh-CN"/>
              <a:t>(Black)</a:t>
            </a:r>
            <a:r>
              <a:rPr lang="zh-CN" altLang="zh-CN"/>
              <a:t>形式传输的，</a:t>
            </a:r>
            <a:r>
              <a:rPr lang="en-US" altLang="zh-CN"/>
              <a:t>SDHC</a:t>
            </a:r>
            <a:r>
              <a:rPr lang="zh-CN" altLang="zh-CN"/>
              <a:t>卡数据块长度一般为</a:t>
            </a:r>
            <a:r>
              <a:rPr lang="en-US" altLang="zh-CN"/>
              <a:t>512</a:t>
            </a:r>
            <a:r>
              <a:rPr lang="zh-CN" altLang="zh-CN"/>
              <a:t>字节，数据可以从主机到卡，也可以是从卡到主机。数据块需要</a:t>
            </a:r>
            <a:r>
              <a:rPr lang="en-US" altLang="zh-CN"/>
              <a:t>CRC</a:t>
            </a:r>
            <a:r>
              <a:rPr lang="zh-CN" altLang="zh-CN"/>
              <a:t>位来保证数据传输成功。</a:t>
            </a:r>
            <a:r>
              <a:rPr lang="en-US" altLang="zh-CN"/>
              <a:t>CRC</a:t>
            </a:r>
            <a:r>
              <a:rPr lang="zh-CN" altLang="zh-CN"/>
              <a:t>位由</a:t>
            </a:r>
            <a:r>
              <a:rPr lang="en-US" altLang="zh-CN"/>
              <a:t>SD</a:t>
            </a:r>
            <a:r>
              <a:rPr lang="zh-CN" altLang="zh-CN"/>
              <a:t>卡系统硬件生成。</a:t>
            </a:r>
            <a:r>
              <a:rPr lang="en-US" altLang="zh-CN"/>
              <a:t>STM32</a:t>
            </a:r>
            <a:r>
              <a:rPr lang="zh-CN" altLang="zh-CN"/>
              <a:t>控制器可以控制使用单线或</a:t>
            </a:r>
            <a:r>
              <a:rPr lang="en-US" altLang="zh-CN"/>
              <a:t>4</a:t>
            </a:r>
            <a:r>
              <a:rPr lang="zh-CN" altLang="zh-CN"/>
              <a:t>线传输，本开发板设计使用</a:t>
            </a:r>
            <a:r>
              <a:rPr lang="en-US" altLang="zh-CN"/>
              <a:t>4</a:t>
            </a:r>
            <a:r>
              <a:rPr lang="zh-CN" altLang="zh-CN"/>
              <a:t>线传输。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1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总线协议</a:t>
            </a:r>
          </a:p>
        </p:txBody>
      </p:sp>
      <p:pic>
        <p:nvPicPr>
          <p:cNvPr id="8" name="图片 7" descr="E:\work schedule\7. Doucment\8-F429图片资源\SDIO-多块写入操作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65" y="4005064"/>
            <a:ext cx="6072981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67544" y="1700809"/>
            <a:ext cx="78488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</a:t>
            </a:r>
            <a:r>
              <a:rPr lang="zh-CN" altLang="zh-CN"/>
              <a:t>数据传输支持单块和多块读写，它们分别对应不同的操作命令，多块写入还需要使用命令来停止整个写入操作。数据写入前需要检测</a:t>
            </a:r>
            <a:r>
              <a:rPr lang="en-US" altLang="zh-CN"/>
              <a:t>SD</a:t>
            </a:r>
            <a:r>
              <a:rPr lang="zh-CN" altLang="zh-CN"/>
              <a:t>卡忙状态，因为</a:t>
            </a:r>
            <a:r>
              <a:rPr lang="en-US" altLang="zh-CN"/>
              <a:t>SD</a:t>
            </a:r>
            <a:r>
              <a:rPr lang="zh-CN" altLang="zh-CN"/>
              <a:t>卡在接收到数据后编程到存储区过程需要一定操作时间。</a:t>
            </a:r>
            <a:r>
              <a:rPr lang="en-US" altLang="zh-CN"/>
              <a:t>SD</a:t>
            </a:r>
            <a:r>
              <a:rPr lang="zh-CN" altLang="zh-CN"/>
              <a:t>卡忙状态通过把</a:t>
            </a:r>
            <a:r>
              <a:rPr lang="en-US" altLang="zh-CN"/>
              <a:t>D0</a:t>
            </a:r>
            <a:r>
              <a:rPr lang="zh-CN" altLang="zh-CN"/>
              <a:t>线拉低表示。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数据块读操作与之类似，只是无需忙状态检测。</a:t>
            </a:r>
          </a:p>
        </p:txBody>
      </p:sp>
    </p:spTree>
    <p:extLst>
      <p:ext uri="{BB962C8B-B14F-4D97-AF65-F5344CB8AC3E}">
        <p14:creationId xmlns:p14="http://schemas.microsoft.com/office/powerpoint/2010/main" val="211326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总线协议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8488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</a:t>
            </a:r>
            <a:r>
              <a:rPr lang="en-US" altLang="zh-CN"/>
              <a:t>4</a:t>
            </a:r>
            <a:r>
              <a:rPr lang="zh-CN" altLang="zh-CN"/>
              <a:t>数据线传输时，每次传输</a:t>
            </a:r>
            <a:r>
              <a:rPr lang="en-US" altLang="zh-CN"/>
              <a:t>4bit</a:t>
            </a:r>
            <a:r>
              <a:rPr lang="zh-CN" altLang="zh-CN"/>
              <a:t>数据，每根数据线都必须有起始位、终止位以及</a:t>
            </a:r>
            <a:r>
              <a:rPr lang="en-US" altLang="zh-CN"/>
              <a:t>CRC</a:t>
            </a:r>
            <a:r>
              <a:rPr lang="zh-CN" altLang="zh-CN"/>
              <a:t>位，</a:t>
            </a:r>
            <a:r>
              <a:rPr lang="en-US" altLang="zh-CN"/>
              <a:t>CRC</a:t>
            </a:r>
            <a:r>
              <a:rPr lang="zh-CN" altLang="zh-CN"/>
              <a:t>位每根数据线都要分别检查，并把检查结果汇总然后在数据传输完后通过</a:t>
            </a:r>
            <a:r>
              <a:rPr lang="en-US" altLang="zh-CN"/>
              <a:t>D0</a:t>
            </a:r>
            <a:r>
              <a:rPr lang="zh-CN" altLang="zh-CN"/>
              <a:t>线反馈给主机。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SD</a:t>
            </a:r>
            <a:r>
              <a:rPr lang="zh-CN" altLang="zh-CN"/>
              <a:t>卡数据包有两种格式，一种是常规数据</a:t>
            </a:r>
            <a:r>
              <a:rPr lang="en-US" altLang="zh-CN"/>
              <a:t>(8bit</a:t>
            </a:r>
            <a:r>
              <a:rPr lang="zh-CN" altLang="zh-CN"/>
              <a:t>宽</a:t>
            </a:r>
            <a:r>
              <a:rPr lang="en-US" altLang="zh-CN"/>
              <a:t>)</a:t>
            </a:r>
            <a:r>
              <a:rPr lang="zh-CN" altLang="zh-CN"/>
              <a:t>，它先发低字节再发高字节，而每个字节则是先发高位再发低位，</a:t>
            </a:r>
            <a:r>
              <a:rPr lang="en-US" altLang="zh-CN"/>
              <a:t>4</a:t>
            </a:r>
            <a:r>
              <a:rPr lang="zh-CN" altLang="zh-CN"/>
              <a:t>线传输示意如</a:t>
            </a:r>
            <a:r>
              <a:rPr lang="zh-CN" altLang="en-US"/>
              <a:t>下图：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27280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225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总线协议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784887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另外一种数据包发送格式是宽位数据包格式，对</a:t>
            </a:r>
            <a:r>
              <a:rPr lang="en-US" altLang="zh-CN"/>
              <a:t>SD</a:t>
            </a:r>
            <a:r>
              <a:rPr lang="zh-CN" altLang="zh-CN"/>
              <a:t>卡而言宽位数据包发送方式是针对</a:t>
            </a:r>
            <a:r>
              <a:rPr lang="en-US" altLang="zh-CN"/>
              <a:t>SD</a:t>
            </a:r>
            <a:r>
              <a:rPr lang="zh-CN" altLang="zh-CN"/>
              <a:t>卡</a:t>
            </a:r>
            <a:r>
              <a:rPr lang="en-US" altLang="zh-CN"/>
              <a:t>SSR(SD</a:t>
            </a:r>
            <a:r>
              <a:rPr lang="zh-CN" altLang="zh-CN"/>
              <a:t>状态</a:t>
            </a:r>
            <a:r>
              <a:rPr lang="en-US" altLang="zh-CN"/>
              <a:t>)</a:t>
            </a:r>
            <a:r>
              <a:rPr lang="zh-CN" altLang="zh-CN"/>
              <a:t>寄存器内容发送的，</a:t>
            </a:r>
            <a:r>
              <a:rPr lang="en-US" altLang="zh-CN"/>
              <a:t>SSR</a:t>
            </a:r>
            <a:r>
              <a:rPr lang="zh-CN" altLang="zh-CN"/>
              <a:t>寄存器总共有</a:t>
            </a:r>
            <a:r>
              <a:rPr lang="en-US" altLang="zh-CN"/>
              <a:t>512bit</a:t>
            </a:r>
            <a:r>
              <a:rPr lang="zh-CN" altLang="zh-CN"/>
              <a:t>，在主机发出</a:t>
            </a:r>
            <a:r>
              <a:rPr lang="en-US" altLang="zh-CN"/>
              <a:t>ACMD13</a:t>
            </a:r>
            <a:r>
              <a:rPr lang="zh-CN" altLang="zh-CN"/>
              <a:t>命令后</a:t>
            </a:r>
            <a:r>
              <a:rPr lang="en-US" altLang="zh-CN"/>
              <a:t>SD</a:t>
            </a:r>
            <a:r>
              <a:rPr lang="zh-CN" altLang="zh-CN"/>
              <a:t>卡将</a:t>
            </a:r>
            <a:r>
              <a:rPr lang="en-US" altLang="zh-CN"/>
              <a:t>SSR</a:t>
            </a:r>
            <a:r>
              <a:rPr lang="zh-CN" altLang="zh-CN"/>
              <a:t>寄存器内容通过</a:t>
            </a:r>
            <a:r>
              <a:rPr lang="en-US" altLang="zh-CN"/>
              <a:t>DAT</a:t>
            </a:r>
            <a:r>
              <a:rPr lang="zh-CN" altLang="zh-CN"/>
              <a:t>线发送给主机。宽位数据包格式示意</a:t>
            </a:r>
            <a:r>
              <a:rPr lang="zh-CN" altLang="en-US"/>
              <a:t>图如下：</a:t>
            </a:r>
            <a:endParaRPr lang="zh-CN" altLang="zh-CN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4" y="3429000"/>
            <a:ext cx="7704856" cy="3190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349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SDIO—SD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协议简介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</a:t>
            </a:r>
            <a:r>
              <a:rPr lang="zh-CN" altLang="zh-CN"/>
              <a:t>卡</a:t>
            </a:r>
            <a:r>
              <a:rPr lang="en-US" altLang="zh-CN"/>
              <a:t>(Secure Digital Memory Card)</a:t>
            </a:r>
            <a:r>
              <a:rPr lang="zh-CN" altLang="zh-CN"/>
              <a:t>在我们生活中已经非常普遍了，控制器对</a:t>
            </a:r>
            <a:r>
              <a:rPr lang="en-US" altLang="zh-CN"/>
              <a:t>SD</a:t>
            </a:r>
            <a:r>
              <a:rPr lang="zh-CN" altLang="zh-CN"/>
              <a:t>卡进行读写通信操作一般有两种通信接口可选，一种是</a:t>
            </a:r>
            <a:r>
              <a:rPr lang="en-US" altLang="zh-CN"/>
              <a:t>SPI</a:t>
            </a:r>
            <a:r>
              <a:rPr lang="zh-CN" altLang="zh-CN"/>
              <a:t>接口，另外一种就是</a:t>
            </a:r>
            <a:r>
              <a:rPr lang="en-US" altLang="zh-CN"/>
              <a:t>SDIO</a:t>
            </a:r>
            <a:r>
              <a:rPr lang="zh-CN" altLang="zh-CN"/>
              <a:t>接口。</a:t>
            </a:r>
            <a:r>
              <a:rPr lang="en-US" altLang="zh-CN"/>
              <a:t>SDIO</a:t>
            </a:r>
            <a:r>
              <a:rPr lang="zh-CN" altLang="zh-CN"/>
              <a:t>全称是安全数字输入</a:t>
            </a:r>
            <a:r>
              <a:rPr lang="en-US" altLang="zh-CN"/>
              <a:t>/</a:t>
            </a:r>
            <a:r>
              <a:rPr lang="zh-CN" altLang="zh-CN"/>
              <a:t>输出接口，多媒体卡</a:t>
            </a:r>
            <a:r>
              <a:rPr lang="en-US" altLang="zh-CN"/>
              <a:t>(MMC)</a:t>
            </a:r>
            <a:r>
              <a:rPr lang="zh-CN" altLang="zh-CN"/>
              <a:t>、</a:t>
            </a:r>
            <a:r>
              <a:rPr lang="en-US" altLang="zh-CN"/>
              <a:t>SD</a:t>
            </a:r>
            <a:r>
              <a:rPr lang="zh-CN" altLang="zh-CN"/>
              <a:t>卡、</a:t>
            </a:r>
            <a:r>
              <a:rPr lang="en-US" altLang="zh-CN"/>
              <a:t>SD I/O</a:t>
            </a:r>
            <a:r>
              <a:rPr lang="zh-CN" altLang="zh-CN"/>
              <a:t>卡都有</a:t>
            </a:r>
            <a:r>
              <a:rPr lang="en-US" altLang="zh-CN"/>
              <a:t>SDIO</a:t>
            </a:r>
            <a:r>
              <a:rPr lang="zh-CN" altLang="zh-CN"/>
              <a:t>接口。</a:t>
            </a:r>
            <a:r>
              <a:rPr lang="en-US" altLang="zh-CN"/>
              <a:t>STM32F103</a:t>
            </a:r>
            <a:r>
              <a:rPr lang="zh-CN" altLang="zh-CN"/>
              <a:t>系列控制器有一个</a:t>
            </a:r>
            <a:r>
              <a:rPr lang="en-US" altLang="zh-CN"/>
              <a:t>SDIO</a:t>
            </a:r>
            <a:r>
              <a:rPr lang="zh-CN" altLang="zh-CN"/>
              <a:t>主机接口，它可以与</a:t>
            </a:r>
            <a:r>
              <a:rPr lang="en-US" altLang="zh-CN"/>
              <a:t>MMC</a:t>
            </a:r>
            <a:r>
              <a:rPr lang="zh-CN" altLang="zh-CN"/>
              <a:t>卡、</a:t>
            </a:r>
            <a:r>
              <a:rPr lang="en-US" altLang="zh-CN"/>
              <a:t>SD</a:t>
            </a:r>
            <a:r>
              <a:rPr lang="zh-CN" altLang="zh-CN"/>
              <a:t>卡、</a:t>
            </a:r>
            <a:r>
              <a:rPr lang="en-US" altLang="zh-CN"/>
              <a:t>SD I/O</a:t>
            </a:r>
            <a:r>
              <a:rPr lang="zh-CN" altLang="zh-CN"/>
              <a:t>卡以及</a:t>
            </a:r>
            <a:r>
              <a:rPr lang="en-US" altLang="zh-CN"/>
              <a:t>CE-ATA</a:t>
            </a:r>
            <a:r>
              <a:rPr lang="zh-CN" altLang="zh-CN"/>
              <a:t>设备进行数据传输。</a:t>
            </a:r>
          </a:p>
        </p:txBody>
      </p:sp>
      <p:sp>
        <p:nvSpPr>
          <p:cNvPr id="2" name="矩形 1"/>
          <p:cNvSpPr/>
          <p:nvPr/>
        </p:nvSpPr>
        <p:spPr>
          <a:xfrm>
            <a:off x="497172" y="4653136"/>
            <a:ext cx="81792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多媒体卡协会网站</a:t>
            </a:r>
            <a:r>
              <a:rPr lang="en-US" altLang="zh-CN" u="sng"/>
              <a:t>www.mmca.org</a:t>
            </a:r>
            <a:r>
              <a:rPr lang="en-US" altLang="zh-CN"/>
              <a:t>中提供了有MMCA</a:t>
            </a:r>
            <a:r>
              <a:rPr lang="zh-CN" altLang="zh-CN"/>
              <a:t>技术委员会发布的多媒体卡系统规范。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SD</a:t>
            </a:r>
            <a:r>
              <a:rPr lang="zh-CN" altLang="zh-CN"/>
              <a:t>卡协会网站</a:t>
            </a:r>
            <a:r>
              <a:rPr lang="en-US" altLang="zh-CN" u="sng"/>
              <a:t>www.sdcard.org</a:t>
            </a:r>
            <a:r>
              <a:rPr lang="zh-CN" altLang="zh-CN"/>
              <a:t>中提供了</a:t>
            </a:r>
            <a:r>
              <a:rPr lang="en-US" altLang="zh-CN"/>
              <a:t>SD</a:t>
            </a:r>
            <a:r>
              <a:rPr lang="zh-CN" altLang="zh-CN"/>
              <a:t>存储卡和</a:t>
            </a:r>
            <a:r>
              <a:rPr lang="en-US" altLang="zh-CN"/>
              <a:t>SDIO</a:t>
            </a:r>
            <a:r>
              <a:rPr lang="zh-CN" altLang="zh-CN"/>
              <a:t>卡系统规范。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CE-ATA</a:t>
            </a:r>
            <a:r>
              <a:rPr lang="zh-CN" altLang="zh-CN"/>
              <a:t>工作组网站</a:t>
            </a:r>
            <a:r>
              <a:rPr lang="en-US" altLang="zh-CN" u="sng"/>
              <a:t>www.ce-ata.org</a:t>
            </a:r>
            <a:r>
              <a:rPr lang="zh-CN" altLang="zh-CN"/>
              <a:t>中提供了</a:t>
            </a:r>
            <a:r>
              <a:rPr lang="en-US" altLang="zh-CN"/>
              <a:t>CE_ATA</a:t>
            </a:r>
            <a:r>
              <a:rPr lang="zh-CN" altLang="zh-CN"/>
              <a:t>系统规范。</a:t>
            </a:r>
          </a:p>
        </p:txBody>
      </p:sp>
      <p:sp>
        <p:nvSpPr>
          <p:cNvPr id="7" name="矩形 6"/>
          <p:cNvSpPr/>
          <p:nvPr/>
        </p:nvSpPr>
        <p:spPr>
          <a:xfrm>
            <a:off x="497172" y="4211796"/>
            <a:ext cx="817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参考资料：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设备分类</a:t>
            </a:r>
          </a:p>
        </p:txBody>
      </p:sp>
      <p:pic>
        <p:nvPicPr>
          <p:cNvPr id="7" name="图片 6" descr="E:\work schedule\7. Doucment\8-F429图片资源\SDIO-SDIO概括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44" y="1427584"/>
            <a:ext cx="3419475" cy="3216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39552" y="4653136"/>
            <a:ext cx="8064896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MMC</a:t>
            </a:r>
            <a:r>
              <a:rPr lang="zh-CN" altLang="zh-CN"/>
              <a:t>卡可以说是</a:t>
            </a:r>
            <a:r>
              <a:rPr lang="en-US" altLang="zh-CN"/>
              <a:t>SD</a:t>
            </a:r>
            <a:r>
              <a:rPr lang="zh-CN" altLang="zh-CN"/>
              <a:t>卡的前身，现阶段已经用得很少。</a:t>
            </a:r>
            <a:r>
              <a:rPr lang="en-US" altLang="zh-CN"/>
              <a:t>SD I/O</a:t>
            </a:r>
            <a:r>
              <a:rPr lang="zh-CN" altLang="zh-CN"/>
              <a:t>卡本身不是用于存储的卡，它是指利用</a:t>
            </a:r>
            <a:r>
              <a:rPr lang="en-US" altLang="zh-CN"/>
              <a:t>SDIO</a:t>
            </a:r>
            <a:r>
              <a:rPr lang="zh-CN" altLang="zh-CN"/>
              <a:t>传输协议的一种外设。比如</a:t>
            </a:r>
            <a:r>
              <a:rPr lang="en-US" altLang="zh-CN"/>
              <a:t>Wi-Fi Card</a:t>
            </a:r>
            <a:r>
              <a:rPr lang="zh-CN" altLang="zh-CN"/>
              <a:t>，它主要是提供</a:t>
            </a:r>
            <a:r>
              <a:rPr lang="en-US" altLang="zh-CN"/>
              <a:t>Wi-Fi</a:t>
            </a:r>
            <a:r>
              <a:rPr lang="zh-CN" altLang="zh-CN"/>
              <a:t>功能，有些</a:t>
            </a:r>
            <a:r>
              <a:rPr lang="en-US" altLang="zh-CN"/>
              <a:t>Wi-Fi</a:t>
            </a:r>
            <a:r>
              <a:rPr lang="zh-CN" altLang="zh-CN"/>
              <a:t>模块是使用串口或者</a:t>
            </a:r>
            <a:r>
              <a:rPr lang="en-US" altLang="zh-CN"/>
              <a:t>SPI</a:t>
            </a:r>
            <a:r>
              <a:rPr lang="zh-CN" altLang="zh-CN"/>
              <a:t>接口进行通信的，但</a:t>
            </a:r>
            <a:r>
              <a:rPr lang="en-US" altLang="zh-CN"/>
              <a:t>Wi-Fi SDIO Card</a:t>
            </a:r>
            <a:r>
              <a:rPr lang="zh-CN" altLang="zh-CN"/>
              <a:t>是使用</a:t>
            </a:r>
            <a:r>
              <a:rPr lang="en-US" altLang="zh-CN"/>
              <a:t>SDIO</a:t>
            </a:r>
            <a:r>
              <a:rPr lang="zh-CN" altLang="zh-CN"/>
              <a:t>接口进行通信的。并且一般设计</a:t>
            </a:r>
            <a:r>
              <a:rPr lang="en-US" altLang="zh-CN"/>
              <a:t>SD I/O</a:t>
            </a:r>
            <a:r>
              <a:rPr lang="zh-CN" altLang="zh-CN"/>
              <a:t>卡是可以插入到</a:t>
            </a:r>
            <a:r>
              <a:rPr lang="en-US" altLang="zh-CN"/>
              <a:t>SD</a:t>
            </a:r>
            <a:r>
              <a:rPr lang="zh-CN" altLang="zh-CN"/>
              <a:t>的插槽。</a:t>
            </a:r>
            <a:r>
              <a:rPr lang="en-US" altLang="zh-CN"/>
              <a:t>CE-ATA</a:t>
            </a:r>
            <a:r>
              <a:rPr lang="zh-CN" altLang="zh-CN"/>
              <a:t>是专为轻薄笔记本硬盘设计的硬盘高速通讯接口。</a:t>
            </a:r>
          </a:p>
        </p:txBody>
      </p:sp>
    </p:spTree>
    <p:extLst>
      <p:ext uri="{BB962C8B-B14F-4D97-AF65-F5344CB8AC3E}">
        <p14:creationId xmlns:p14="http://schemas.microsoft.com/office/powerpoint/2010/main" val="83018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设备分类</a:t>
            </a:r>
          </a:p>
        </p:txBody>
      </p:sp>
      <p:pic>
        <p:nvPicPr>
          <p:cNvPr id="7" name="图片 6" descr="E:\work schedule\7. Doucment\8-F429图片资源\SDIO-SDIO概括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44" y="1427584"/>
            <a:ext cx="3419475" cy="32162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23528" y="4898484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目前</a:t>
            </a:r>
            <a:r>
              <a:rPr lang="en-US" altLang="zh-CN"/>
              <a:t>SDIO</a:t>
            </a:r>
            <a:r>
              <a:rPr lang="zh-CN" altLang="zh-CN"/>
              <a:t>协议提供的</a:t>
            </a:r>
            <a:r>
              <a:rPr lang="en-US" altLang="zh-CN"/>
              <a:t>SD</a:t>
            </a:r>
            <a:r>
              <a:rPr lang="zh-CN" altLang="zh-CN"/>
              <a:t>卡规范版本最新是</a:t>
            </a:r>
            <a:r>
              <a:rPr lang="en-US" altLang="zh-CN"/>
              <a:t>4.01</a:t>
            </a:r>
            <a:r>
              <a:rPr lang="zh-CN" altLang="zh-CN"/>
              <a:t>版本，但</a:t>
            </a:r>
            <a:r>
              <a:rPr lang="en-US" altLang="zh-CN"/>
              <a:t>STM32F42x</a:t>
            </a:r>
            <a:r>
              <a:rPr lang="zh-CN" altLang="zh-CN"/>
              <a:t>系列控制器只支持</a:t>
            </a:r>
            <a:r>
              <a:rPr lang="en-US" altLang="zh-CN"/>
              <a:t>SD</a:t>
            </a:r>
            <a:r>
              <a:rPr lang="zh-CN" altLang="zh-CN"/>
              <a:t>卡规范版本</a:t>
            </a:r>
            <a:r>
              <a:rPr lang="en-US" altLang="zh-CN"/>
              <a:t>2.0</a:t>
            </a:r>
            <a:r>
              <a:rPr lang="zh-CN" altLang="zh-CN"/>
              <a:t>，即只支持标准容量</a:t>
            </a:r>
            <a:r>
              <a:rPr lang="en-US" altLang="zh-CN"/>
              <a:t>SD</a:t>
            </a:r>
            <a:r>
              <a:rPr lang="zh-CN" altLang="zh-CN"/>
              <a:t>和高容量</a:t>
            </a:r>
            <a:r>
              <a:rPr lang="en-US" altLang="zh-CN"/>
              <a:t>SDHC</a:t>
            </a:r>
            <a:r>
              <a:rPr lang="zh-CN" altLang="zh-CN"/>
              <a:t>标准卡，不支持超大容量</a:t>
            </a:r>
            <a:r>
              <a:rPr lang="en-US" altLang="zh-CN"/>
              <a:t>SDXC</a:t>
            </a:r>
            <a:r>
              <a:rPr lang="zh-CN" altLang="zh-CN"/>
              <a:t>标准卡，所以可以支持的最高卡容量是</a:t>
            </a:r>
            <a:r>
              <a:rPr lang="en-US" altLang="zh-CN"/>
              <a:t>32GB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363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</a:t>
            </a:r>
            <a:r>
              <a:rPr lang="zh-CN" altLang="en-US" sz="2400" b="1"/>
              <a:t>卡物理结构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51497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一张</a:t>
            </a:r>
            <a:r>
              <a:rPr lang="en-US" altLang="zh-CN"/>
              <a:t>SD</a:t>
            </a:r>
            <a:r>
              <a:rPr lang="zh-CN" altLang="zh-CN"/>
              <a:t>卡包括有存储单元、存储单元接口、电源检测、卡及接口控制器和接口驱动器</a:t>
            </a:r>
            <a:r>
              <a:rPr lang="en-US" altLang="zh-CN"/>
              <a:t>5</a:t>
            </a:r>
            <a:r>
              <a:rPr lang="zh-CN" altLang="zh-CN"/>
              <a:t>个部分</a:t>
            </a:r>
            <a:endParaRPr lang="zh-CN" altLang="en-US"/>
          </a:p>
        </p:txBody>
      </p:sp>
      <p:pic>
        <p:nvPicPr>
          <p:cNvPr id="8" name="图片 7" descr="E:\work schedule\7. Doucment\8-F429图片资源\SDIO-SD卡物理结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0923"/>
            <a:ext cx="3138738" cy="4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995936" y="2642215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存储单元是存储数据部件，存储单元通过存储单元接口与卡控制单元进行数据传输；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电源检测单元保证</a:t>
            </a:r>
            <a:r>
              <a:rPr lang="en-US" altLang="zh-CN"/>
              <a:t>SD</a:t>
            </a:r>
            <a:r>
              <a:rPr lang="zh-CN" altLang="zh-CN"/>
              <a:t>卡工作在合适的电压下，如出现掉电或上状态时，它会使控制单元和存储单元接口复位；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卡及接口控制单元控制</a:t>
            </a:r>
            <a:r>
              <a:rPr lang="en-US" altLang="zh-CN"/>
              <a:t>SD</a:t>
            </a:r>
            <a:r>
              <a:rPr lang="zh-CN" altLang="zh-CN"/>
              <a:t>卡的运行状态，它包括有</a:t>
            </a:r>
            <a:r>
              <a:rPr lang="en-US" altLang="zh-CN"/>
              <a:t>8</a:t>
            </a:r>
            <a:r>
              <a:rPr lang="zh-CN" altLang="zh-CN"/>
              <a:t>个寄存器；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接口驱动器控制</a:t>
            </a:r>
            <a:r>
              <a:rPr lang="en-US" altLang="zh-CN"/>
              <a:t>SD</a:t>
            </a:r>
            <a:r>
              <a:rPr lang="zh-CN" altLang="zh-CN"/>
              <a:t>卡引脚的输入输出。</a:t>
            </a:r>
          </a:p>
        </p:txBody>
      </p:sp>
    </p:spTree>
    <p:extLst>
      <p:ext uri="{BB962C8B-B14F-4D97-AF65-F5344CB8AC3E}">
        <p14:creationId xmlns:p14="http://schemas.microsoft.com/office/powerpoint/2010/main" val="24778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</a:t>
            </a:r>
            <a:r>
              <a:rPr lang="zh-CN" altLang="en-US" sz="2400" b="1"/>
              <a:t>卡物理结构</a:t>
            </a:r>
          </a:p>
        </p:txBody>
      </p:sp>
      <p:pic>
        <p:nvPicPr>
          <p:cNvPr id="8" name="图片 7" descr="E:\work schedule\7. Doucment\8-F429图片资源\SDIO-SD卡物理结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0923"/>
            <a:ext cx="3138738" cy="4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11560" y="1524058"/>
            <a:ext cx="78488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卡总共有</a:t>
            </a:r>
            <a:r>
              <a:rPr lang="en-US" altLang="zh-CN"/>
              <a:t>8</a:t>
            </a:r>
            <a:r>
              <a:rPr lang="zh-CN" altLang="zh-CN"/>
              <a:t>个寄存器，用于设定或表示</a:t>
            </a:r>
            <a:r>
              <a:rPr lang="en-US" altLang="zh-CN"/>
              <a:t>SD</a:t>
            </a:r>
            <a:r>
              <a:rPr lang="zh-CN" altLang="zh-CN"/>
              <a:t>卡信息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995936" y="2830697"/>
            <a:ext cx="4752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这些寄存器只能通过对应的命令访问，</a:t>
            </a:r>
            <a:r>
              <a:rPr lang="en-US" altLang="zh-CN"/>
              <a:t>SDIO</a:t>
            </a:r>
            <a:r>
              <a:rPr lang="zh-CN" altLang="zh-CN"/>
              <a:t>定义</a:t>
            </a:r>
            <a:r>
              <a:rPr lang="en-US" altLang="zh-CN"/>
              <a:t>64</a:t>
            </a:r>
            <a:r>
              <a:rPr lang="zh-CN" altLang="zh-CN"/>
              <a:t>个命令，每个命令都有特殊意义，可以实现某一特定功能，</a:t>
            </a:r>
            <a:r>
              <a:rPr lang="en-US" altLang="zh-CN"/>
              <a:t>SD</a:t>
            </a:r>
            <a:r>
              <a:rPr lang="zh-CN" altLang="zh-CN"/>
              <a:t>卡接收到命令后，根据命令要求对</a:t>
            </a:r>
            <a:r>
              <a:rPr lang="en-US" altLang="zh-CN"/>
              <a:t>SD</a:t>
            </a:r>
            <a:r>
              <a:rPr lang="zh-CN" altLang="zh-CN"/>
              <a:t>卡内部寄存器进行修改，程序控制中只需要发送组合命令就可以实现</a:t>
            </a:r>
            <a:r>
              <a:rPr lang="en-US" altLang="zh-CN"/>
              <a:t>SD</a:t>
            </a:r>
            <a:r>
              <a:rPr lang="zh-CN" altLang="zh-CN"/>
              <a:t>卡的控制以及读写操作。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4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</a:t>
            </a:r>
            <a:r>
              <a:rPr lang="zh-CN" altLang="en-US" sz="2400" b="1"/>
              <a:t>卡物理结构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24058"/>
            <a:ext cx="7848872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卡</a:t>
            </a:r>
            <a:r>
              <a:rPr lang="zh-CN" altLang="en-US"/>
              <a:t>寄存器列表：</a:t>
            </a:r>
            <a:endParaRPr lang="zh-CN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97594"/>
              </p:ext>
            </p:extLst>
          </p:nvPr>
        </p:nvGraphicFramePr>
        <p:xfrm>
          <a:off x="539552" y="2132856"/>
          <a:ext cx="8176219" cy="3748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名称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bit</a:t>
                      </a:r>
                      <a:r>
                        <a:rPr lang="zh-CN" sz="1800" kern="100">
                          <a:effectLst/>
                        </a:rPr>
                        <a:t>宽度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/>
                        <a:ea typeface="黑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5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CID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卡识别号</a:t>
                      </a:r>
                      <a:r>
                        <a:rPr lang="en-US" sz="1400" kern="100">
                          <a:effectLst/>
                        </a:rPr>
                        <a:t>(Card identification number):</a:t>
                      </a:r>
                      <a:r>
                        <a:rPr lang="zh-CN" sz="1400" kern="100">
                          <a:effectLst/>
                        </a:rPr>
                        <a:t>用来识别的卡的个体号码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CN" sz="1400" kern="100">
                          <a:effectLst/>
                        </a:rPr>
                        <a:t>唯一的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RCA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相对地址</a:t>
                      </a:r>
                      <a:r>
                        <a:rPr lang="en-US" sz="1400" kern="100">
                          <a:effectLst/>
                        </a:rPr>
                        <a:t>(Relative card address):</a:t>
                      </a:r>
                      <a:r>
                        <a:rPr lang="zh-CN" sz="1400" kern="100">
                          <a:effectLst/>
                        </a:rPr>
                        <a:t>卡的本地系统地址，初始化时，动态地由卡建议，主机核准。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驱动级寄存器</a:t>
                      </a:r>
                      <a:r>
                        <a:rPr lang="en-US" sz="1400" kern="100">
                          <a:effectLst/>
                        </a:rPr>
                        <a:t>(Driver Stage Register):</a:t>
                      </a:r>
                      <a:r>
                        <a:rPr lang="zh-CN" sz="1400" kern="100">
                          <a:effectLst/>
                        </a:rPr>
                        <a:t>配置卡的输出驱动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卡的特定数据</a:t>
                      </a:r>
                      <a:r>
                        <a:rPr lang="en-US" sz="1400" kern="100">
                          <a:effectLst/>
                        </a:rPr>
                        <a:t>(Card Specific Data):</a:t>
                      </a:r>
                      <a:r>
                        <a:rPr lang="zh-CN" sz="1400" kern="100">
                          <a:effectLst/>
                        </a:rPr>
                        <a:t>卡的操作条件信息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SD</a:t>
                      </a:r>
                      <a:r>
                        <a:rPr lang="zh-CN" sz="1400" kern="100">
                          <a:effectLst/>
                        </a:rPr>
                        <a:t>配置寄存器</a:t>
                      </a:r>
                      <a:r>
                        <a:rPr lang="en-US" sz="1400" kern="100">
                          <a:effectLst/>
                        </a:rPr>
                        <a:t>(SD Configuration Register):SD </a:t>
                      </a:r>
                      <a:r>
                        <a:rPr lang="zh-CN" sz="1400" kern="100">
                          <a:effectLst/>
                        </a:rPr>
                        <a:t>卡特殊特性信息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OCR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操作条件寄存器</a:t>
                      </a:r>
                      <a:r>
                        <a:rPr lang="en-US" sz="1400" kern="100">
                          <a:effectLst/>
                        </a:rPr>
                        <a:t>(Operation conditions register)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SD</a:t>
                      </a:r>
                      <a:r>
                        <a:rPr lang="zh-CN" sz="1400" kern="100">
                          <a:effectLst/>
                        </a:rPr>
                        <a:t>状态</a:t>
                      </a:r>
                      <a:r>
                        <a:rPr lang="en-US" sz="1400" kern="100">
                          <a:effectLst/>
                        </a:rPr>
                        <a:t>(SD Status):SD</a:t>
                      </a:r>
                      <a:r>
                        <a:rPr lang="zh-CN" sz="1400" kern="100">
                          <a:effectLst/>
                        </a:rPr>
                        <a:t>卡专有特征的信息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卡状态</a:t>
                      </a:r>
                      <a:r>
                        <a:rPr lang="en-US" sz="1400" kern="100">
                          <a:effectLst/>
                        </a:rPr>
                        <a:t>(Card Status):</a:t>
                      </a:r>
                      <a:r>
                        <a:rPr lang="zh-CN" sz="1400" kern="100">
                          <a:effectLst/>
                        </a:rPr>
                        <a:t>卡状态信息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6023029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每个寄存器位的含义可以参考</a:t>
            </a:r>
            <a:r>
              <a:rPr lang="en-US" altLang="zh-CN"/>
              <a:t>SD</a:t>
            </a:r>
            <a:r>
              <a:rPr lang="zh-CN" altLang="zh-CN"/>
              <a:t>简易规格文件《</a:t>
            </a:r>
            <a:r>
              <a:rPr lang="en-US" altLang="zh-CN"/>
              <a:t>Physical Layer Simplified Specification V2.0</a:t>
            </a:r>
            <a:r>
              <a:rPr lang="zh-CN" altLang="zh-CN"/>
              <a:t>》第</a:t>
            </a:r>
            <a:r>
              <a:rPr lang="en-US" altLang="zh-CN"/>
              <a:t>5</a:t>
            </a:r>
            <a:r>
              <a:rPr lang="zh-CN" altLang="zh-CN"/>
              <a:t>章内容。</a:t>
            </a:r>
          </a:p>
        </p:txBody>
      </p:sp>
    </p:spTree>
    <p:extLst>
      <p:ext uri="{BB962C8B-B14F-4D97-AF65-F5344CB8AC3E}">
        <p14:creationId xmlns:p14="http://schemas.microsoft.com/office/powerpoint/2010/main" val="401934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总线拓扑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52405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SD</a:t>
            </a:r>
            <a:r>
              <a:rPr lang="zh-CN" altLang="zh-CN"/>
              <a:t>卡一般都支持</a:t>
            </a:r>
            <a:r>
              <a:rPr lang="en-US" altLang="zh-CN"/>
              <a:t>SDIO</a:t>
            </a:r>
            <a:r>
              <a:rPr lang="zh-CN" altLang="zh-CN"/>
              <a:t>和</a:t>
            </a:r>
            <a:r>
              <a:rPr lang="en-US" altLang="zh-CN"/>
              <a:t>SPI</a:t>
            </a:r>
            <a:r>
              <a:rPr lang="zh-CN" altLang="zh-CN"/>
              <a:t>这两种接口，本章内容只介绍</a:t>
            </a:r>
            <a:r>
              <a:rPr lang="en-US" altLang="zh-CN"/>
              <a:t>SDIO</a:t>
            </a:r>
            <a:r>
              <a:rPr lang="zh-CN" altLang="zh-CN"/>
              <a:t>接口操作方式，</a:t>
            </a:r>
            <a:r>
              <a:rPr lang="en-US" altLang="zh-CN"/>
              <a:t>SD</a:t>
            </a:r>
            <a:r>
              <a:rPr lang="zh-CN" altLang="zh-CN"/>
              <a:t>卡</a:t>
            </a:r>
            <a:r>
              <a:rPr lang="zh-CN" altLang="en-US"/>
              <a:t>与</a:t>
            </a:r>
            <a:r>
              <a:rPr lang="en-US" altLang="zh-CN"/>
              <a:t>SDIO</a:t>
            </a:r>
            <a:r>
              <a:rPr lang="zh-CN" altLang="en-US"/>
              <a:t>接口示意图如下：</a:t>
            </a:r>
            <a:endParaRPr lang="zh-CN" altLang="zh-CN"/>
          </a:p>
        </p:txBody>
      </p:sp>
      <p:pic>
        <p:nvPicPr>
          <p:cNvPr id="8" name="图片 7" descr="E:\work schedule\7. Doucment\8-F429图片资源\SDIO-SD总线拓扑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82" y="2564904"/>
            <a:ext cx="381063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11560" y="566124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虽然可以共用总线，但不推荐多卡槽共用总线信号，要求一个单独</a:t>
            </a:r>
            <a:r>
              <a:rPr lang="en-US" altLang="zh-CN"/>
              <a:t>SD</a:t>
            </a:r>
            <a:r>
              <a:rPr lang="zh-CN" altLang="zh-CN"/>
              <a:t>总线应该连接一个单独的</a:t>
            </a:r>
            <a:r>
              <a:rPr lang="en-US" altLang="zh-CN"/>
              <a:t>SD</a:t>
            </a:r>
            <a:r>
              <a:rPr lang="zh-CN" altLang="zh-CN"/>
              <a:t>卡。</a:t>
            </a:r>
          </a:p>
        </p:txBody>
      </p:sp>
    </p:spTree>
    <p:extLst>
      <p:ext uri="{BB962C8B-B14F-4D97-AF65-F5344CB8AC3E}">
        <p14:creationId xmlns:p14="http://schemas.microsoft.com/office/powerpoint/2010/main" val="266309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Pages>0</Pages>
  <Words>545</Words>
  <Characters>0</Characters>
  <Application>Microsoft Office PowerPoint</Application>
  <DocSecurity>0</DocSecurity>
  <PresentationFormat>全屏显示(4:3)</PresentationFormat>
  <Lines>0</Lines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374</cp:revision>
  <dcterms:created xsi:type="dcterms:W3CDTF">2014-09-22T09:17:55Z</dcterms:created>
  <dcterms:modified xsi:type="dcterms:W3CDTF">2016-10-31T00:47:58Z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