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0" r:id="rId2"/>
  </p:sldMasterIdLst>
  <p:sldIdLst>
    <p:sldId id="287" r:id="rId3"/>
    <p:sldId id="318" r:id="rId4"/>
    <p:sldId id="296" r:id="rId5"/>
    <p:sldId id="298" r:id="rId6"/>
    <p:sldId id="311" r:id="rId7"/>
    <p:sldId id="312" r:id="rId8"/>
    <p:sldId id="313" r:id="rId9"/>
    <p:sldId id="314" r:id="rId10"/>
    <p:sldId id="316" r:id="rId11"/>
    <p:sldId id="317" r:id="rId12"/>
    <p:sldId id="283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82" d="100"/>
          <a:sy n="82" d="100"/>
        </p:scale>
        <p:origin x="240" y="6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12642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0360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23867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31282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8705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23911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325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1024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88826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39044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5474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393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SDIO—SD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卡读写测试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939570"/>
              </p:ext>
            </p:extLst>
          </p:nvPr>
        </p:nvGraphicFramePr>
        <p:xfrm>
          <a:off x="539552" y="1563709"/>
          <a:ext cx="7992887" cy="51056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4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34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2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27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70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4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7995">
                <a:tc gridSpan="9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R1(</a:t>
                      </a:r>
                      <a:r>
                        <a:rPr lang="zh-CN" sz="1000">
                          <a:effectLst/>
                        </a:rPr>
                        <a:t>正常响应命令</a:t>
                      </a:r>
                      <a:r>
                        <a:rPr lang="en-US" sz="1000">
                          <a:effectLst/>
                        </a:rPr>
                        <a:t>)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描述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起始位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传输位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命令号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卡状态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CRC7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终止位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Bit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46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[45:40]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[39:8]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[7:1]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位宽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值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"0"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"0"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"1"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备注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如果有传输到卡的数据，那么在数据线可能有</a:t>
                      </a:r>
                      <a:r>
                        <a:rPr lang="en-US" sz="1000">
                          <a:effectLst/>
                        </a:rPr>
                        <a:t>busy</a:t>
                      </a:r>
                      <a:r>
                        <a:rPr lang="zh-CN" sz="1000">
                          <a:effectLst/>
                        </a:rPr>
                        <a:t>信号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995">
                <a:tc gridSpan="9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R2(CID,CSD</a:t>
                      </a:r>
                      <a:r>
                        <a:rPr lang="zh-CN" sz="1000">
                          <a:effectLst/>
                        </a:rPr>
                        <a:t>寄存器</a:t>
                      </a:r>
                      <a:r>
                        <a:rPr lang="en-US" sz="1000">
                          <a:effectLst/>
                        </a:rPr>
                        <a:t>)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描述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起始位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传输位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保留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[127:1]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终止位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Bit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135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134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[133:128]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127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位宽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值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"0"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"0"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"111111"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CID</a:t>
                      </a:r>
                      <a:r>
                        <a:rPr lang="zh-CN" sz="1000">
                          <a:effectLst/>
                        </a:rPr>
                        <a:t>或者</a:t>
                      </a:r>
                      <a:r>
                        <a:rPr lang="en-US" sz="1000">
                          <a:effectLst/>
                        </a:rPr>
                        <a:t>CSD</a:t>
                      </a:r>
                      <a:r>
                        <a:rPr lang="zh-CN" sz="1000">
                          <a:effectLst/>
                        </a:rPr>
                        <a:t>寄存器</a:t>
                      </a:r>
                      <a:r>
                        <a:rPr lang="en-US" sz="1000">
                          <a:effectLst/>
                        </a:rPr>
                        <a:t>[127:1]</a:t>
                      </a:r>
                      <a:r>
                        <a:rPr lang="zh-CN" sz="1000">
                          <a:effectLst/>
                        </a:rPr>
                        <a:t>位的值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"1"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备注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CID</a:t>
                      </a:r>
                      <a:r>
                        <a:rPr lang="zh-CN" sz="1000">
                          <a:effectLst/>
                        </a:rPr>
                        <a:t>寄存器内容作为</a:t>
                      </a:r>
                      <a:r>
                        <a:rPr lang="en-US" sz="1000">
                          <a:effectLst/>
                        </a:rPr>
                        <a:t>CMD2</a:t>
                      </a:r>
                      <a:r>
                        <a:rPr lang="zh-CN" sz="1000">
                          <a:effectLst/>
                        </a:rPr>
                        <a:t>和</a:t>
                      </a:r>
                      <a:r>
                        <a:rPr lang="en-US" sz="1000">
                          <a:effectLst/>
                        </a:rPr>
                        <a:t>CMD10</a:t>
                      </a:r>
                      <a:r>
                        <a:rPr lang="zh-CN" sz="1000">
                          <a:effectLst/>
                        </a:rPr>
                        <a:t>响应，</a:t>
                      </a:r>
                      <a:r>
                        <a:rPr lang="en-US" sz="1000">
                          <a:effectLst/>
                        </a:rPr>
                        <a:t>CSD</a:t>
                      </a:r>
                      <a:r>
                        <a:rPr lang="zh-CN" sz="1000">
                          <a:effectLst/>
                        </a:rPr>
                        <a:t>寄存器内容作为</a:t>
                      </a:r>
                      <a:r>
                        <a:rPr lang="en-US" sz="1000">
                          <a:effectLst/>
                        </a:rPr>
                        <a:t>CMD9</a:t>
                      </a:r>
                      <a:r>
                        <a:rPr lang="zh-CN" sz="1000">
                          <a:effectLst/>
                        </a:rPr>
                        <a:t>响应。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7995">
                <a:tc gridSpan="9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R3(OCR</a:t>
                      </a:r>
                      <a:r>
                        <a:rPr lang="zh-CN" sz="1000">
                          <a:effectLst/>
                        </a:rPr>
                        <a:t>寄存器</a:t>
                      </a:r>
                      <a:r>
                        <a:rPr lang="en-US" sz="1000">
                          <a:effectLst/>
                        </a:rPr>
                        <a:t>)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描述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起始位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传输位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保留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OCR</a:t>
                      </a:r>
                      <a:r>
                        <a:rPr lang="zh-CN" sz="1000">
                          <a:effectLst/>
                        </a:rPr>
                        <a:t>寄存器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保留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终止位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Bit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46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[45:40]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[39:8]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[7:1]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位宽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值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"0"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"0"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"111111"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"1111111"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"1"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备注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OCR</a:t>
                      </a:r>
                      <a:r>
                        <a:rPr lang="zh-CN" sz="1000">
                          <a:effectLst/>
                        </a:rPr>
                        <a:t>寄存器的值作为</a:t>
                      </a:r>
                      <a:r>
                        <a:rPr lang="en-US" sz="1000">
                          <a:effectLst/>
                        </a:rPr>
                        <a:t>ACMD41</a:t>
                      </a:r>
                      <a:r>
                        <a:rPr lang="zh-CN" sz="1000">
                          <a:effectLst/>
                        </a:rPr>
                        <a:t>的响应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7995">
                <a:tc gridSpan="9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R6(</a:t>
                      </a:r>
                      <a:r>
                        <a:rPr lang="zh-CN" sz="1000">
                          <a:effectLst/>
                        </a:rPr>
                        <a:t>发布的</a:t>
                      </a:r>
                      <a:r>
                        <a:rPr lang="en-US" sz="1000">
                          <a:effectLst/>
                        </a:rPr>
                        <a:t>RCA</a:t>
                      </a:r>
                      <a:r>
                        <a:rPr lang="zh-CN" sz="1000">
                          <a:effectLst/>
                        </a:rPr>
                        <a:t>寄存器响应</a:t>
                      </a:r>
                      <a:r>
                        <a:rPr lang="en-US" sz="1000">
                          <a:effectLst/>
                        </a:rPr>
                        <a:t>)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描述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起始位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传输位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CMD3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RCA</a:t>
                      </a:r>
                      <a:r>
                        <a:rPr lang="zh-CN" sz="1000">
                          <a:effectLst/>
                        </a:rPr>
                        <a:t>寄存器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卡状态位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CRC7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终止位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Bit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46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[45:40]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[39:8]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[7:1]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位宽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值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"0"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"0"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"000011"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"1"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备注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专用于命令</a:t>
                      </a:r>
                      <a:r>
                        <a:rPr lang="en-US" sz="1000">
                          <a:effectLst/>
                        </a:rPr>
                        <a:t>CMD3</a:t>
                      </a:r>
                      <a:r>
                        <a:rPr lang="zh-CN" sz="1000">
                          <a:effectLst/>
                        </a:rPr>
                        <a:t>的响应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7995">
                <a:tc gridSpan="9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R7(</a:t>
                      </a:r>
                      <a:r>
                        <a:rPr lang="zh-CN" sz="1000">
                          <a:effectLst/>
                        </a:rPr>
                        <a:t>发布的</a:t>
                      </a:r>
                      <a:r>
                        <a:rPr lang="en-US" sz="1000">
                          <a:effectLst/>
                        </a:rPr>
                        <a:t>RCA</a:t>
                      </a:r>
                      <a:r>
                        <a:rPr lang="zh-CN" sz="1000">
                          <a:effectLst/>
                        </a:rPr>
                        <a:t>寄存器响应</a:t>
                      </a:r>
                      <a:r>
                        <a:rPr lang="en-US" sz="1000">
                          <a:effectLst/>
                        </a:rPr>
                        <a:t>)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描述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起始位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传输位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CMD8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保留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接收电压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检测模式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CRC7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终止位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Bit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46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[45:40]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[39:20]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[19:16]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[15:8]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[7:1]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位宽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值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"0"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"0"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"001000"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"00000h"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"1"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备注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专用于命令</a:t>
                      </a:r>
                      <a:r>
                        <a:rPr lang="en-US" sz="1000">
                          <a:effectLst/>
                        </a:rPr>
                        <a:t>CMD8</a:t>
                      </a:r>
                      <a:r>
                        <a:rPr lang="zh-CN" sz="1000">
                          <a:effectLst/>
                        </a:rPr>
                        <a:t>的响应</a:t>
                      </a:r>
                      <a:r>
                        <a:rPr lang="en-US" sz="1000">
                          <a:effectLst/>
                        </a:rPr>
                        <a:t>,</a:t>
                      </a:r>
                      <a:r>
                        <a:rPr lang="zh-CN" sz="1000">
                          <a:effectLst/>
                        </a:rPr>
                        <a:t>返回卡支持电压范围和检测模式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67544" y="1124744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各个类型响应具体情况如</a:t>
            </a:r>
            <a:r>
              <a:rPr lang="zh-CN" altLang="en-US"/>
              <a:t>下表：</a:t>
            </a:r>
          </a:p>
        </p:txBody>
      </p:sp>
    </p:spTree>
    <p:extLst>
      <p:ext uri="{BB962C8B-B14F-4D97-AF65-F5344CB8AC3E}">
        <p14:creationId xmlns:p14="http://schemas.microsoft.com/office/powerpoint/2010/main" val="3138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1979712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2534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协议简介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1979712" y="28529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42890" y="434594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1570" y="2852936"/>
            <a:ext cx="3916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卡的操作模式及切换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1979712" y="372330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350100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053562" y="3841884"/>
            <a:ext cx="41456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接口说明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1979712" y="199511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1982570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命令及响应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630642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174253" y="523547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对角圆角矩形 17"/>
          <p:cNvSpPr/>
          <p:nvPr/>
        </p:nvSpPr>
        <p:spPr bwMode="auto">
          <a:xfrm>
            <a:off x="1979712" y="45873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188EFC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188EFC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84925" y="4731414"/>
            <a:ext cx="3786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结构体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208414" y="6237312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对角圆角矩形 20"/>
          <p:cNvSpPr/>
          <p:nvPr/>
        </p:nvSpPr>
        <p:spPr bwMode="auto">
          <a:xfrm>
            <a:off x="1979712" y="551723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06</a:t>
            </a:r>
            <a:endParaRPr lang="zh-CN" altLang="en-US" sz="3200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19086" y="5733256"/>
            <a:ext cx="4192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实验：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941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1555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SDIO</a:t>
            </a:r>
            <a:r>
              <a:rPr lang="zh-CN" altLang="en-US" sz="2400" b="1"/>
              <a:t>命令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SD</a:t>
            </a:r>
            <a:r>
              <a:rPr lang="zh-CN" altLang="zh-CN"/>
              <a:t>命令由主机发出，以广播命令和寻址命令为例，广播命令是针对与</a:t>
            </a:r>
            <a:r>
              <a:rPr lang="en-US" altLang="zh-CN"/>
              <a:t>SD</a:t>
            </a:r>
            <a:r>
              <a:rPr lang="zh-CN" altLang="zh-CN"/>
              <a:t>主机总线连接的所有从设备发送的，寻址命令是指定某个地址设备进行命令传输。</a:t>
            </a:r>
          </a:p>
        </p:txBody>
      </p:sp>
      <p:sp>
        <p:nvSpPr>
          <p:cNvPr id="6" name="矩形 5"/>
          <p:cNvSpPr/>
          <p:nvPr/>
        </p:nvSpPr>
        <p:spPr>
          <a:xfrm>
            <a:off x="683568" y="3172906"/>
            <a:ext cx="1430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1.</a:t>
            </a:r>
            <a:r>
              <a:rPr lang="zh-CN" altLang="en-US" sz="2000" b="1"/>
              <a:t>命令格式</a:t>
            </a:r>
          </a:p>
        </p:txBody>
      </p:sp>
      <p:sp>
        <p:nvSpPr>
          <p:cNvPr id="8" name="矩形 7"/>
          <p:cNvSpPr/>
          <p:nvPr/>
        </p:nvSpPr>
        <p:spPr>
          <a:xfrm>
            <a:off x="467544" y="3605798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SD</a:t>
            </a:r>
            <a:r>
              <a:rPr lang="zh-CN" altLang="zh-CN"/>
              <a:t>命令格式固定为</a:t>
            </a:r>
            <a:r>
              <a:rPr lang="en-US" altLang="zh-CN"/>
              <a:t>48bit</a:t>
            </a:r>
            <a:r>
              <a:rPr lang="zh-CN" altLang="zh-CN"/>
              <a:t>，都是通过</a:t>
            </a:r>
            <a:r>
              <a:rPr lang="en-US" altLang="zh-CN"/>
              <a:t>CMD</a:t>
            </a:r>
            <a:r>
              <a:rPr lang="zh-CN" altLang="zh-CN"/>
              <a:t>线连续传输的</a:t>
            </a:r>
            <a:r>
              <a:rPr lang="zh-CN" altLang="en-US"/>
              <a:t>，</a:t>
            </a:r>
            <a:r>
              <a:rPr lang="zh-CN" altLang="zh-CN"/>
              <a:t>数据线不参与</a:t>
            </a:r>
            <a:r>
              <a:rPr lang="zh-CN" altLang="en-US"/>
              <a:t>。</a:t>
            </a:r>
          </a:p>
        </p:txBody>
      </p:sp>
      <p:pic>
        <p:nvPicPr>
          <p:cNvPr id="11" name="图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17" y="4047138"/>
            <a:ext cx="7031575" cy="26222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893" y="1763231"/>
            <a:ext cx="806489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SD</a:t>
            </a:r>
            <a:r>
              <a:rPr lang="zh-CN" altLang="zh-CN"/>
              <a:t>命令的组成如下：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起始位和终止位：命令的主体包含在起始位与终止位之间，它们都只包含一个数据位，起始位为</a:t>
            </a:r>
            <a:r>
              <a:rPr lang="en-US" altLang="zh-CN"/>
              <a:t>0</a:t>
            </a:r>
            <a:r>
              <a:rPr lang="zh-CN" altLang="zh-CN"/>
              <a:t>，终止位为</a:t>
            </a:r>
            <a:r>
              <a:rPr lang="en-US" altLang="zh-CN"/>
              <a:t>1</a:t>
            </a:r>
            <a:r>
              <a:rPr lang="zh-CN" altLang="zh-CN"/>
              <a:t>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传输标志：用于区分传输方向，该位为</a:t>
            </a:r>
            <a:r>
              <a:rPr lang="en-US" altLang="zh-CN"/>
              <a:t>1</a:t>
            </a:r>
            <a:r>
              <a:rPr lang="zh-CN" altLang="zh-CN"/>
              <a:t>时表示命令，方向为主机传输到</a:t>
            </a:r>
            <a:r>
              <a:rPr lang="en-US" altLang="zh-CN"/>
              <a:t>SD</a:t>
            </a:r>
            <a:r>
              <a:rPr lang="zh-CN" altLang="zh-CN"/>
              <a:t>卡，该位为</a:t>
            </a:r>
            <a:r>
              <a:rPr lang="en-US" altLang="zh-CN"/>
              <a:t>0</a:t>
            </a:r>
            <a:r>
              <a:rPr lang="zh-CN" altLang="zh-CN"/>
              <a:t>时表示响应，方向为</a:t>
            </a:r>
            <a:r>
              <a:rPr lang="en-US" altLang="zh-CN"/>
              <a:t>SD</a:t>
            </a:r>
            <a:r>
              <a:rPr lang="zh-CN" altLang="zh-CN"/>
              <a:t>卡传输到主机。</a:t>
            </a:r>
            <a:endParaRPr lang="en-US" altLang="zh-CN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命令主体内容</a:t>
            </a:r>
            <a:r>
              <a:rPr lang="zh-CN" altLang="en-US"/>
              <a:t>：</a:t>
            </a:r>
            <a:r>
              <a:rPr lang="zh-CN" altLang="zh-CN"/>
              <a:t>命令主体内容包括命令、地址信息</a:t>
            </a:r>
            <a:r>
              <a:rPr lang="en-US" altLang="zh-CN"/>
              <a:t>/</a:t>
            </a:r>
            <a:r>
              <a:rPr lang="zh-CN" altLang="zh-CN"/>
              <a:t>参数和</a:t>
            </a:r>
            <a:r>
              <a:rPr lang="en-US" altLang="zh-CN"/>
              <a:t>CRC</a:t>
            </a:r>
            <a:r>
              <a:rPr lang="zh-CN" altLang="zh-CN"/>
              <a:t>校验三个部分</a:t>
            </a:r>
            <a:r>
              <a:rPr lang="zh-CN" altLang="en-US"/>
              <a:t>。</a:t>
            </a:r>
            <a:endParaRPr lang="zh-CN" altLang="zh-CN"/>
          </a:p>
        </p:txBody>
      </p:sp>
      <p:sp>
        <p:nvSpPr>
          <p:cNvPr id="10" name="矩形 9"/>
          <p:cNvSpPr/>
          <p:nvPr/>
        </p:nvSpPr>
        <p:spPr>
          <a:xfrm>
            <a:off x="413760" y="1196752"/>
            <a:ext cx="1430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1.</a:t>
            </a:r>
            <a:r>
              <a:rPr lang="zh-CN" altLang="en-US" sz="2000" b="1"/>
              <a:t>命令格式</a:t>
            </a:r>
          </a:p>
        </p:txBody>
      </p:sp>
    </p:spTree>
    <p:extLst>
      <p:ext uri="{BB962C8B-B14F-4D97-AF65-F5344CB8AC3E}">
        <p14:creationId xmlns:p14="http://schemas.microsoft.com/office/powerpoint/2010/main" val="425895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893" y="1773971"/>
            <a:ext cx="80648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/>
              <a:t>命令主体内容包括命令、地址信息</a:t>
            </a:r>
            <a:r>
              <a:rPr lang="en-US" altLang="zh-CN"/>
              <a:t>/</a:t>
            </a:r>
            <a:r>
              <a:rPr lang="zh-CN" altLang="zh-CN"/>
              <a:t>参数和</a:t>
            </a:r>
            <a:r>
              <a:rPr lang="en-US" altLang="zh-CN"/>
              <a:t>CRC</a:t>
            </a:r>
            <a:r>
              <a:rPr lang="zh-CN" altLang="zh-CN"/>
              <a:t>校验三个部分。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命令号：它固定占用</a:t>
            </a:r>
            <a:r>
              <a:rPr lang="en-US" altLang="zh-CN"/>
              <a:t>6bit</a:t>
            </a:r>
            <a:r>
              <a:rPr lang="zh-CN" altLang="zh-CN"/>
              <a:t>，所以总共有</a:t>
            </a:r>
            <a:r>
              <a:rPr lang="en-US" altLang="zh-CN"/>
              <a:t>64</a:t>
            </a:r>
            <a:r>
              <a:rPr lang="zh-CN" altLang="zh-CN"/>
              <a:t>个命令</a:t>
            </a:r>
            <a:r>
              <a:rPr lang="en-US" altLang="zh-CN"/>
              <a:t>(</a:t>
            </a:r>
            <a:r>
              <a:rPr lang="zh-CN" altLang="zh-CN"/>
              <a:t>代号：</a:t>
            </a:r>
            <a:r>
              <a:rPr lang="en-US" altLang="zh-CN"/>
              <a:t>CMD0~CMD63)</a:t>
            </a:r>
            <a:r>
              <a:rPr lang="zh-CN" altLang="zh-CN"/>
              <a:t>，每个命令都有特定的用途，部分命令不适用于</a:t>
            </a:r>
            <a:r>
              <a:rPr lang="en-US" altLang="zh-CN"/>
              <a:t>SD</a:t>
            </a:r>
            <a:r>
              <a:rPr lang="zh-CN" altLang="zh-CN"/>
              <a:t>卡操作，只是专门用于</a:t>
            </a:r>
            <a:r>
              <a:rPr lang="en-US" altLang="zh-CN"/>
              <a:t>MMC</a:t>
            </a:r>
            <a:r>
              <a:rPr lang="zh-CN" altLang="zh-CN"/>
              <a:t>卡或者</a:t>
            </a:r>
            <a:r>
              <a:rPr lang="en-US" altLang="zh-CN"/>
              <a:t>SD I/O</a:t>
            </a:r>
            <a:r>
              <a:rPr lang="zh-CN" altLang="zh-CN"/>
              <a:t>卡。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地址</a:t>
            </a:r>
            <a:r>
              <a:rPr lang="en-US" altLang="zh-CN"/>
              <a:t>/</a:t>
            </a:r>
            <a:r>
              <a:rPr lang="zh-CN" altLang="zh-CN"/>
              <a:t>参数：每个命令有</a:t>
            </a:r>
            <a:r>
              <a:rPr lang="en-US" altLang="zh-CN"/>
              <a:t>32bit</a:t>
            </a:r>
            <a:r>
              <a:rPr lang="zh-CN" altLang="zh-CN"/>
              <a:t>地址信息</a:t>
            </a:r>
            <a:r>
              <a:rPr lang="en-US" altLang="zh-CN"/>
              <a:t>/</a:t>
            </a:r>
            <a:r>
              <a:rPr lang="zh-CN" altLang="zh-CN"/>
              <a:t>参数用于命令附加内容，例如，广播命令没有地址信息，这</a:t>
            </a:r>
            <a:r>
              <a:rPr lang="en-US" altLang="zh-CN"/>
              <a:t>32bit</a:t>
            </a:r>
            <a:r>
              <a:rPr lang="zh-CN" altLang="zh-CN"/>
              <a:t>用于指定参数，而寻址命令这</a:t>
            </a:r>
            <a:r>
              <a:rPr lang="en-US" altLang="zh-CN"/>
              <a:t>32bit</a:t>
            </a:r>
            <a:r>
              <a:rPr lang="zh-CN" altLang="zh-CN"/>
              <a:t>用于指定目标</a:t>
            </a:r>
            <a:r>
              <a:rPr lang="en-US" altLang="zh-CN"/>
              <a:t>SD</a:t>
            </a:r>
            <a:r>
              <a:rPr lang="zh-CN" altLang="zh-CN"/>
              <a:t>卡的地址。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CRC7</a:t>
            </a:r>
            <a:r>
              <a:rPr lang="zh-CN" altLang="zh-CN"/>
              <a:t>校验：长度为</a:t>
            </a:r>
            <a:r>
              <a:rPr lang="en-US" altLang="zh-CN"/>
              <a:t>7bit</a:t>
            </a:r>
            <a:r>
              <a:rPr lang="zh-CN" altLang="zh-CN"/>
              <a:t>的校验位用于验证命令传输内容正确性，如果发生外部干扰导致传输数据个别位状态改变将导致校准失败，也意味着命令传输失败，</a:t>
            </a:r>
            <a:r>
              <a:rPr lang="en-US" altLang="zh-CN"/>
              <a:t>SD</a:t>
            </a:r>
            <a:r>
              <a:rPr lang="zh-CN" altLang="zh-CN"/>
              <a:t>卡不执行命令。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1196752"/>
            <a:ext cx="1430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1.</a:t>
            </a:r>
            <a:r>
              <a:rPr lang="zh-CN" altLang="en-US" sz="2000" b="1"/>
              <a:t>命令格式</a:t>
            </a:r>
          </a:p>
        </p:txBody>
      </p:sp>
    </p:spTree>
    <p:extLst>
      <p:ext uri="{BB962C8B-B14F-4D97-AF65-F5344CB8AC3E}">
        <p14:creationId xmlns:p14="http://schemas.microsoft.com/office/powerpoint/2010/main" val="360680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893" y="1700808"/>
            <a:ext cx="8064896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SD</a:t>
            </a:r>
            <a:r>
              <a:rPr lang="zh-CN" altLang="zh-CN"/>
              <a:t>命令有</a:t>
            </a:r>
            <a:r>
              <a:rPr lang="en-US" altLang="zh-CN"/>
              <a:t>4</a:t>
            </a:r>
            <a:r>
              <a:rPr lang="zh-CN" altLang="zh-CN"/>
              <a:t>种类型：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无响应广播命令</a:t>
            </a:r>
            <a:r>
              <a:rPr lang="en-US" altLang="zh-CN"/>
              <a:t>(bc)</a:t>
            </a:r>
            <a:r>
              <a:rPr lang="zh-CN" altLang="zh-CN"/>
              <a:t>，发送到所有卡，不返回任务响应；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带响应广播命令</a:t>
            </a:r>
            <a:r>
              <a:rPr lang="en-US" altLang="zh-CN"/>
              <a:t>(bcr)</a:t>
            </a:r>
            <a:r>
              <a:rPr lang="zh-CN" altLang="zh-CN"/>
              <a:t>，发送到所有卡，同时接收来自所有卡响应；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寻址命令</a:t>
            </a:r>
            <a:r>
              <a:rPr lang="en-US" altLang="zh-CN"/>
              <a:t>(ac)</a:t>
            </a:r>
            <a:r>
              <a:rPr lang="zh-CN" altLang="zh-CN"/>
              <a:t>，发送到选定卡，</a:t>
            </a:r>
            <a:r>
              <a:rPr lang="en-US" altLang="zh-CN"/>
              <a:t>DAT</a:t>
            </a:r>
            <a:r>
              <a:rPr lang="zh-CN" altLang="zh-CN"/>
              <a:t>线无数据传输；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寻址数据传输命令</a:t>
            </a:r>
            <a:r>
              <a:rPr lang="en-US" altLang="zh-CN"/>
              <a:t>(adtc)</a:t>
            </a:r>
            <a:r>
              <a:rPr lang="zh-CN" altLang="zh-CN"/>
              <a:t>，发送到选定卡，</a:t>
            </a:r>
            <a:r>
              <a:rPr lang="en-US" altLang="zh-CN"/>
              <a:t>DAT</a:t>
            </a:r>
            <a:r>
              <a:rPr lang="zh-CN" altLang="zh-CN"/>
              <a:t>线有数据传输。</a:t>
            </a:r>
          </a:p>
        </p:txBody>
      </p:sp>
      <p:sp>
        <p:nvSpPr>
          <p:cNvPr id="9" name="矩形 8"/>
          <p:cNvSpPr/>
          <p:nvPr/>
        </p:nvSpPr>
        <p:spPr>
          <a:xfrm>
            <a:off x="323528" y="1196752"/>
            <a:ext cx="176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2. </a:t>
            </a:r>
            <a:r>
              <a:rPr lang="zh-CN" altLang="en-US" sz="2400" b="1"/>
              <a:t>命令类型</a:t>
            </a:r>
          </a:p>
        </p:txBody>
      </p:sp>
      <p:sp>
        <p:nvSpPr>
          <p:cNvPr id="2" name="矩形 1"/>
          <p:cNvSpPr/>
          <p:nvPr/>
        </p:nvSpPr>
        <p:spPr>
          <a:xfrm>
            <a:off x="251520" y="3861048"/>
            <a:ext cx="856895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另外，</a:t>
            </a:r>
            <a:r>
              <a:rPr lang="en-US" altLang="zh-CN"/>
              <a:t>SD</a:t>
            </a:r>
            <a:r>
              <a:rPr lang="zh-CN" altLang="zh-CN"/>
              <a:t>卡主机模块系统旨在为各种应用程序类型提供一个标准接口。在此环境中，需要有特定的客户</a:t>
            </a:r>
            <a:r>
              <a:rPr lang="en-US" altLang="zh-CN"/>
              <a:t>/</a:t>
            </a:r>
            <a:r>
              <a:rPr lang="zh-CN" altLang="zh-CN"/>
              <a:t>应用程序功能。为实现这些功能，在标准中定义了两种类型的通用命令：</a:t>
            </a:r>
            <a:r>
              <a:rPr lang="zh-CN" altLang="zh-CN">
                <a:solidFill>
                  <a:srgbClr val="FF0000"/>
                </a:solidFill>
              </a:rPr>
              <a:t>特定应用命令</a:t>
            </a:r>
            <a:r>
              <a:rPr lang="en-US" altLang="zh-CN">
                <a:solidFill>
                  <a:srgbClr val="FF0000"/>
                </a:solidFill>
              </a:rPr>
              <a:t>(ACMD)</a:t>
            </a:r>
            <a:r>
              <a:rPr lang="zh-CN" altLang="zh-CN">
                <a:solidFill>
                  <a:srgbClr val="FF0000"/>
                </a:solidFill>
              </a:rPr>
              <a:t>和常规命令</a:t>
            </a:r>
            <a:r>
              <a:rPr lang="en-US" altLang="zh-CN">
                <a:solidFill>
                  <a:srgbClr val="FF0000"/>
                </a:solidFill>
              </a:rPr>
              <a:t>(GEN_CMD)</a:t>
            </a:r>
            <a:r>
              <a:rPr lang="zh-CN" altLang="zh-CN">
                <a:solidFill>
                  <a:srgbClr val="FF0000"/>
                </a:solidFill>
              </a:rPr>
              <a:t>。</a:t>
            </a:r>
            <a:r>
              <a:rPr lang="zh-CN" altLang="zh-CN"/>
              <a:t>要使用</a:t>
            </a:r>
            <a:r>
              <a:rPr lang="en-US" altLang="zh-CN"/>
              <a:t>SD</a:t>
            </a:r>
            <a:r>
              <a:rPr lang="zh-CN" altLang="zh-CN"/>
              <a:t>卡制造商特定的</a:t>
            </a:r>
            <a:r>
              <a:rPr lang="en-US" altLang="zh-CN"/>
              <a:t>ACMD</a:t>
            </a:r>
            <a:r>
              <a:rPr lang="zh-CN" altLang="zh-CN"/>
              <a:t>命令如</a:t>
            </a:r>
            <a:r>
              <a:rPr lang="en-US" altLang="zh-CN"/>
              <a:t>ACMD6</a:t>
            </a:r>
            <a:r>
              <a:rPr lang="zh-CN" altLang="zh-CN"/>
              <a:t>，需要在发送该命令之前无发送</a:t>
            </a:r>
            <a:r>
              <a:rPr lang="en-US" altLang="zh-CN"/>
              <a:t>CMD55</a:t>
            </a:r>
            <a:r>
              <a:rPr lang="zh-CN" altLang="zh-CN"/>
              <a:t>命令，告知</a:t>
            </a:r>
            <a:r>
              <a:rPr lang="en-US" altLang="zh-CN"/>
              <a:t>SD</a:t>
            </a:r>
            <a:r>
              <a:rPr lang="zh-CN" altLang="zh-CN"/>
              <a:t>卡接下来的命令为特定应用命令。</a:t>
            </a:r>
            <a:r>
              <a:rPr lang="en-US" altLang="zh-CN"/>
              <a:t>CMD55</a:t>
            </a:r>
            <a:r>
              <a:rPr lang="zh-CN" altLang="zh-CN"/>
              <a:t>命令只对紧接的第一个命令有效，</a:t>
            </a:r>
            <a:r>
              <a:rPr lang="en-US" altLang="zh-CN"/>
              <a:t>SD</a:t>
            </a:r>
            <a:r>
              <a:rPr lang="zh-CN" altLang="zh-CN"/>
              <a:t>卡如果检测到</a:t>
            </a:r>
            <a:r>
              <a:rPr lang="en-US" altLang="zh-CN"/>
              <a:t>CMD55</a:t>
            </a:r>
            <a:r>
              <a:rPr lang="zh-CN" altLang="zh-CN"/>
              <a:t>之后的第一条命令为</a:t>
            </a:r>
            <a:r>
              <a:rPr lang="en-US" altLang="zh-CN"/>
              <a:t>ACMD</a:t>
            </a:r>
            <a:r>
              <a:rPr lang="zh-CN" altLang="zh-CN"/>
              <a:t>则执行其特定应用功能，如果检测发现不是</a:t>
            </a:r>
            <a:r>
              <a:rPr lang="en-US" altLang="zh-CN"/>
              <a:t>ACMD</a:t>
            </a:r>
            <a:r>
              <a:rPr lang="zh-CN" altLang="zh-CN"/>
              <a:t>命令，则执行标准命令。</a:t>
            </a:r>
          </a:p>
        </p:txBody>
      </p:sp>
    </p:spTree>
    <p:extLst>
      <p:ext uri="{BB962C8B-B14F-4D97-AF65-F5344CB8AC3E}">
        <p14:creationId xmlns:p14="http://schemas.microsoft.com/office/powerpoint/2010/main" val="2283640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1052736"/>
            <a:ext cx="176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2. </a:t>
            </a:r>
            <a:r>
              <a:rPr lang="zh-CN" altLang="en-US" sz="2400" b="1"/>
              <a:t>命令描述</a:t>
            </a:r>
          </a:p>
        </p:txBody>
      </p:sp>
      <p:sp>
        <p:nvSpPr>
          <p:cNvPr id="3" name="矩形 2"/>
          <p:cNvSpPr/>
          <p:nvPr/>
        </p:nvSpPr>
        <p:spPr>
          <a:xfrm>
            <a:off x="395536" y="1556792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下表列出了</a:t>
            </a:r>
            <a:r>
              <a:rPr lang="en-US" altLang="zh-CN"/>
              <a:t>SD</a:t>
            </a:r>
            <a:r>
              <a:rPr lang="zh-CN" altLang="zh-CN"/>
              <a:t>卡部分命令信息，更多详细信息可以参考</a:t>
            </a:r>
            <a:r>
              <a:rPr lang="en-US" altLang="zh-CN"/>
              <a:t>SD</a:t>
            </a:r>
            <a:r>
              <a:rPr lang="zh-CN" altLang="zh-CN"/>
              <a:t>简易规格文件说明，表中填充位和保留位都必须被设置为</a:t>
            </a:r>
            <a:r>
              <a:rPr lang="en-US" altLang="zh-CN"/>
              <a:t>0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15499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230422"/>
              </p:ext>
            </p:extLst>
          </p:nvPr>
        </p:nvGraphicFramePr>
        <p:xfrm>
          <a:off x="253381" y="188645"/>
          <a:ext cx="7775003" cy="64807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3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9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16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3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命令序号</a:t>
                      </a:r>
                      <a:endParaRPr lang="zh-CN" sz="700" kern="100">
                        <a:effectLst/>
                        <a:latin typeface="Times New Roman"/>
                        <a:ea typeface="黑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类型</a:t>
                      </a:r>
                      <a:endParaRPr lang="zh-CN" sz="700" kern="100">
                        <a:effectLst/>
                        <a:latin typeface="Times New Roman"/>
                        <a:ea typeface="黑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参数</a:t>
                      </a:r>
                      <a:endParaRPr lang="zh-CN" sz="700" kern="100">
                        <a:effectLst/>
                        <a:latin typeface="Times New Roman"/>
                        <a:ea typeface="黑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响应</a:t>
                      </a:r>
                      <a:endParaRPr lang="zh-CN" sz="700" kern="100">
                        <a:effectLst/>
                        <a:latin typeface="Times New Roman"/>
                        <a:ea typeface="黑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缩写</a:t>
                      </a:r>
                      <a:endParaRPr lang="zh-CN" sz="700" kern="100">
                        <a:effectLst/>
                        <a:latin typeface="Times New Roman"/>
                        <a:ea typeface="黑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描述</a:t>
                      </a:r>
                      <a:endParaRPr lang="zh-CN" sz="700" kern="100">
                        <a:effectLst/>
                        <a:latin typeface="Times New Roman"/>
                        <a:ea typeface="黑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808"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基本命令</a:t>
                      </a:r>
                      <a:r>
                        <a:rPr lang="en-US" sz="600" kern="100">
                          <a:effectLst/>
                        </a:rPr>
                        <a:t>(Class 0)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CMD0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bc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-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GO_IDLE_STATE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复位所有的卡到</a:t>
                      </a:r>
                      <a:r>
                        <a:rPr lang="en-US" sz="600" kern="100">
                          <a:effectLst/>
                        </a:rPr>
                        <a:t>idle</a:t>
                      </a:r>
                      <a:r>
                        <a:rPr lang="zh-CN" sz="600" kern="100">
                          <a:effectLst/>
                        </a:rPr>
                        <a:t>状态。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CMD2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bcr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R2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ALL_SEND_CID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通知所有卡通过</a:t>
                      </a:r>
                      <a:r>
                        <a:rPr lang="en-US" sz="600" kern="100">
                          <a:effectLst/>
                        </a:rPr>
                        <a:t>CMD</a:t>
                      </a:r>
                      <a:r>
                        <a:rPr lang="zh-CN" sz="600" kern="100">
                          <a:effectLst/>
                        </a:rPr>
                        <a:t>线返回</a:t>
                      </a:r>
                      <a:r>
                        <a:rPr lang="en-US" sz="600" kern="100">
                          <a:effectLst/>
                        </a:rPr>
                        <a:t>CID</a:t>
                      </a:r>
                      <a:r>
                        <a:rPr lang="zh-CN" sz="600" kern="100">
                          <a:effectLst/>
                        </a:rPr>
                        <a:t>值。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CMD3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bcr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R6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SEND_RELATIVE_ADDR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通知所有卡发布新</a:t>
                      </a:r>
                      <a:r>
                        <a:rPr lang="en-US" sz="600" kern="100">
                          <a:effectLst/>
                        </a:rPr>
                        <a:t>RCA</a:t>
                      </a:r>
                      <a:r>
                        <a:rPr lang="zh-CN" sz="600" kern="100">
                          <a:effectLst/>
                        </a:rPr>
                        <a:t>。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CMD4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bc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[31:16]DSR[15:0]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-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SET_DSR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编程所有卡的</a:t>
                      </a:r>
                      <a:r>
                        <a:rPr lang="en-US" sz="600" kern="100">
                          <a:effectLst/>
                        </a:rPr>
                        <a:t>DSR</a:t>
                      </a:r>
                      <a:r>
                        <a:rPr lang="zh-CN" sz="600" kern="100">
                          <a:effectLst/>
                        </a:rPr>
                        <a:t>。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0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CMD7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[31:16]RCA[15:0]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R1b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SELECT/DESELECT_CARD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选择</a:t>
                      </a:r>
                      <a:r>
                        <a:rPr lang="en-US" sz="600" kern="100">
                          <a:effectLst/>
                        </a:rPr>
                        <a:t>/</a:t>
                      </a:r>
                      <a:r>
                        <a:rPr lang="zh-CN" sz="600" kern="100">
                          <a:effectLst/>
                        </a:rPr>
                        <a:t>取消选择</a:t>
                      </a:r>
                      <a:r>
                        <a:rPr lang="en-US" sz="600" kern="100">
                          <a:effectLst/>
                        </a:rPr>
                        <a:t>RCA</a:t>
                      </a:r>
                      <a:r>
                        <a:rPr lang="zh-CN" sz="600" kern="100">
                          <a:effectLst/>
                        </a:rPr>
                        <a:t>地址卡。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9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CMD8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bcr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[31:12]</a:t>
                      </a:r>
                      <a:r>
                        <a:rPr lang="zh-CN" sz="600" kern="100">
                          <a:effectLst/>
                        </a:rPr>
                        <a:t>保留位</a:t>
                      </a:r>
                      <a:r>
                        <a:rPr lang="en-US" sz="600" kern="100">
                          <a:effectLst/>
                        </a:rPr>
                        <a:t>[11:8]VHS[7:0]</a:t>
                      </a:r>
                      <a:r>
                        <a:rPr lang="zh-CN" sz="600" kern="100">
                          <a:effectLst/>
                        </a:rPr>
                        <a:t>检查模式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R7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SEND_IF_COND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发送</a:t>
                      </a:r>
                      <a:r>
                        <a:rPr lang="en-US" sz="600" kern="100">
                          <a:effectLst/>
                        </a:rPr>
                        <a:t>SD</a:t>
                      </a:r>
                      <a:r>
                        <a:rPr lang="zh-CN" sz="600" kern="100">
                          <a:effectLst/>
                        </a:rPr>
                        <a:t>卡接口条件，包含主机支持的电压信息，并询问卡是否支持。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CMD9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[31:16]RCA[15:0]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R2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SEND_CSD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选定卡通过</a:t>
                      </a:r>
                      <a:r>
                        <a:rPr lang="en-US" sz="600" kern="100">
                          <a:effectLst/>
                        </a:rPr>
                        <a:t>CMD</a:t>
                      </a:r>
                      <a:r>
                        <a:rPr lang="zh-CN" sz="600" kern="100">
                          <a:effectLst/>
                        </a:rPr>
                        <a:t>线发送</a:t>
                      </a:r>
                      <a:r>
                        <a:rPr lang="en-US" sz="600" kern="100">
                          <a:effectLst/>
                        </a:rPr>
                        <a:t>CSD</a:t>
                      </a:r>
                      <a:r>
                        <a:rPr lang="zh-CN" sz="600" kern="100">
                          <a:effectLst/>
                        </a:rPr>
                        <a:t>内容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CMD10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[31:16]RCA[15:0]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R2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SEND_CID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选定卡通过</a:t>
                      </a:r>
                      <a:r>
                        <a:rPr lang="en-US" sz="600" kern="100">
                          <a:effectLst/>
                        </a:rPr>
                        <a:t>CMD</a:t>
                      </a:r>
                      <a:r>
                        <a:rPr lang="zh-CN" sz="600" kern="100">
                          <a:effectLst/>
                        </a:rPr>
                        <a:t>线发送</a:t>
                      </a:r>
                      <a:r>
                        <a:rPr lang="en-US" sz="600" kern="100">
                          <a:effectLst/>
                        </a:rPr>
                        <a:t>CID</a:t>
                      </a:r>
                      <a:r>
                        <a:rPr lang="zh-CN" sz="600" kern="100">
                          <a:effectLst/>
                        </a:rPr>
                        <a:t>内容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CMD12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R1b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STOP_TRANSMISSION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强制卡停止传输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CMD13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[31:16]RCA[15:0]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SEND_STATUS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选定卡通过</a:t>
                      </a:r>
                      <a:r>
                        <a:rPr lang="en-US" sz="600" kern="100">
                          <a:effectLst/>
                        </a:rPr>
                        <a:t>CMD</a:t>
                      </a:r>
                      <a:r>
                        <a:rPr lang="zh-CN" sz="600" kern="100">
                          <a:effectLst/>
                        </a:rPr>
                        <a:t>线发送它状态寄存器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CMD15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[31:16]RCA[15:0]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-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GO_INACTIVE_STATE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使选定卡进入“</a:t>
                      </a:r>
                      <a:r>
                        <a:rPr lang="en-US" sz="600" kern="100">
                          <a:effectLst/>
                        </a:rPr>
                        <a:t>inactive</a:t>
                      </a:r>
                      <a:r>
                        <a:rPr lang="zh-CN" sz="600" kern="100">
                          <a:effectLst/>
                        </a:rPr>
                        <a:t>”状态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0808"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面向块的读操作</a:t>
                      </a:r>
                      <a:r>
                        <a:rPr lang="en-US" sz="600" kern="100">
                          <a:effectLst/>
                        </a:rPr>
                        <a:t>(Class 2)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69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CMD16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块长度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SET_BLOCK_LEN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对于标准</a:t>
                      </a:r>
                      <a:r>
                        <a:rPr lang="en-US" sz="600" kern="100">
                          <a:effectLst/>
                        </a:rPr>
                        <a:t>SD</a:t>
                      </a:r>
                      <a:r>
                        <a:rPr lang="zh-CN" sz="600" kern="100">
                          <a:effectLst/>
                        </a:rPr>
                        <a:t>卡，设置块命令的长度，对于</a:t>
                      </a:r>
                      <a:r>
                        <a:rPr lang="en-US" sz="600" kern="100">
                          <a:effectLst/>
                        </a:rPr>
                        <a:t>SDHC</a:t>
                      </a:r>
                      <a:r>
                        <a:rPr lang="zh-CN" sz="600" kern="100">
                          <a:effectLst/>
                        </a:rPr>
                        <a:t>卡块命令长度固定为</a:t>
                      </a:r>
                      <a:r>
                        <a:rPr lang="en-US" sz="600" kern="100">
                          <a:effectLst/>
                        </a:rPr>
                        <a:t>512</a:t>
                      </a:r>
                      <a:r>
                        <a:rPr lang="zh-CN" sz="600" kern="100">
                          <a:effectLst/>
                        </a:rPr>
                        <a:t>字节。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69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CMD17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adtc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数据地址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READ_SINGLE_BLOCK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对于标准卡，读取</a:t>
                      </a:r>
                      <a:r>
                        <a:rPr lang="en-US" sz="600" kern="100">
                          <a:effectLst/>
                        </a:rPr>
                        <a:t>SEL_BLOCK_LEN</a:t>
                      </a:r>
                      <a:r>
                        <a:rPr lang="zh-CN" sz="600" kern="100">
                          <a:effectLst/>
                        </a:rPr>
                        <a:t>长度字节的块；对于</a:t>
                      </a:r>
                      <a:r>
                        <a:rPr lang="en-US" sz="600" kern="100">
                          <a:effectLst/>
                        </a:rPr>
                        <a:t>SDHC</a:t>
                      </a:r>
                      <a:r>
                        <a:rPr lang="zh-CN" sz="600" kern="100">
                          <a:effectLst/>
                        </a:rPr>
                        <a:t>卡，读取</a:t>
                      </a:r>
                      <a:r>
                        <a:rPr lang="en-US" sz="600" kern="100">
                          <a:effectLst/>
                        </a:rPr>
                        <a:t>512</a:t>
                      </a:r>
                      <a:r>
                        <a:rPr lang="zh-CN" sz="600" kern="100">
                          <a:effectLst/>
                        </a:rPr>
                        <a:t>字节的块。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69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CMD18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adtc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数据地址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READ_MULTIPLE_BLOCK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连续从</a:t>
                      </a:r>
                      <a:r>
                        <a:rPr lang="en-US" sz="600" kern="100">
                          <a:effectLst/>
                        </a:rPr>
                        <a:t>SD</a:t>
                      </a:r>
                      <a:r>
                        <a:rPr lang="zh-CN" sz="600" kern="100">
                          <a:effectLst/>
                        </a:rPr>
                        <a:t>卡读取数据块，直到被</a:t>
                      </a:r>
                      <a:r>
                        <a:rPr lang="en-US" sz="600" kern="100">
                          <a:effectLst/>
                        </a:rPr>
                        <a:t>CMD12</a:t>
                      </a:r>
                      <a:r>
                        <a:rPr lang="zh-CN" sz="600" kern="100">
                          <a:effectLst/>
                        </a:rPr>
                        <a:t>中断。块长度同</a:t>
                      </a:r>
                      <a:r>
                        <a:rPr lang="en-US" sz="600" kern="100">
                          <a:effectLst/>
                        </a:rPr>
                        <a:t>CMD17</a:t>
                      </a:r>
                      <a:r>
                        <a:rPr lang="zh-CN" sz="600" kern="100">
                          <a:effectLst/>
                        </a:rPr>
                        <a:t>。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0808"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面向块的写操作</a:t>
                      </a:r>
                      <a:r>
                        <a:rPr lang="en-US" sz="600" kern="100">
                          <a:effectLst/>
                        </a:rPr>
                        <a:t>(Class 4)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69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CMD24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adtc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数据地址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WRITE_BLOCK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对于标准卡，写入</a:t>
                      </a:r>
                      <a:r>
                        <a:rPr lang="en-US" sz="600" kern="100">
                          <a:effectLst/>
                        </a:rPr>
                        <a:t>SEL_BLOCK_LEN</a:t>
                      </a:r>
                      <a:r>
                        <a:rPr lang="zh-CN" sz="600" kern="100">
                          <a:effectLst/>
                        </a:rPr>
                        <a:t>长度字节的块；对于</a:t>
                      </a:r>
                      <a:r>
                        <a:rPr lang="en-US" sz="600" kern="100">
                          <a:effectLst/>
                        </a:rPr>
                        <a:t>SDHC</a:t>
                      </a:r>
                      <a:r>
                        <a:rPr lang="zh-CN" sz="600" kern="100">
                          <a:effectLst/>
                        </a:rPr>
                        <a:t>卡，写入</a:t>
                      </a:r>
                      <a:r>
                        <a:rPr lang="en-US" sz="600" kern="100">
                          <a:effectLst/>
                        </a:rPr>
                        <a:t>512</a:t>
                      </a:r>
                      <a:r>
                        <a:rPr lang="zh-CN" sz="600" kern="100">
                          <a:effectLst/>
                        </a:rPr>
                        <a:t>字节的块。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69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CMD25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adtc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数据地址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WRITE_MILTIPLE_BLOCK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连续向</a:t>
                      </a:r>
                      <a:r>
                        <a:rPr lang="en-US" sz="600" kern="100">
                          <a:effectLst/>
                        </a:rPr>
                        <a:t>SD</a:t>
                      </a:r>
                      <a:r>
                        <a:rPr lang="zh-CN" sz="600" kern="100">
                          <a:effectLst/>
                        </a:rPr>
                        <a:t>卡写入数据块，直到被</a:t>
                      </a:r>
                      <a:r>
                        <a:rPr lang="en-US" sz="600" kern="100">
                          <a:effectLst/>
                        </a:rPr>
                        <a:t>CMD12</a:t>
                      </a:r>
                      <a:r>
                        <a:rPr lang="zh-CN" sz="600" kern="100">
                          <a:effectLst/>
                        </a:rPr>
                        <a:t>中断。每块长度同</a:t>
                      </a:r>
                      <a:r>
                        <a:rPr lang="en-US" sz="600" kern="100">
                          <a:effectLst/>
                        </a:rPr>
                        <a:t>CMD17</a:t>
                      </a:r>
                      <a:r>
                        <a:rPr lang="zh-CN" sz="600" kern="100">
                          <a:effectLst/>
                        </a:rPr>
                        <a:t>。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CMD27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adtc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PROGRAM_CSD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对</a:t>
                      </a:r>
                      <a:r>
                        <a:rPr lang="en-US" sz="600" kern="100">
                          <a:effectLst/>
                        </a:rPr>
                        <a:t>CSD</a:t>
                      </a:r>
                      <a:r>
                        <a:rPr lang="zh-CN" sz="600" kern="100">
                          <a:effectLst/>
                        </a:rPr>
                        <a:t>的可编程位进行编程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0808"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擦除命令</a:t>
                      </a:r>
                      <a:r>
                        <a:rPr lang="en-US" sz="600" kern="100">
                          <a:effectLst/>
                        </a:rPr>
                        <a:t>(Class 5)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CMD32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数据地址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ERASE_WR_BLK_START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设置擦除的起始块地址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CMD33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数据地址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ERASE_WR_BLK_END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设置擦除的结束块地址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CMD38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R1b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ERASE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擦除预先选定的块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0808"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加锁命令</a:t>
                      </a:r>
                      <a:r>
                        <a:rPr lang="en-US" sz="600" kern="100">
                          <a:effectLst/>
                        </a:rPr>
                        <a:t>(Class 7)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CMD42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adtc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保留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LOCK_UNLOCK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加锁</a:t>
                      </a:r>
                      <a:r>
                        <a:rPr lang="en-US" sz="600" kern="100">
                          <a:effectLst/>
                        </a:rPr>
                        <a:t>/</a:t>
                      </a:r>
                      <a:r>
                        <a:rPr lang="zh-CN" sz="600" kern="100">
                          <a:effectLst/>
                        </a:rPr>
                        <a:t>解锁</a:t>
                      </a:r>
                      <a:r>
                        <a:rPr lang="en-US" sz="600" kern="100">
                          <a:effectLst/>
                        </a:rPr>
                        <a:t>SD</a:t>
                      </a:r>
                      <a:r>
                        <a:rPr lang="zh-CN" sz="600" kern="100">
                          <a:effectLst/>
                        </a:rPr>
                        <a:t>卡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0808"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特定应用命令</a:t>
                      </a:r>
                      <a:r>
                        <a:rPr lang="en-US" sz="600" kern="100">
                          <a:effectLst/>
                        </a:rPr>
                        <a:t>(Class 8)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CMD55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[31:16]RCA[15:0]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APP_CMD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指定下个命令为特定应用命令，不是标准命令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869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CMD56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adtc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[31:1]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r>
                        <a:rPr lang="en-US" sz="600" kern="100">
                          <a:effectLst/>
                        </a:rPr>
                        <a:t>[0]</a:t>
                      </a:r>
                      <a:r>
                        <a:rPr lang="zh-CN" sz="600" kern="100">
                          <a:effectLst/>
                        </a:rPr>
                        <a:t>读</a:t>
                      </a:r>
                      <a:r>
                        <a:rPr lang="en-US" sz="600" kern="100">
                          <a:effectLst/>
                        </a:rPr>
                        <a:t>/</a:t>
                      </a:r>
                      <a:r>
                        <a:rPr lang="zh-CN" sz="600" kern="100">
                          <a:effectLst/>
                        </a:rPr>
                        <a:t>写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GEN_CMD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通用命令，或者特定应用命令中，用于传输一个数据块，最低位为</a:t>
                      </a:r>
                      <a:r>
                        <a:rPr lang="en-US" sz="600" kern="100">
                          <a:effectLst/>
                        </a:rPr>
                        <a:t>1</a:t>
                      </a:r>
                      <a:r>
                        <a:rPr lang="zh-CN" sz="600" kern="100">
                          <a:effectLst/>
                        </a:rPr>
                        <a:t>表示读数据，为</a:t>
                      </a:r>
                      <a:r>
                        <a:rPr lang="en-US" sz="600" kern="100">
                          <a:effectLst/>
                        </a:rPr>
                        <a:t>0</a:t>
                      </a:r>
                      <a:r>
                        <a:rPr lang="zh-CN" sz="600" kern="100">
                          <a:effectLst/>
                        </a:rPr>
                        <a:t>表示写数据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0808"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SD</a:t>
                      </a:r>
                      <a:r>
                        <a:rPr lang="zh-CN" sz="600" kern="100">
                          <a:effectLst/>
                        </a:rPr>
                        <a:t>卡特定应用命令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462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ACMD6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[31:2]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r>
                        <a:rPr lang="en-US" sz="600" kern="100">
                          <a:effectLst/>
                        </a:rPr>
                        <a:t>[1:0]</a:t>
                      </a:r>
                      <a:r>
                        <a:rPr lang="zh-CN" sz="600" kern="100">
                          <a:effectLst/>
                        </a:rPr>
                        <a:t>总线宽度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SET_BUS_WIDTH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定义数据总线宽度</a:t>
                      </a:r>
                      <a:r>
                        <a:rPr lang="en-US" sz="600" kern="100">
                          <a:effectLst/>
                        </a:rPr>
                        <a:t>('00'=1bit,'10'=4bit)</a:t>
                      </a:r>
                      <a:r>
                        <a:rPr lang="zh-CN" sz="600" kern="100">
                          <a:effectLst/>
                        </a:rPr>
                        <a:t>。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ACMD13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adtc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SD_STATUS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发送</a:t>
                      </a:r>
                      <a:r>
                        <a:rPr lang="en-US" sz="600" kern="100">
                          <a:effectLst/>
                        </a:rPr>
                        <a:t>SD</a:t>
                      </a:r>
                      <a:r>
                        <a:rPr lang="zh-CN" sz="600" kern="100">
                          <a:effectLst/>
                        </a:rPr>
                        <a:t>状态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5932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ACMD41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Bcr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marL="57150" indent="-571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[32]</a:t>
                      </a:r>
                      <a:r>
                        <a:rPr lang="zh-CN" sz="600" kern="100">
                          <a:effectLst/>
                        </a:rPr>
                        <a:t>保留位</a:t>
                      </a:r>
                      <a:r>
                        <a:rPr lang="en-US" sz="600" kern="100">
                          <a:effectLst/>
                        </a:rPr>
                        <a:t>[30]HCS(OCR[30]) [29:24]</a:t>
                      </a:r>
                      <a:r>
                        <a:rPr lang="zh-CN" sz="600" kern="100">
                          <a:effectLst/>
                        </a:rPr>
                        <a:t>保留位</a:t>
                      </a:r>
                      <a:r>
                        <a:rPr lang="en-US" sz="600" kern="100">
                          <a:effectLst/>
                        </a:rPr>
                        <a:t>[23:0]VDD</a:t>
                      </a:r>
                      <a:r>
                        <a:rPr lang="zh-CN" sz="600" kern="100">
                          <a:effectLst/>
                        </a:rPr>
                        <a:t>电压</a:t>
                      </a:r>
                      <a:r>
                        <a:rPr lang="en-US" sz="600" kern="100">
                          <a:effectLst/>
                        </a:rPr>
                        <a:t>(OCR[23:0])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R3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SD_SEND_OP_COND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主机要求卡发送它的支持信息</a:t>
                      </a:r>
                      <a:r>
                        <a:rPr lang="en-US" sz="600" kern="100">
                          <a:effectLst/>
                        </a:rPr>
                        <a:t>(HCS)</a:t>
                      </a:r>
                      <a:r>
                        <a:rPr lang="zh-CN" sz="600" kern="100">
                          <a:effectLst/>
                        </a:rPr>
                        <a:t>和</a:t>
                      </a:r>
                      <a:r>
                        <a:rPr lang="en-US" sz="600" kern="100">
                          <a:effectLst/>
                        </a:rPr>
                        <a:t>OCR</a:t>
                      </a:r>
                      <a:r>
                        <a:rPr lang="zh-CN" sz="600" kern="100">
                          <a:effectLst/>
                        </a:rPr>
                        <a:t>寄存器内容。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ACMD51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adtc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SEND_SCR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读取配置寄存器</a:t>
                      </a:r>
                      <a:r>
                        <a:rPr lang="en-US" sz="600" kern="100">
                          <a:effectLst/>
                        </a:rPr>
                        <a:t>SCR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145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1052736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响应</a:t>
            </a:r>
          </a:p>
        </p:txBody>
      </p:sp>
      <p:sp>
        <p:nvSpPr>
          <p:cNvPr id="3" name="矩形 2"/>
          <p:cNvSpPr/>
          <p:nvPr/>
        </p:nvSpPr>
        <p:spPr>
          <a:xfrm>
            <a:off x="395536" y="1556792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响应由</a:t>
            </a:r>
            <a:r>
              <a:rPr lang="en-US" altLang="zh-CN"/>
              <a:t>SD</a:t>
            </a:r>
            <a:r>
              <a:rPr lang="zh-CN" altLang="zh-CN"/>
              <a:t>卡向主机发出，部分命令要求</a:t>
            </a:r>
            <a:r>
              <a:rPr lang="en-US" altLang="zh-CN"/>
              <a:t>SD</a:t>
            </a:r>
            <a:r>
              <a:rPr lang="zh-CN" altLang="zh-CN"/>
              <a:t>卡作出响应，这些响应多用于反馈</a:t>
            </a:r>
            <a:r>
              <a:rPr lang="en-US" altLang="zh-CN"/>
              <a:t>SD</a:t>
            </a:r>
            <a:r>
              <a:rPr lang="zh-CN" altLang="zh-CN"/>
              <a:t>卡的状态。</a:t>
            </a:r>
            <a:r>
              <a:rPr lang="zh-CN" altLang="en-US"/>
              <a:t>基本特性如下：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SDIO</a:t>
            </a:r>
            <a:r>
              <a:rPr lang="zh-CN" altLang="zh-CN"/>
              <a:t>总共有</a:t>
            </a:r>
            <a:r>
              <a:rPr lang="en-US" altLang="zh-CN"/>
              <a:t>7</a:t>
            </a:r>
            <a:r>
              <a:rPr lang="zh-CN" altLang="zh-CN"/>
              <a:t>个响应类型</a:t>
            </a:r>
            <a:r>
              <a:rPr lang="en-US" altLang="zh-CN"/>
              <a:t>(</a:t>
            </a:r>
            <a:r>
              <a:rPr lang="zh-CN" altLang="zh-CN"/>
              <a:t>代号：</a:t>
            </a:r>
            <a:r>
              <a:rPr lang="en-US" altLang="zh-CN"/>
              <a:t>R1~R7)</a:t>
            </a:r>
            <a:r>
              <a:rPr lang="zh-CN" altLang="zh-CN"/>
              <a:t>，其中</a:t>
            </a:r>
            <a:r>
              <a:rPr lang="en-US" altLang="zh-CN"/>
              <a:t>SD</a:t>
            </a:r>
            <a:r>
              <a:rPr lang="zh-CN" altLang="zh-CN"/>
              <a:t>卡没有</a:t>
            </a:r>
            <a:r>
              <a:rPr lang="en-US" altLang="zh-CN"/>
              <a:t>R4</a:t>
            </a:r>
            <a:r>
              <a:rPr lang="zh-CN" altLang="zh-CN"/>
              <a:t>、</a:t>
            </a:r>
            <a:r>
              <a:rPr lang="en-US" altLang="zh-CN"/>
              <a:t>R5</a:t>
            </a:r>
            <a:r>
              <a:rPr lang="zh-CN" altLang="zh-CN"/>
              <a:t>类型响应。特定的命令对应有特定的响应类型，比如当主机发送</a:t>
            </a:r>
            <a:r>
              <a:rPr lang="en-US" altLang="zh-CN"/>
              <a:t>CMD3</a:t>
            </a:r>
            <a:r>
              <a:rPr lang="zh-CN" altLang="zh-CN"/>
              <a:t>命令时，可以得到响应</a:t>
            </a:r>
            <a:r>
              <a:rPr lang="en-US" altLang="zh-CN"/>
              <a:t>R6</a:t>
            </a:r>
            <a:r>
              <a:rPr lang="zh-CN" altLang="zh-CN"/>
              <a:t>。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与命令一样，</a:t>
            </a:r>
            <a:r>
              <a:rPr lang="en-US" altLang="zh-CN"/>
              <a:t>SD</a:t>
            </a:r>
            <a:r>
              <a:rPr lang="zh-CN" altLang="zh-CN"/>
              <a:t>卡的响应也是通过</a:t>
            </a:r>
            <a:r>
              <a:rPr lang="en-US" altLang="zh-CN"/>
              <a:t>CMD</a:t>
            </a:r>
            <a:r>
              <a:rPr lang="zh-CN" altLang="zh-CN"/>
              <a:t>线连续传输的。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根据响应内容大小可以分为短响应和长响应。短响应是</a:t>
            </a:r>
            <a:r>
              <a:rPr lang="en-US" altLang="zh-CN"/>
              <a:t>48bit</a:t>
            </a:r>
            <a:r>
              <a:rPr lang="zh-CN" altLang="zh-CN"/>
              <a:t>长度，只有</a:t>
            </a:r>
            <a:r>
              <a:rPr lang="en-US" altLang="zh-CN"/>
              <a:t>R2</a:t>
            </a:r>
            <a:r>
              <a:rPr lang="zh-CN" altLang="zh-CN"/>
              <a:t>类型是长响应，其长度为</a:t>
            </a:r>
            <a:r>
              <a:rPr lang="en-US" altLang="zh-CN"/>
              <a:t>136bit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30094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4228</TotalTime>
  <Pages>0</Pages>
  <Words>1355</Words>
  <Characters>0</Characters>
  <Application>Microsoft Office PowerPoint</Application>
  <DocSecurity>0</DocSecurity>
  <PresentationFormat>全屏显示(4:3)</PresentationFormat>
  <Lines>0</Lines>
  <Paragraphs>397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黑体</vt:lpstr>
      <vt:lpstr>宋体</vt:lpstr>
      <vt:lpstr>微软雅黑</vt:lpstr>
      <vt:lpstr>Arial</vt:lpstr>
      <vt:lpstr>Times New Roman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flyleaf_PC</cp:lastModifiedBy>
  <cp:revision>382</cp:revision>
  <dcterms:created xsi:type="dcterms:W3CDTF">2014-09-22T09:17:55Z</dcterms:created>
  <dcterms:modified xsi:type="dcterms:W3CDTF">2016-10-14T09:09:19Z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