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7" r:id="rId2"/>
    <p:sldId id="273" r:id="rId3"/>
    <p:sldId id="296" r:id="rId4"/>
    <p:sldId id="315" r:id="rId5"/>
    <p:sldId id="316" r:id="rId6"/>
    <p:sldId id="346" r:id="rId7"/>
    <p:sldId id="323" r:id="rId8"/>
    <p:sldId id="324" r:id="rId9"/>
    <p:sldId id="347" r:id="rId10"/>
    <p:sldId id="348" r:id="rId11"/>
    <p:sldId id="349" r:id="rId12"/>
    <p:sldId id="350" r:id="rId13"/>
    <p:sldId id="351" r:id="rId14"/>
    <p:sldId id="352" r:id="rId15"/>
    <p:sldId id="353" r:id="rId16"/>
    <p:sldId id="354" r:id="rId17"/>
    <p:sldId id="355" r:id="rId18"/>
    <p:sldId id="356" r:id="rId19"/>
    <p:sldId id="357" r:id="rId20"/>
    <p:sldId id="358" r:id="rId21"/>
    <p:sldId id="359" r:id="rId22"/>
    <p:sldId id="360" r:id="rId23"/>
    <p:sldId id="361" r:id="rId24"/>
    <p:sldId id="362" r:id="rId25"/>
    <p:sldId id="363" r:id="rId26"/>
    <p:sldId id="365" r:id="rId27"/>
    <p:sldId id="364" r:id="rId28"/>
    <p:sldId id="366" r:id="rId29"/>
    <p:sldId id="367" r:id="rId30"/>
    <p:sldId id="368" r:id="rId31"/>
    <p:sldId id="369" r:id="rId32"/>
    <p:sldId id="370" r:id="rId33"/>
    <p:sldId id="371" r:id="rId34"/>
    <p:sldId id="372" r:id="rId35"/>
    <p:sldId id="373" r:id="rId36"/>
    <p:sldId id="283" r:id="rId37"/>
  </p:sldIdLst>
  <p:sldSz cx="9144000" cy="6858000" type="screen4x3"/>
  <p:notesSz cx="6858000" cy="9144000"/>
  <p:defaultTex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23">
          <p15:clr>
            <a:srgbClr val="A4A3A4"/>
          </p15:clr>
        </p15:guide>
        <p15:guide id="2" pos="295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A850"/>
    <a:srgbClr val="5B81CF"/>
    <a:srgbClr val="EAFBFF"/>
    <a:srgbClr val="76A4DC"/>
    <a:srgbClr val="FE978C"/>
    <a:srgbClr val="248C51"/>
    <a:srgbClr val="188EFC"/>
    <a:srgbClr val="5B76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106" d="100"/>
          <a:sy n="106" d="100"/>
        </p:scale>
        <p:origin x="1764" y="114"/>
      </p:cViewPr>
      <p:guideLst>
        <p:guide orient="horz" pos="2123"/>
        <p:guide pos="295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p>
        </p:txBody>
      </p:sp>
    </p:spTree>
    <p:extLst>
      <p:ext uri="{BB962C8B-B14F-4D97-AF65-F5344CB8AC3E}">
        <p14:creationId xmlns:p14="http://schemas.microsoft.com/office/powerpoint/2010/main" val="2308328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248739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084230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745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Tree>
    <p:extLst>
      <p:ext uri="{BB962C8B-B14F-4D97-AF65-F5344CB8AC3E}">
        <p14:creationId xmlns:p14="http://schemas.microsoft.com/office/powerpoint/2010/main" val="818827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600200"/>
            <a:ext cx="4032504"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1271186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376071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Tree>
    <p:extLst>
      <p:ext uri="{BB962C8B-B14F-4D97-AF65-F5344CB8AC3E}">
        <p14:creationId xmlns:p14="http://schemas.microsoft.com/office/powerpoint/2010/main" val="4212417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030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Tree>
    <p:extLst>
      <p:ext uri="{BB962C8B-B14F-4D97-AF65-F5344CB8AC3E}">
        <p14:creationId xmlns:p14="http://schemas.microsoft.com/office/powerpoint/2010/main" val="3957017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Tree>
    <p:extLst>
      <p:ext uri="{BB962C8B-B14F-4D97-AF65-F5344CB8AC3E}">
        <p14:creationId xmlns:p14="http://schemas.microsoft.com/office/powerpoint/2010/main" val="716711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D9D9D9">
                <a:alpha val="73000"/>
              </a:srgbClr>
            </a:gs>
            <a:gs pos="100000">
              <a:srgbClr val="FFFFFF">
                <a:alpha val="85689"/>
              </a:srgbClr>
            </a:gs>
          </a:gsLst>
          <a:lin ang="5400000" scaled="1"/>
        </a:gra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sz="2800" b="1" kern="1200">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pitchFamily="34" charset="0"/>
          <a:ea typeface="宋体" pitchFamily="2" charset="-122"/>
        </a:defRPr>
      </a:lvl2pPr>
      <a:lvl3pPr algn="l" rtl="0" eaLnBrk="0" fontAlgn="base" hangingPunct="0">
        <a:spcBef>
          <a:spcPct val="0"/>
        </a:spcBef>
        <a:spcAft>
          <a:spcPct val="0"/>
        </a:spcAft>
        <a:defRPr sz="2800" b="1">
          <a:solidFill>
            <a:schemeClr val="tx1"/>
          </a:solidFill>
          <a:latin typeface="Arial" pitchFamily="34" charset="0"/>
          <a:ea typeface="宋体" pitchFamily="2" charset="-122"/>
        </a:defRPr>
      </a:lvl3pPr>
      <a:lvl4pPr algn="l" rtl="0" eaLnBrk="0" fontAlgn="base" hangingPunct="0">
        <a:spcBef>
          <a:spcPct val="0"/>
        </a:spcBef>
        <a:spcAft>
          <a:spcPct val="0"/>
        </a:spcAft>
        <a:defRPr sz="2800" b="1">
          <a:solidFill>
            <a:schemeClr val="tx1"/>
          </a:solidFill>
          <a:latin typeface="Arial" pitchFamily="34" charset="0"/>
          <a:ea typeface="宋体" pitchFamily="2" charset="-122"/>
        </a:defRPr>
      </a:lvl4pPr>
      <a:lvl5pPr algn="l" rtl="0" eaLnBrk="0" fontAlgn="base" hangingPunct="0">
        <a:spcBef>
          <a:spcPct val="0"/>
        </a:spcBef>
        <a:spcAft>
          <a:spcPct val="0"/>
        </a:spcAft>
        <a:defRPr sz="2800" b="1">
          <a:solidFill>
            <a:schemeClr val="tx1"/>
          </a:solidFill>
          <a:latin typeface="Arial" pitchFamily="34" charset="0"/>
          <a:ea typeface="宋体" pitchFamily="2" charset="-122"/>
        </a:defRPr>
      </a:lvl5pPr>
      <a:lvl6pPr marL="457200" algn="l" rtl="0" eaLnBrk="0" fontAlgn="base" hangingPunct="0">
        <a:spcBef>
          <a:spcPct val="0"/>
        </a:spcBef>
        <a:spcAft>
          <a:spcPct val="0"/>
        </a:spcAft>
        <a:defRPr sz="2800" b="1">
          <a:solidFill>
            <a:schemeClr val="tx1"/>
          </a:solidFill>
          <a:latin typeface="Arial" pitchFamily="34" charset="0"/>
          <a:ea typeface="宋体" pitchFamily="2" charset="-122"/>
        </a:defRPr>
      </a:lvl6pPr>
      <a:lvl7pPr marL="914400" algn="l" rtl="0" eaLnBrk="0" fontAlgn="base" hangingPunct="0">
        <a:spcBef>
          <a:spcPct val="0"/>
        </a:spcBef>
        <a:spcAft>
          <a:spcPct val="0"/>
        </a:spcAft>
        <a:defRPr sz="2800" b="1">
          <a:solidFill>
            <a:schemeClr val="tx1"/>
          </a:solidFill>
          <a:latin typeface="Arial" pitchFamily="34" charset="0"/>
          <a:ea typeface="宋体" pitchFamily="2" charset="-122"/>
        </a:defRPr>
      </a:lvl7pPr>
      <a:lvl8pPr marL="1371600" algn="l" rtl="0" eaLnBrk="0" fontAlgn="base" hangingPunct="0">
        <a:spcBef>
          <a:spcPct val="0"/>
        </a:spcBef>
        <a:spcAft>
          <a:spcPct val="0"/>
        </a:spcAft>
        <a:defRPr sz="2800" b="1">
          <a:solidFill>
            <a:schemeClr val="tx1"/>
          </a:solidFill>
          <a:latin typeface="Arial" pitchFamily="34" charset="0"/>
          <a:ea typeface="宋体" pitchFamily="2" charset="-122"/>
        </a:defRPr>
      </a:lvl8pPr>
      <a:lvl9pPr marL="1828800" algn="l" rtl="0" eaLnBrk="0" fontAlgn="base" hangingPunct="0">
        <a:spcBef>
          <a:spcPct val="0"/>
        </a:spcBef>
        <a:spcAft>
          <a:spcPct val="0"/>
        </a:spcAft>
        <a:defRPr sz="2800" b="1">
          <a:solidFill>
            <a:schemeClr val="tx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2050"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1" name="圆角矩形 18"/>
          <p:cNvGrpSpPr>
            <a:grpSpLocks/>
          </p:cNvGrpSpPr>
          <p:nvPr/>
        </p:nvGrpSpPr>
        <p:grpSpPr bwMode="auto">
          <a:xfrm>
            <a:off x="6215063" y="3562350"/>
            <a:ext cx="742950" cy="742950"/>
            <a:chOff x="0" y="0"/>
            <a:chExt cx="468" cy="468"/>
          </a:xfrm>
        </p:grpSpPr>
        <p:pic>
          <p:nvPicPr>
            <p:cNvPr id="2080" name="圆角矩形 1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8"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1" name="文本框 10243"/>
            <p:cNvSpPr txBox="1">
              <a:spLocks noChangeArrowheads="1"/>
            </p:cNvSpPr>
            <p:nvPr/>
          </p:nvSpPr>
          <p:spPr bwMode="auto">
            <a:xfrm>
              <a:off x="60" y="61"/>
              <a:ext cx="3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2" name="圆角矩形 13"/>
          <p:cNvGrpSpPr>
            <a:grpSpLocks/>
          </p:cNvGrpSpPr>
          <p:nvPr/>
        </p:nvGrpSpPr>
        <p:grpSpPr bwMode="auto">
          <a:xfrm>
            <a:off x="4856163" y="2206625"/>
            <a:ext cx="530225" cy="525463"/>
            <a:chOff x="0" y="0"/>
            <a:chExt cx="334" cy="331"/>
          </a:xfrm>
        </p:grpSpPr>
        <p:pic>
          <p:nvPicPr>
            <p:cNvPr id="2078" name="圆角矩形 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3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9" name="文本框 10246"/>
            <p:cNvSpPr txBox="1">
              <a:spLocks noChangeArrowheads="1"/>
            </p:cNvSpPr>
            <p:nvPr/>
          </p:nvSpPr>
          <p:spPr bwMode="auto">
            <a:xfrm>
              <a:off x="58" y="57"/>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3" name="圆角矩形 12"/>
          <p:cNvGrpSpPr>
            <a:grpSpLocks/>
          </p:cNvGrpSpPr>
          <p:nvPr/>
        </p:nvGrpSpPr>
        <p:grpSpPr bwMode="auto">
          <a:xfrm>
            <a:off x="6232525" y="2413000"/>
            <a:ext cx="1225550" cy="1225550"/>
            <a:chOff x="0" y="0"/>
            <a:chExt cx="772" cy="772"/>
          </a:xfrm>
        </p:grpSpPr>
        <p:pic>
          <p:nvPicPr>
            <p:cNvPr id="2076" name="圆角矩形 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72"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7" name="文本框 10249"/>
            <p:cNvSpPr txBox="1">
              <a:spLocks noChangeArrowheads="1"/>
            </p:cNvSpPr>
            <p:nvPr/>
          </p:nvSpPr>
          <p:spPr bwMode="auto">
            <a:xfrm>
              <a:off x="273" y="200"/>
              <a:ext cx="30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4" name="圆角矩形 9"/>
          <p:cNvGrpSpPr>
            <a:grpSpLocks/>
          </p:cNvGrpSpPr>
          <p:nvPr/>
        </p:nvGrpSpPr>
        <p:grpSpPr bwMode="auto">
          <a:xfrm>
            <a:off x="3648075" y="2566988"/>
            <a:ext cx="446088" cy="444500"/>
            <a:chOff x="0" y="0"/>
            <a:chExt cx="281" cy="280"/>
          </a:xfrm>
        </p:grpSpPr>
        <p:pic>
          <p:nvPicPr>
            <p:cNvPr id="2074" name="圆角矩形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5" name="文本框 10252"/>
            <p:cNvSpPr txBox="1">
              <a:spLocks noChangeArrowheads="1"/>
            </p:cNvSpPr>
            <p:nvPr/>
          </p:nvSpPr>
          <p:spPr bwMode="auto">
            <a:xfrm>
              <a:off x="54"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5" name="圆角矩形 4"/>
          <p:cNvGrpSpPr>
            <a:grpSpLocks/>
          </p:cNvGrpSpPr>
          <p:nvPr/>
        </p:nvGrpSpPr>
        <p:grpSpPr bwMode="auto">
          <a:xfrm>
            <a:off x="2428875" y="1847850"/>
            <a:ext cx="523875" cy="530225"/>
            <a:chOff x="0" y="0"/>
            <a:chExt cx="330" cy="334"/>
          </a:xfrm>
        </p:grpSpPr>
        <p:pic>
          <p:nvPicPr>
            <p:cNvPr id="2072" name="圆角矩形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3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3" name="文本框 10255"/>
            <p:cNvSpPr txBox="1">
              <a:spLocks noChangeArrowheads="1"/>
            </p:cNvSpPr>
            <p:nvPr/>
          </p:nvSpPr>
          <p:spPr bwMode="auto">
            <a:xfrm>
              <a:off x="57" y="58"/>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6" name="标题 1"/>
          <p:cNvGrpSpPr>
            <a:grpSpLocks/>
          </p:cNvGrpSpPr>
          <p:nvPr/>
        </p:nvGrpSpPr>
        <p:grpSpPr bwMode="auto">
          <a:xfrm>
            <a:off x="1692275" y="2206625"/>
            <a:ext cx="5302250" cy="2066925"/>
            <a:chOff x="0" y="0"/>
            <a:chExt cx="3340" cy="1302"/>
          </a:xfrm>
        </p:grpSpPr>
        <p:pic>
          <p:nvPicPr>
            <p:cNvPr id="2070"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1" name="文本框 10258"/>
            <p:cNvSpPr txBox="1">
              <a:spLocks noChangeArrowheads="1"/>
            </p:cNvSpPr>
            <p:nvPr/>
          </p:nvSpPr>
          <p:spPr bwMode="auto">
            <a:xfrm>
              <a:off x="447" y="297"/>
              <a:ext cx="2570"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CAN—</a:t>
              </a:r>
              <a:r>
                <a:rPr lang="zh-CN" altLang="en-US" sz="3200" b="1">
                  <a:latin typeface="微软雅黑" pitchFamily="34" charset="-122"/>
                  <a:ea typeface="微软雅黑" pitchFamily="34" charset="-122"/>
                </a:rPr>
                <a:t>通讯实验</a:t>
              </a:r>
              <a:endParaRPr lang="zh-CN" altLang="en-US" sz="3200" b="1" dirty="0">
                <a:latin typeface="微软雅黑" pitchFamily="34" charset="-122"/>
                <a:ea typeface="微软雅黑" pitchFamily="34" charset="-122"/>
              </a:endParaRPr>
            </a:p>
          </p:txBody>
        </p:sp>
      </p:grpSp>
      <p:grpSp>
        <p:nvGrpSpPr>
          <p:cNvPr id="2057" name="圆角矩形 8"/>
          <p:cNvGrpSpPr>
            <a:grpSpLocks/>
          </p:cNvGrpSpPr>
          <p:nvPr/>
        </p:nvGrpSpPr>
        <p:grpSpPr bwMode="auto">
          <a:xfrm>
            <a:off x="1435100" y="2566988"/>
            <a:ext cx="446088" cy="444500"/>
            <a:chOff x="0" y="0"/>
            <a:chExt cx="281" cy="280"/>
          </a:xfrm>
        </p:grpSpPr>
        <p:pic>
          <p:nvPicPr>
            <p:cNvPr id="2068" name="圆角矩形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9" name="文本框 10261"/>
            <p:cNvSpPr txBox="1">
              <a:spLocks noChangeArrowheads="1"/>
            </p:cNvSpPr>
            <p:nvPr/>
          </p:nvSpPr>
          <p:spPr bwMode="auto">
            <a:xfrm>
              <a:off x="53"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8" name="圆角矩形 11"/>
          <p:cNvGrpSpPr>
            <a:grpSpLocks/>
          </p:cNvGrpSpPr>
          <p:nvPr/>
        </p:nvGrpSpPr>
        <p:grpSpPr bwMode="auto">
          <a:xfrm>
            <a:off x="5970588" y="2384425"/>
            <a:ext cx="1055687" cy="1054100"/>
            <a:chOff x="0" y="0"/>
            <a:chExt cx="665" cy="664"/>
          </a:xfrm>
        </p:grpSpPr>
        <p:pic>
          <p:nvPicPr>
            <p:cNvPr id="2066" name="圆角矩形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665"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7" name="文本框 10267"/>
            <p:cNvSpPr txBox="1">
              <a:spLocks noChangeArrowheads="1"/>
            </p:cNvSpPr>
            <p:nvPr/>
          </p:nvSpPr>
          <p:spPr bwMode="auto">
            <a:xfrm>
              <a:off x="301" y="21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sp>
        <p:nvSpPr>
          <p:cNvPr id="2059"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a:latin typeface="微软雅黑" pitchFamily="34" charset="-122"/>
                <a:ea typeface="微软雅黑" pitchFamily="34" charset="-122"/>
              </a:rPr>
              <a:t>零死角玩转</a:t>
            </a:r>
            <a:r>
              <a:rPr lang="en-US" altLang="zh-CN" sz="3200" b="1">
                <a:latin typeface="微软雅黑" pitchFamily="34" charset="-122"/>
                <a:ea typeface="微软雅黑" pitchFamily="34" charset="-122"/>
              </a:rPr>
              <a:t>STM32</a:t>
            </a:r>
            <a:endParaRPr lang="zh-CN" altLang="en-US" sz="3200" b="1" dirty="0">
              <a:latin typeface="微软雅黑" pitchFamily="34" charset="-122"/>
              <a:ea typeface="微软雅黑" pitchFamily="34" charset="-122"/>
            </a:endParaRPr>
          </a:p>
        </p:txBody>
      </p:sp>
      <p:grpSp>
        <p:nvGrpSpPr>
          <p:cNvPr id="2060" name="标题 1"/>
          <p:cNvGrpSpPr>
            <a:grpSpLocks/>
          </p:cNvGrpSpPr>
          <p:nvPr/>
        </p:nvGrpSpPr>
        <p:grpSpPr bwMode="auto">
          <a:xfrm>
            <a:off x="1781175" y="4365104"/>
            <a:ext cx="5208588" cy="938212"/>
            <a:chOff x="0" y="0"/>
            <a:chExt cx="3340" cy="1302"/>
          </a:xfrm>
        </p:grpSpPr>
        <p:pic>
          <p:nvPicPr>
            <p:cNvPr id="2064"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5" name="文本框 10258"/>
            <p:cNvSpPr txBox="1">
              <a:spLocks noChangeArrowheads="1"/>
            </p:cNvSpPr>
            <p:nvPr/>
          </p:nvSpPr>
          <p:spPr bwMode="auto">
            <a:xfrm>
              <a:off x="447" y="297"/>
              <a:ext cx="2570"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淘宝：</a:t>
              </a:r>
              <a:r>
                <a:rPr lang="en-US" altLang="zh-CN" sz="2000" b="1" noProof="1">
                  <a:solidFill>
                    <a:srgbClr val="7F7F7F"/>
                  </a:solidFill>
                  <a:latin typeface="微软雅黑" pitchFamily="34" charset="-122"/>
                  <a:ea typeface="微软雅黑" pitchFamily="34" charset="-122"/>
                  <a:cs typeface="宋体" pitchFamily="2" charset="-122"/>
                </a:rPr>
                <a:t>firestm32.taobao.com</a:t>
              </a:r>
            </a:p>
          </p:txBody>
        </p:sp>
      </p:grpSp>
      <p:grpSp>
        <p:nvGrpSpPr>
          <p:cNvPr id="2061" name="标题 1"/>
          <p:cNvGrpSpPr>
            <a:grpSpLocks/>
          </p:cNvGrpSpPr>
          <p:nvPr/>
        </p:nvGrpSpPr>
        <p:grpSpPr bwMode="auto">
          <a:xfrm>
            <a:off x="1763713" y="5227091"/>
            <a:ext cx="5210175" cy="938213"/>
            <a:chOff x="0" y="0"/>
            <a:chExt cx="3340" cy="1302"/>
          </a:xfrm>
        </p:grpSpPr>
        <p:pic>
          <p:nvPicPr>
            <p:cNvPr id="2062"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3" name="文本框 10258"/>
            <p:cNvSpPr txBox="1">
              <a:spLocks noChangeArrowheads="1"/>
            </p:cNvSpPr>
            <p:nvPr/>
          </p:nvSpPr>
          <p:spPr bwMode="auto">
            <a:xfrm>
              <a:off x="447" y="297"/>
              <a:ext cx="257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论坛： </a:t>
              </a:r>
              <a:r>
                <a:rPr lang="en-US" altLang="zh-CN" sz="2000" b="1" noProof="1">
                  <a:solidFill>
                    <a:srgbClr val="7F7F7F"/>
                  </a:solidFill>
                  <a:latin typeface="微软雅黑" pitchFamily="34" charset="-122"/>
                  <a:ea typeface="微软雅黑" pitchFamily="34" charset="-122"/>
                  <a:cs typeface="宋体" pitchFamily="2" charset="-122"/>
                </a:rPr>
                <a:t>www.firebbs.com</a:t>
              </a:r>
            </a:p>
          </p:txBody>
        </p:sp>
      </p:grpSp>
      <p:pic>
        <p:nvPicPr>
          <p:cNvPr id="34" name="Picture 2" descr="C:\Users\Administrator\Desktop\taobao.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958013" y="4537670"/>
            <a:ext cx="1038186" cy="1038186"/>
          </a:xfrm>
          <a:prstGeom prst="rect">
            <a:avLst/>
          </a:prstGeom>
          <a:noFill/>
          <a:extLst>
            <a:ext uri="{909E8E84-426E-40DD-AFC4-6F175D3DCCD1}">
              <a14:hiddenFill xmlns:a14="http://schemas.microsoft.com/office/drawing/2010/main">
                <a:solidFill>
                  <a:srgbClr val="FFFFFF"/>
                </a:solidFill>
              </a14:hiddenFill>
            </a:ext>
          </a:extLst>
        </p:spPr>
      </p:pic>
      <p:sp>
        <p:nvSpPr>
          <p:cNvPr id="35" name="文本框 3"/>
          <p:cNvSpPr txBox="1">
            <a:spLocks noChangeArrowheads="1"/>
          </p:cNvSpPr>
          <p:nvPr/>
        </p:nvSpPr>
        <p:spPr bwMode="auto">
          <a:xfrm>
            <a:off x="6765938" y="5661248"/>
            <a:ext cx="1406462"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r>
              <a:rPr lang="zh-CN" altLang="en-US" sz="1200" b="1" dirty="0">
                <a:latin typeface="微软雅黑" pitchFamily="34" charset="-122"/>
                <a:ea typeface="微软雅黑" pitchFamily="34" charset="-122"/>
              </a:rPr>
              <a:t>扫描进入淘宝店铺</a:t>
            </a:r>
            <a:endParaRPr lang="zh-CN" altLang="zh-CN" sz="1200" b="1" dirty="0">
              <a:latin typeface="微软雅黑" pitchFamily="34" charset="-122"/>
              <a:ea typeface="微软雅黑"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CAN—</a:t>
            </a:r>
            <a:r>
              <a:rPr lang="zh-CN" altLang="en-US" sz="3200" b="1">
                <a:latin typeface="微软雅黑" pitchFamily="34" charset="-122"/>
                <a:ea typeface="微软雅黑" pitchFamily="34" charset="-122"/>
              </a:rPr>
              <a:t>通讯实验</a:t>
            </a:r>
            <a:endParaRPr lang="zh-CN" altLang="en-US" sz="3200" b="1" dirty="0">
              <a:latin typeface="微软雅黑" pitchFamily="34" charset="-122"/>
              <a:ea typeface="微软雅黑" pitchFamily="34" charset="-122"/>
            </a:endParaRPr>
          </a:p>
        </p:txBody>
      </p:sp>
      <p:sp>
        <p:nvSpPr>
          <p:cNvPr id="6" name="文本框 3"/>
          <p:cNvSpPr txBox="1">
            <a:spLocks noChangeArrowheads="1"/>
          </p:cNvSpPr>
          <p:nvPr/>
        </p:nvSpPr>
        <p:spPr bwMode="auto">
          <a:xfrm>
            <a:off x="539552" y="1095127"/>
            <a:ext cx="74145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en-US" altLang="zh-CN" sz="2400">
                <a:solidFill>
                  <a:srgbClr val="000000"/>
                </a:solidFill>
                <a:latin typeface="微软雅黑" pitchFamily="34" charset="-122"/>
                <a:ea typeface="微软雅黑" pitchFamily="34" charset="-122"/>
              </a:rPr>
              <a:t>CAN</a:t>
            </a:r>
            <a:r>
              <a:rPr lang="zh-CN" altLang="en-US" sz="2400">
                <a:solidFill>
                  <a:srgbClr val="000000"/>
                </a:solidFill>
                <a:latin typeface="微软雅黑" pitchFamily="34" charset="-122"/>
                <a:ea typeface="微软雅黑" pitchFamily="34" charset="-122"/>
              </a:rPr>
              <a:t>协议中的差分信号</a:t>
            </a:r>
            <a:endParaRPr lang="zh-CN" altLang="en-US" sz="2400" dirty="0">
              <a:solidFill>
                <a:srgbClr val="000000"/>
              </a:solidFill>
              <a:latin typeface="微软雅黑" pitchFamily="34" charset="-122"/>
              <a:ea typeface="微软雅黑" pitchFamily="34" charset="-122"/>
            </a:endParaRPr>
          </a:p>
        </p:txBody>
      </p:sp>
      <p:sp>
        <p:nvSpPr>
          <p:cNvPr id="2" name="矩形 1"/>
          <p:cNvSpPr/>
          <p:nvPr/>
        </p:nvSpPr>
        <p:spPr>
          <a:xfrm>
            <a:off x="383534" y="1628800"/>
            <a:ext cx="8436937" cy="2169825"/>
          </a:xfrm>
          <a:prstGeom prst="rect">
            <a:avLst/>
          </a:prstGeom>
        </p:spPr>
        <p:txBody>
          <a:bodyPr wrap="square">
            <a:spAutoFit/>
          </a:bodyPr>
          <a:lstStyle/>
          <a:p>
            <a:pPr>
              <a:lnSpc>
                <a:spcPct val="150000"/>
              </a:lnSpc>
            </a:pPr>
            <a:r>
              <a:rPr lang="en-US" altLang="zh-CN"/>
              <a:t>CAN</a:t>
            </a:r>
            <a:r>
              <a:rPr lang="zh-CN" altLang="zh-CN"/>
              <a:t>协议中对它使用的</a:t>
            </a:r>
            <a:r>
              <a:rPr lang="en-US" altLang="zh-CN"/>
              <a:t>CAN_High</a:t>
            </a:r>
            <a:r>
              <a:rPr lang="zh-CN" altLang="zh-CN"/>
              <a:t>及</a:t>
            </a:r>
            <a:r>
              <a:rPr lang="en-US" altLang="zh-CN"/>
              <a:t>CAN_Low</a:t>
            </a:r>
            <a:r>
              <a:rPr lang="zh-CN" altLang="zh-CN"/>
              <a:t>表示的差分信号做了规定</a:t>
            </a:r>
            <a:r>
              <a:rPr lang="zh-CN" altLang="en-US"/>
              <a:t>。</a:t>
            </a:r>
          </a:p>
          <a:p>
            <a:pPr>
              <a:lnSpc>
                <a:spcPct val="150000"/>
              </a:lnSpc>
            </a:pPr>
            <a:r>
              <a:rPr lang="en-US" altLang="zh-CN"/>
              <a:t>	</a:t>
            </a:r>
            <a:r>
              <a:rPr lang="zh-CN" altLang="zh-CN"/>
              <a:t>以高速</a:t>
            </a:r>
            <a:r>
              <a:rPr lang="en-US" altLang="zh-CN"/>
              <a:t>CAN</a:t>
            </a:r>
            <a:r>
              <a:rPr lang="zh-CN" altLang="zh-CN"/>
              <a:t>协议为例，当表示逻辑</a:t>
            </a:r>
            <a:r>
              <a:rPr lang="en-US" altLang="zh-CN"/>
              <a:t>1</a:t>
            </a:r>
            <a:r>
              <a:rPr lang="zh-CN" altLang="zh-CN"/>
              <a:t>时</a:t>
            </a:r>
            <a:r>
              <a:rPr lang="en-US" altLang="zh-CN"/>
              <a:t>(</a:t>
            </a:r>
            <a:r>
              <a:rPr lang="zh-CN" altLang="zh-CN"/>
              <a:t>隐性电平</a:t>
            </a:r>
            <a:r>
              <a:rPr lang="en-US" altLang="zh-CN"/>
              <a:t>)</a:t>
            </a:r>
            <a:r>
              <a:rPr lang="zh-CN" altLang="zh-CN"/>
              <a:t>，</a:t>
            </a:r>
            <a:r>
              <a:rPr lang="en-US" altLang="zh-CN"/>
              <a:t>CAN_High</a:t>
            </a:r>
            <a:r>
              <a:rPr lang="zh-CN" altLang="zh-CN"/>
              <a:t>和</a:t>
            </a:r>
            <a:r>
              <a:rPr lang="en-US" altLang="zh-CN"/>
              <a:t>CAN_Low</a:t>
            </a:r>
            <a:r>
              <a:rPr lang="zh-CN" altLang="zh-CN"/>
              <a:t>线上的电压均为</a:t>
            </a:r>
            <a:r>
              <a:rPr lang="en-US" altLang="zh-CN"/>
              <a:t>2.5v</a:t>
            </a:r>
            <a:r>
              <a:rPr lang="zh-CN" altLang="zh-CN"/>
              <a:t>，即它们的电压差</a:t>
            </a:r>
            <a:r>
              <a:rPr lang="en-US" altLang="zh-CN"/>
              <a:t>V</a:t>
            </a:r>
            <a:r>
              <a:rPr lang="en-US" altLang="zh-CN" baseline="-25000"/>
              <a:t>H</a:t>
            </a:r>
            <a:r>
              <a:rPr lang="en-US" altLang="zh-CN"/>
              <a:t>-V</a:t>
            </a:r>
            <a:r>
              <a:rPr lang="en-US" altLang="zh-CN" baseline="-25000"/>
              <a:t>L</a:t>
            </a:r>
            <a:r>
              <a:rPr lang="en-US" altLang="zh-CN"/>
              <a:t>=0V</a:t>
            </a:r>
            <a:r>
              <a:rPr lang="zh-CN" altLang="zh-CN"/>
              <a:t>；而表示逻辑</a:t>
            </a:r>
            <a:r>
              <a:rPr lang="en-US" altLang="zh-CN"/>
              <a:t>0</a:t>
            </a:r>
            <a:r>
              <a:rPr lang="zh-CN" altLang="zh-CN"/>
              <a:t>时</a:t>
            </a:r>
            <a:r>
              <a:rPr lang="en-US" altLang="zh-CN"/>
              <a:t>(</a:t>
            </a:r>
            <a:r>
              <a:rPr lang="zh-CN" altLang="zh-CN"/>
              <a:t>显性电平</a:t>
            </a:r>
            <a:r>
              <a:rPr lang="en-US" altLang="zh-CN"/>
              <a:t>)</a:t>
            </a:r>
            <a:r>
              <a:rPr lang="zh-CN" altLang="zh-CN"/>
              <a:t>，</a:t>
            </a:r>
            <a:r>
              <a:rPr lang="en-US" altLang="zh-CN"/>
              <a:t>CAN_High</a:t>
            </a:r>
            <a:r>
              <a:rPr lang="zh-CN" altLang="zh-CN"/>
              <a:t>的电平为</a:t>
            </a:r>
            <a:r>
              <a:rPr lang="en-US" altLang="zh-CN"/>
              <a:t>3.5V</a:t>
            </a:r>
            <a:r>
              <a:rPr lang="zh-CN" altLang="zh-CN"/>
              <a:t>，</a:t>
            </a:r>
            <a:r>
              <a:rPr lang="en-US" altLang="zh-CN"/>
              <a:t>CAN_Low</a:t>
            </a:r>
            <a:r>
              <a:rPr lang="zh-CN" altLang="zh-CN"/>
              <a:t>线的电平为</a:t>
            </a:r>
            <a:r>
              <a:rPr lang="en-US" altLang="zh-CN"/>
              <a:t>1.5V</a:t>
            </a:r>
            <a:r>
              <a:rPr lang="zh-CN" altLang="zh-CN"/>
              <a:t>，即它们的电压差为</a:t>
            </a:r>
            <a:r>
              <a:rPr lang="en-US" altLang="zh-CN"/>
              <a:t>V</a:t>
            </a:r>
            <a:r>
              <a:rPr lang="en-US" altLang="zh-CN" baseline="-25000"/>
              <a:t>H</a:t>
            </a:r>
            <a:r>
              <a:rPr lang="en-US" altLang="zh-CN"/>
              <a:t>-V</a:t>
            </a:r>
            <a:r>
              <a:rPr lang="en-US" altLang="zh-CN" baseline="-25000"/>
              <a:t>L</a:t>
            </a:r>
            <a:r>
              <a:rPr lang="en-US" altLang="zh-CN"/>
              <a:t>=2V</a:t>
            </a:r>
            <a:r>
              <a:rPr lang="zh-CN" altLang="zh-CN"/>
              <a:t>。</a:t>
            </a:r>
          </a:p>
        </p:txBody>
      </p:sp>
      <p:graphicFrame>
        <p:nvGraphicFramePr>
          <p:cNvPr id="3" name="表格 2"/>
          <p:cNvGraphicFramePr>
            <a:graphicFrameLocks noGrp="1"/>
          </p:cNvGraphicFramePr>
          <p:nvPr>
            <p:extLst>
              <p:ext uri="{D42A27DB-BD31-4B8C-83A1-F6EECF244321}">
                <p14:modId xmlns:p14="http://schemas.microsoft.com/office/powerpoint/2010/main" val="1093669504"/>
              </p:ext>
            </p:extLst>
          </p:nvPr>
        </p:nvGraphicFramePr>
        <p:xfrm>
          <a:off x="107509" y="3933056"/>
          <a:ext cx="8928986" cy="2599170"/>
        </p:xfrm>
        <a:graphic>
          <a:graphicData uri="http://schemas.openxmlformats.org/drawingml/2006/table">
            <a:tbl>
              <a:tblPr firstRow="1" firstCol="1" bandRow="1">
                <a:tableStyleId>{5C22544A-7EE6-4342-B048-85BDC9FD1C3A}</a:tableStyleId>
              </a:tblPr>
              <a:tblGrid>
                <a:gridCol w="864091">
                  <a:extLst>
                    <a:ext uri="{9D8B030D-6E8A-4147-A177-3AD203B41FA5}">
                      <a16:colId xmlns:a16="http://schemas.microsoft.com/office/drawing/2014/main" val="20000"/>
                    </a:ext>
                  </a:extLst>
                </a:gridCol>
                <a:gridCol w="648072">
                  <a:extLst>
                    <a:ext uri="{9D8B030D-6E8A-4147-A177-3AD203B41FA5}">
                      <a16:colId xmlns:a16="http://schemas.microsoft.com/office/drawing/2014/main" val="20001"/>
                    </a:ext>
                  </a:extLst>
                </a:gridCol>
                <a:gridCol w="648072">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553911">
                  <a:extLst>
                    <a:ext uri="{9D8B030D-6E8A-4147-A177-3AD203B41FA5}">
                      <a16:colId xmlns:a16="http://schemas.microsoft.com/office/drawing/2014/main" val="20004"/>
                    </a:ext>
                  </a:extLst>
                </a:gridCol>
                <a:gridCol w="686845">
                  <a:extLst>
                    <a:ext uri="{9D8B030D-6E8A-4147-A177-3AD203B41FA5}">
                      <a16:colId xmlns:a16="http://schemas.microsoft.com/office/drawing/2014/main" val="20005"/>
                    </a:ext>
                  </a:extLst>
                </a:gridCol>
                <a:gridCol w="686845">
                  <a:extLst>
                    <a:ext uri="{9D8B030D-6E8A-4147-A177-3AD203B41FA5}">
                      <a16:colId xmlns:a16="http://schemas.microsoft.com/office/drawing/2014/main" val="20006"/>
                    </a:ext>
                  </a:extLst>
                </a:gridCol>
                <a:gridCol w="686845">
                  <a:extLst>
                    <a:ext uri="{9D8B030D-6E8A-4147-A177-3AD203B41FA5}">
                      <a16:colId xmlns:a16="http://schemas.microsoft.com/office/drawing/2014/main" val="20007"/>
                    </a:ext>
                  </a:extLst>
                </a:gridCol>
                <a:gridCol w="686845">
                  <a:extLst>
                    <a:ext uri="{9D8B030D-6E8A-4147-A177-3AD203B41FA5}">
                      <a16:colId xmlns:a16="http://schemas.microsoft.com/office/drawing/2014/main" val="20008"/>
                    </a:ext>
                  </a:extLst>
                </a:gridCol>
                <a:gridCol w="686845">
                  <a:extLst>
                    <a:ext uri="{9D8B030D-6E8A-4147-A177-3AD203B41FA5}">
                      <a16:colId xmlns:a16="http://schemas.microsoft.com/office/drawing/2014/main" val="20009"/>
                    </a:ext>
                  </a:extLst>
                </a:gridCol>
                <a:gridCol w="686845">
                  <a:extLst>
                    <a:ext uri="{9D8B030D-6E8A-4147-A177-3AD203B41FA5}">
                      <a16:colId xmlns:a16="http://schemas.microsoft.com/office/drawing/2014/main" val="20010"/>
                    </a:ext>
                  </a:extLst>
                </a:gridCol>
                <a:gridCol w="686845">
                  <a:extLst>
                    <a:ext uri="{9D8B030D-6E8A-4147-A177-3AD203B41FA5}">
                      <a16:colId xmlns:a16="http://schemas.microsoft.com/office/drawing/2014/main" val="20011"/>
                    </a:ext>
                  </a:extLst>
                </a:gridCol>
                <a:gridCol w="686845">
                  <a:extLst>
                    <a:ext uri="{9D8B030D-6E8A-4147-A177-3AD203B41FA5}">
                      <a16:colId xmlns:a16="http://schemas.microsoft.com/office/drawing/2014/main" val="20012"/>
                    </a:ext>
                  </a:extLst>
                </a:gridCol>
              </a:tblGrid>
              <a:tr h="492673">
                <a:tc rowSpan="3">
                  <a:txBody>
                    <a:bodyPr/>
                    <a:lstStyle/>
                    <a:p>
                      <a:pPr algn="ctr">
                        <a:lnSpc>
                          <a:spcPts val="1200"/>
                        </a:lnSpc>
                        <a:spcAft>
                          <a:spcPts val="0"/>
                        </a:spcAft>
                      </a:pPr>
                      <a:r>
                        <a:rPr lang="zh-CN" sz="1200">
                          <a:effectLst/>
                        </a:rPr>
                        <a:t>信号</a:t>
                      </a:r>
                      <a:endParaRPr lang="zh-CN" sz="1200">
                        <a:effectLst/>
                        <a:latin typeface="Times New Roman"/>
                        <a:ea typeface="黑体"/>
                      </a:endParaRPr>
                    </a:p>
                  </a:txBody>
                  <a:tcPr marL="68580" marR="68580" marT="0" marB="0" anchor="ctr"/>
                </a:tc>
                <a:tc gridSpan="6">
                  <a:txBody>
                    <a:bodyPr/>
                    <a:lstStyle/>
                    <a:p>
                      <a:pPr algn="ctr">
                        <a:lnSpc>
                          <a:spcPts val="1200"/>
                        </a:lnSpc>
                        <a:spcAft>
                          <a:spcPts val="0"/>
                        </a:spcAft>
                      </a:pPr>
                      <a:r>
                        <a:rPr lang="en-US" sz="1200">
                          <a:effectLst/>
                        </a:rPr>
                        <a:t>ISO11898(</a:t>
                      </a:r>
                      <a:r>
                        <a:rPr lang="zh-CN" sz="1200">
                          <a:effectLst/>
                        </a:rPr>
                        <a:t>高速</a:t>
                      </a:r>
                      <a:r>
                        <a:rPr lang="en-US" sz="1200">
                          <a:effectLst/>
                        </a:rPr>
                        <a:t>)</a:t>
                      </a:r>
                      <a:endParaRPr lang="zh-CN" sz="1200">
                        <a:effectLst/>
                        <a:latin typeface="Times New Roman"/>
                        <a:ea typeface="黑体"/>
                      </a:endParaRPr>
                    </a:p>
                  </a:txBody>
                  <a:tcPr marL="68580" marR="6858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6">
                  <a:txBody>
                    <a:bodyPr/>
                    <a:lstStyle/>
                    <a:p>
                      <a:pPr algn="ctr">
                        <a:lnSpc>
                          <a:spcPts val="1200"/>
                        </a:lnSpc>
                        <a:spcAft>
                          <a:spcPts val="0"/>
                        </a:spcAft>
                      </a:pPr>
                      <a:r>
                        <a:rPr lang="en-US" sz="1200">
                          <a:effectLst/>
                        </a:rPr>
                        <a:t>ISO11519-2(</a:t>
                      </a:r>
                      <a:r>
                        <a:rPr lang="zh-CN" sz="1200">
                          <a:effectLst/>
                        </a:rPr>
                        <a:t>低速</a:t>
                      </a:r>
                      <a:r>
                        <a:rPr lang="en-US" sz="1200">
                          <a:effectLst/>
                        </a:rPr>
                        <a:t>)</a:t>
                      </a:r>
                      <a:endParaRPr lang="zh-CN" sz="1200">
                        <a:effectLst/>
                        <a:latin typeface="Times New Roman"/>
                        <a:ea typeface="黑体"/>
                      </a:endParaRPr>
                    </a:p>
                  </a:txBody>
                  <a:tcPr marL="68580" marR="6858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200189">
                <a:tc vMerge="1">
                  <a:txBody>
                    <a:bodyPr/>
                    <a:lstStyle/>
                    <a:p>
                      <a:endParaRPr lang="zh-CN" altLang="en-US"/>
                    </a:p>
                  </a:txBody>
                  <a:tcPr/>
                </a:tc>
                <a:tc gridSpan="3">
                  <a:txBody>
                    <a:bodyPr/>
                    <a:lstStyle/>
                    <a:p>
                      <a:pPr algn="ctr">
                        <a:lnSpc>
                          <a:spcPts val="1200"/>
                        </a:lnSpc>
                        <a:spcAft>
                          <a:spcPts val="0"/>
                        </a:spcAft>
                      </a:pPr>
                      <a:r>
                        <a:rPr lang="zh-CN" sz="1200">
                          <a:effectLst/>
                        </a:rPr>
                        <a:t>隐性</a:t>
                      </a:r>
                      <a:r>
                        <a:rPr lang="en-US" sz="1200">
                          <a:effectLst/>
                        </a:rPr>
                        <a:t>(</a:t>
                      </a:r>
                      <a:r>
                        <a:rPr lang="zh-CN" sz="1200">
                          <a:effectLst/>
                        </a:rPr>
                        <a:t>逻辑</a:t>
                      </a:r>
                      <a:r>
                        <a:rPr lang="en-US" sz="1200">
                          <a:effectLst/>
                        </a:rPr>
                        <a:t>1)</a:t>
                      </a:r>
                      <a:endParaRPr lang="zh-CN" sz="1200">
                        <a:effectLst/>
                        <a:latin typeface="Times New Roman"/>
                        <a:ea typeface="黑体"/>
                      </a:endParaRPr>
                    </a:p>
                  </a:txBody>
                  <a:tcPr marL="68580" marR="68580" marT="0" marB="0" anchor="ctr"/>
                </a:tc>
                <a:tc hMerge="1">
                  <a:txBody>
                    <a:bodyPr/>
                    <a:lstStyle/>
                    <a:p>
                      <a:endParaRPr lang="zh-CN" altLang="en-US"/>
                    </a:p>
                  </a:txBody>
                  <a:tcPr/>
                </a:tc>
                <a:tc hMerge="1">
                  <a:txBody>
                    <a:bodyPr/>
                    <a:lstStyle/>
                    <a:p>
                      <a:endParaRPr lang="zh-CN" altLang="en-US"/>
                    </a:p>
                  </a:txBody>
                  <a:tcPr/>
                </a:tc>
                <a:tc gridSpan="3">
                  <a:txBody>
                    <a:bodyPr/>
                    <a:lstStyle/>
                    <a:p>
                      <a:pPr algn="ctr">
                        <a:lnSpc>
                          <a:spcPts val="1200"/>
                        </a:lnSpc>
                        <a:spcAft>
                          <a:spcPts val="0"/>
                        </a:spcAft>
                      </a:pPr>
                      <a:r>
                        <a:rPr lang="zh-CN" sz="1200">
                          <a:effectLst/>
                        </a:rPr>
                        <a:t>显性</a:t>
                      </a:r>
                      <a:r>
                        <a:rPr lang="en-US" sz="1200">
                          <a:effectLst/>
                        </a:rPr>
                        <a:t>(</a:t>
                      </a:r>
                      <a:r>
                        <a:rPr lang="zh-CN" sz="1200">
                          <a:effectLst/>
                        </a:rPr>
                        <a:t>逻辑</a:t>
                      </a:r>
                      <a:r>
                        <a:rPr lang="en-US" sz="1200">
                          <a:effectLst/>
                        </a:rPr>
                        <a:t>0)</a:t>
                      </a:r>
                      <a:endParaRPr lang="zh-CN" sz="1200">
                        <a:effectLst/>
                        <a:latin typeface="Times New Roman"/>
                        <a:ea typeface="黑体"/>
                      </a:endParaRPr>
                    </a:p>
                  </a:txBody>
                  <a:tcPr marL="68580" marR="68580" marT="0" marB="0" anchor="ctr"/>
                </a:tc>
                <a:tc hMerge="1">
                  <a:txBody>
                    <a:bodyPr/>
                    <a:lstStyle/>
                    <a:p>
                      <a:endParaRPr lang="zh-CN" altLang="en-US"/>
                    </a:p>
                  </a:txBody>
                  <a:tcPr/>
                </a:tc>
                <a:tc hMerge="1">
                  <a:txBody>
                    <a:bodyPr/>
                    <a:lstStyle/>
                    <a:p>
                      <a:endParaRPr lang="zh-CN" altLang="en-US"/>
                    </a:p>
                  </a:txBody>
                  <a:tcPr/>
                </a:tc>
                <a:tc gridSpan="3">
                  <a:txBody>
                    <a:bodyPr/>
                    <a:lstStyle/>
                    <a:p>
                      <a:pPr algn="ctr">
                        <a:lnSpc>
                          <a:spcPts val="1200"/>
                        </a:lnSpc>
                        <a:spcAft>
                          <a:spcPts val="0"/>
                        </a:spcAft>
                      </a:pPr>
                      <a:r>
                        <a:rPr lang="zh-CN" sz="1200">
                          <a:effectLst/>
                        </a:rPr>
                        <a:t>隐性</a:t>
                      </a:r>
                      <a:r>
                        <a:rPr lang="en-US" sz="1200">
                          <a:effectLst/>
                        </a:rPr>
                        <a:t>(</a:t>
                      </a:r>
                      <a:r>
                        <a:rPr lang="zh-CN" sz="1200">
                          <a:effectLst/>
                        </a:rPr>
                        <a:t>逻辑</a:t>
                      </a:r>
                      <a:r>
                        <a:rPr lang="en-US" sz="1200">
                          <a:effectLst/>
                        </a:rPr>
                        <a:t>1)</a:t>
                      </a:r>
                      <a:endParaRPr lang="zh-CN" sz="1200">
                        <a:effectLst/>
                        <a:latin typeface="Times New Roman"/>
                        <a:ea typeface="黑体"/>
                      </a:endParaRPr>
                    </a:p>
                  </a:txBody>
                  <a:tcPr marL="68580" marR="68580" marT="0" marB="0" anchor="ctr"/>
                </a:tc>
                <a:tc hMerge="1">
                  <a:txBody>
                    <a:bodyPr/>
                    <a:lstStyle/>
                    <a:p>
                      <a:endParaRPr lang="zh-CN" altLang="en-US"/>
                    </a:p>
                  </a:txBody>
                  <a:tcPr/>
                </a:tc>
                <a:tc hMerge="1">
                  <a:txBody>
                    <a:bodyPr/>
                    <a:lstStyle/>
                    <a:p>
                      <a:endParaRPr lang="zh-CN" altLang="en-US"/>
                    </a:p>
                  </a:txBody>
                  <a:tcPr/>
                </a:tc>
                <a:tc gridSpan="3">
                  <a:txBody>
                    <a:bodyPr/>
                    <a:lstStyle/>
                    <a:p>
                      <a:pPr algn="ctr">
                        <a:lnSpc>
                          <a:spcPts val="1200"/>
                        </a:lnSpc>
                        <a:spcAft>
                          <a:spcPts val="0"/>
                        </a:spcAft>
                      </a:pPr>
                      <a:r>
                        <a:rPr lang="zh-CN" sz="1200">
                          <a:effectLst/>
                        </a:rPr>
                        <a:t>显性</a:t>
                      </a:r>
                      <a:r>
                        <a:rPr lang="en-US" sz="1200">
                          <a:effectLst/>
                        </a:rPr>
                        <a:t>(</a:t>
                      </a:r>
                      <a:r>
                        <a:rPr lang="zh-CN" sz="1200">
                          <a:effectLst/>
                        </a:rPr>
                        <a:t>逻辑</a:t>
                      </a:r>
                      <a:r>
                        <a:rPr lang="en-US" sz="1200">
                          <a:effectLst/>
                        </a:rPr>
                        <a:t>0)</a:t>
                      </a:r>
                      <a:endParaRPr lang="zh-CN" sz="1200">
                        <a:effectLst/>
                        <a:latin typeface="Times New Roman"/>
                        <a:ea typeface="黑体"/>
                      </a:endParaRPr>
                    </a:p>
                  </a:txBody>
                  <a:tcPr marL="68580" marR="68580"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1"/>
                  </a:ext>
                </a:extLst>
              </a:tr>
              <a:tr h="297917">
                <a:tc vMerge="1">
                  <a:txBody>
                    <a:bodyPr/>
                    <a:lstStyle/>
                    <a:p>
                      <a:endParaRPr lang="zh-CN" altLang="en-US"/>
                    </a:p>
                  </a:txBody>
                  <a:tcPr/>
                </a:tc>
                <a:tc>
                  <a:txBody>
                    <a:bodyPr/>
                    <a:lstStyle/>
                    <a:p>
                      <a:pPr>
                        <a:lnSpc>
                          <a:spcPts val="1200"/>
                        </a:lnSpc>
                        <a:spcAft>
                          <a:spcPts val="0"/>
                        </a:spcAft>
                      </a:pPr>
                      <a:r>
                        <a:rPr lang="zh-CN" sz="1200">
                          <a:effectLst/>
                        </a:rPr>
                        <a:t>最小值</a:t>
                      </a:r>
                      <a:endParaRPr lang="zh-CN" sz="1200">
                        <a:effectLst/>
                        <a:latin typeface="Times New Roman"/>
                        <a:ea typeface="黑体"/>
                      </a:endParaRPr>
                    </a:p>
                  </a:txBody>
                  <a:tcPr marL="68580" marR="68580" marT="0" marB="0" anchor="ctr"/>
                </a:tc>
                <a:tc>
                  <a:txBody>
                    <a:bodyPr/>
                    <a:lstStyle/>
                    <a:p>
                      <a:pPr>
                        <a:lnSpc>
                          <a:spcPts val="1200"/>
                        </a:lnSpc>
                        <a:spcAft>
                          <a:spcPts val="0"/>
                        </a:spcAft>
                      </a:pPr>
                      <a:r>
                        <a:rPr lang="zh-CN" sz="1200">
                          <a:effectLst/>
                        </a:rPr>
                        <a:t>典型值</a:t>
                      </a:r>
                      <a:endParaRPr lang="zh-CN" sz="1200">
                        <a:effectLst/>
                        <a:latin typeface="Times New Roman"/>
                        <a:ea typeface="黑体"/>
                      </a:endParaRPr>
                    </a:p>
                  </a:txBody>
                  <a:tcPr marL="68580" marR="68580" marT="0" marB="0" anchor="ctr"/>
                </a:tc>
                <a:tc>
                  <a:txBody>
                    <a:bodyPr/>
                    <a:lstStyle/>
                    <a:p>
                      <a:pPr>
                        <a:lnSpc>
                          <a:spcPts val="1200"/>
                        </a:lnSpc>
                        <a:spcAft>
                          <a:spcPts val="0"/>
                        </a:spcAft>
                      </a:pPr>
                      <a:r>
                        <a:rPr lang="zh-CN" sz="1200">
                          <a:effectLst/>
                        </a:rPr>
                        <a:t>最大值</a:t>
                      </a:r>
                      <a:endParaRPr lang="zh-CN" sz="1200">
                        <a:effectLst/>
                        <a:latin typeface="Times New Roman"/>
                        <a:ea typeface="黑体"/>
                      </a:endParaRPr>
                    </a:p>
                  </a:txBody>
                  <a:tcPr marL="68580" marR="68580" marT="0" marB="0" anchor="ctr"/>
                </a:tc>
                <a:tc>
                  <a:txBody>
                    <a:bodyPr/>
                    <a:lstStyle/>
                    <a:p>
                      <a:pPr>
                        <a:lnSpc>
                          <a:spcPts val="1200"/>
                        </a:lnSpc>
                        <a:spcAft>
                          <a:spcPts val="0"/>
                        </a:spcAft>
                      </a:pPr>
                      <a:r>
                        <a:rPr lang="zh-CN" sz="1200">
                          <a:effectLst/>
                        </a:rPr>
                        <a:t>最小值</a:t>
                      </a:r>
                      <a:endParaRPr lang="zh-CN" sz="1200">
                        <a:effectLst/>
                        <a:latin typeface="Times New Roman"/>
                        <a:ea typeface="黑体"/>
                      </a:endParaRPr>
                    </a:p>
                  </a:txBody>
                  <a:tcPr marL="68580" marR="68580" marT="0" marB="0" anchor="ctr"/>
                </a:tc>
                <a:tc>
                  <a:txBody>
                    <a:bodyPr/>
                    <a:lstStyle/>
                    <a:p>
                      <a:pPr>
                        <a:lnSpc>
                          <a:spcPts val="1200"/>
                        </a:lnSpc>
                        <a:spcAft>
                          <a:spcPts val="0"/>
                        </a:spcAft>
                      </a:pPr>
                      <a:r>
                        <a:rPr lang="zh-CN" sz="1200">
                          <a:effectLst/>
                        </a:rPr>
                        <a:t>典型值</a:t>
                      </a:r>
                      <a:endParaRPr lang="zh-CN" sz="1200">
                        <a:effectLst/>
                        <a:latin typeface="Times New Roman"/>
                        <a:ea typeface="黑体"/>
                      </a:endParaRPr>
                    </a:p>
                  </a:txBody>
                  <a:tcPr marL="68580" marR="68580" marT="0" marB="0" anchor="ctr"/>
                </a:tc>
                <a:tc>
                  <a:txBody>
                    <a:bodyPr/>
                    <a:lstStyle/>
                    <a:p>
                      <a:pPr>
                        <a:lnSpc>
                          <a:spcPts val="1200"/>
                        </a:lnSpc>
                        <a:spcAft>
                          <a:spcPts val="0"/>
                        </a:spcAft>
                      </a:pPr>
                      <a:r>
                        <a:rPr lang="zh-CN" sz="1200">
                          <a:effectLst/>
                        </a:rPr>
                        <a:t>最大值</a:t>
                      </a:r>
                      <a:endParaRPr lang="zh-CN" sz="1200">
                        <a:effectLst/>
                        <a:latin typeface="Times New Roman"/>
                        <a:ea typeface="黑体"/>
                      </a:endParaRPr>
                    </a:p>
                  </a:txBody>
                  <a:tcPr marL="68580" marR="68580" marT="0" marB="0" anchor="ctr"/>
                </a:tc>
                <a:tc>
                  <a:txBody>
                    <a:bodyPr/>
                    <a:lstStyle/>
                    <a:p>
                      <a:pPr>
                        <a:lnSpc>
                          <a:spcPts val="1200"/>
                        </a:lnSpc>
                        <a:spcAft>
                          <a:spcPts val="0"/>
                        </a:spcAft>
                      </a:pPr>
                      <a:r>
                        <a:rPr lang="zh-CN" sz="1200">
                          <a:effectLst/>
                        </a:rPr>
                        <a:t>最小值</a:t>
                      </a:r>
                      <a:endParaRPr lang="zh-CN" sz="1200">
                        <a:effectLst/>
                        <a:latin typeface="Times New Roman"/>
                        <a:ea typeface="黑体"/>
                      </a:endParaRPr>
                    </a:p>
                  </a:txBody>
                  <a:tcPr marL="68580" marR="68580" marT="0" marB="0" anchor="ctr"/>
                </a:tc>
                <a:tc>
                  <a:txBody>
                    <a:bodyPr/>
                    <a:lstStyle/>
                    <a:p>
                      <a:pPr>
                        <a:lnSpc>
                          <a:spcPts val="1200"/>
                        </a:lnSpc>
                        <a:spcAft>
                          <a:spcPts val="0"/>
                        </a:spcAft>
                      </a:pPr>
                      <a:r>
                        <a:rPr lang="zh-CN" sz="1200">
                          <a:effectLst/>
                        </a:rPr>
                        <a:t>典型值</a:t>
                      </a:r>
                      <a:endParaRPr lang="zh-CN" sz="1200">
                        <a:effectLst/>
                        <a:latin typeface="Times New Roman"/>
                        <a:ea typeface="黑体"/>
                      </a:endParaRPr>
                    </a:p>
                  </a:txBody>
                  <a:tcPr marL="68580" marR="68580" marT="0" marB="0" anchor="ctr"/>
                </a:tc>
                <a:tc>
                  <a:txBody>
                    <a:bodyPr/>
                    <a:lstStyle/>
                    <a:p>
                      <a:pPr>
                        <a:lnSpc>
                          <a:spcPts val="1200"/>
                        </a:lnSpc>
                        <a:spcAft>
                          <a:spcPts val="0"/>
                        </a:spcAft>
                      </a:pPr>
                      <a:r>
                        <a:rPr lang="zh-CN" sz="1200">
                          <a:effectLst/>
                        </a:rPr>
                        <a:t>最大值</a:t>
                      </a:r>
                      <a:endParaRPr lang="zh-CN" sz="1200">
                        <a:effectLst/>
                        <a:latin typeface="Times New Roman"/>
                        <a:ea typeface="黑体"/>
                      </a:endParaRPr>
                    </a:p>
                  </a:txBody>
                  <a:tcPr marL="68580" marR="68580" marT="0" marB="0" anchor="ctr"/>
                </a:tc>
                <a:tc>
                  <a:txBody>
                    <a:bodyPr/>
                    <a:lstStyle/>
                    <a:p>
                      <a:pPr>
                        <a:lnSpc>
                          <a:spcPts val="1200"/>
                        </a:lnSpc>
                        <a:spcAft>
                          <a:spcPts val="0"/>
                        </a:spcAft>
                      </a:pPr>
                      <a:r>
                        <a:rPr lang="zh-CN" sz="1200">
                          <a:effectLst/>
                        </a:rPr>
                        <a:t>最小值</a:t>
                      </a:r>
                      <a:endParaRPr lang="zh-CN" sz="1200">
                        <a:effectLst/>
                        <a:latin typeface="Times New Roman"/>
                        <a:ea typeface="黑体"/>
                      </a:endParaRPr>
                    </a:p>
                  </a:txBody>
                  <a:tcPr marL="68580" marR="68580" marT="0" marB="0" anchor="ctr"/>
                </a:tc>
                <a:tc>
                  <a:txBody>
                    <a:bodyPr/>
                    <a:lstStyle/>
                    <a:p>
                      <a:pPr>
                        <a:lnSpc>
                          <a:spcPts val="1200"/>
                        </a:lnSpc>
                        <a:spcAft>
                          <a:spcPts val="0"/>
                        </a:spcAft>
                      </a:pPr>
                      <a:r>
                        <a:rPr lang="zh-CN" sz="1200">
                          <a:effectLst/>
                        </a:rPr>
                        <a:t>典型值</a:t>
                      </a:r>
                      <a:endParaRPr lang="zh-CN" sz="1200">
                        <a:effectLst/>
                        <a:latin typeface="Times New Roman"/>
                        <a:ea typeface="黑体"/>
                      </a:endParaRPr>
                    </a:p>
                  </a:txBody>
                  <a:tcPr marL="68580" marR="68580" marT="0" marB="0" anchor="ctr"/>
                </a:tc>
                <a:tc>
                  <a:txBody>
                    <a:bodyPr/>
                    <a:lstStyle/>
                    <a:p>
                      <a:pPr>
                        <a:lnSpc>
                          <a:spcPts val="1200"/>
                        </a:lnSpc>
                        <a:spcAft>
                          <a:spcPts val="0"/>
                        </a:spcAft>
                      </a:pPr>
                      <a:r>
                        <a:rPr lang="zh-CN" sz="1200">
                          <a:effectLst/>
                        </a:rPr>
                        <a:t>最大值</a:t>
                      </a:r>
                      <a:endParaRPr lang="zh-CN" sz="1200">
                        <a:effectLst/>
                        <a:latin typeface="Times New Roman"/>
                        <a:ea typeface="黑体"/>
                      </a:endParaRPr>
                    </a:p>
                  </a:txBody>
                  <a:tcPr marL="68580" marR="68580" marT="0" marB="0" anchor="ctr"/>
                </a:tc>
                <a:extLst>
                  <a:ext uri="{0D108BD9-81ED-4DB2-BD59-A6C34878D82A}">
                    <a16:rowId xmlns:a16="http://schemas.microsoft.com/office/drawing/2014/main" val="10002"/>
                  </a:ext>
                </a:extLst>
              </a:tr>
              <a:tr h="533836">
                <a:tc>
                  <a:txBody>
                    <a:bodyPr/>
                    <a:lstStyle/>
                    <a:p>
                      <a:pPr>
                        <a:lnSpc>
                          <a:spcPts val="1200"/>
                        </a:lnSpc>
                        <a:spcAft>
                          <a:spcPts val="0"/>
                        </a:spcAft>
                      </a:pPr>
                      <a:r>
                        <a:rPr lang="en-US" sz="1050">
                          <a:effectLst/>
                        </a:rPr>
                        <a:t>CAN_High</a:t>
                      </a:r>
                      <a:r>
                        <a:rPr lang="zh-CN" sz="1050">
                          <a:effectLst/>
                        </a:rPr>
                        <a:t>（</a:t>
                      </a:r>
                      <a:r>
                        <a:rPr lang="en-US" sz="1050">
                          <a:effectLst/>
                        </a:rPr>
                        <a:t>V</a:t>
                      </a:r>
                      <a:r>
                        <a:rPr lang="zh-CN" sz="1050">
                          <a:effectLst/>
                        </a:rPr>
                        <a:t>）</a:t>
                      </a:r>
                      <a:endParaRPr lang="zh-CN" sz="1050">
                        <a:effectLst/>
                        <a:latin typeface="Times New Roman"/>
                        <a:ea typeface="宋体"/>
                      </a:endParaRPr>
                    </a:p>
                  </a:txBody>
                  <a:tcPr marL="68580" marR="68580" marT="0" marB="0" anchor="ctr"/>
                </a:tc>
                <a:tc>
                  <a:txBody>
                    <a:bodyPr/>
                    <a:lstStyle/>
                    <a:p>
                      <a:pPr>
                        <a:lnSpc>
                          <a:spcPts val="1200"/>
                        </a:lnSpc>
                        <a:spcAft>
                          <a:spcPts val="0"/>
                        </a:spcAft>
                      </a:pPr>
                      <a:r>
                        <a:rPr lang="en-US" sz="1050">
                          <a:effectLst/>
                        </a:rPr>
                        <a:t>2.0</a:t>
                      </a:r>
                      <a:endParaRPr lang="zh-CN" sz="1050">
                        <a:effectLst/>
                        <a:latin typeface="Times New Roman"/>
                        <a:ea typeface="宋体"/>
                      </a:endParaRPr>
                    </a:p>
                  </a:txBody>
                  <a:tcPr marL="68580" marR="68580" marT="0" marB="0" anchor="ctr"/>
                </a:tc>
                <a:tc>
                  <a:txBody>
                    <a:bodyPr/>
                    <a:lstStyle/>
                    <a:p>
                      <a:pPr>
                        <a:lnSpc>
                          <a:spcPts val="1200"/>
                        </a:lnSpc>
                        <a:spcAft>
                          <a:spcPts val="0"/>
                        </a:spcAft>
                      </a:pPr>
                      <a:r>
                        <a:rPr lang="en-US" sz="1050">
                          <a:effectLst/>
                        </a:rPr>
                        <a:t>2.5</a:t>
                      </a:r>
                      <a:endParaRPr lang="zh-CN" sz="1050">
                        <a:effectLst/>
                        <a:latin typeface="Times New Roman"/>
                        <a:ea typeface="宋体"/>
                      </a:endParaRPr>
                    </a:p>
                  </a:txBody>
                  <a:tcPr marL="68580" marR="68580" marT="0" marB="0" anchor="ctr"/>
                </a:tc>
                <a:tc>
                  <a:txBody>
                    <a:bodyPr/>
                    <a:lstStyle/>
                    <a:p>
                      <a:pPr>
                        <a:lnSpc>
                          <a:spcPts val="1200"/>
                        </a:lnSpc>
                        <a:spcAft>
                          <a:spcPts val="0"/>
                        </a:spcAft>
                      </a:pPr>
                      <a:r>
                        <a:rPr lang="en-US" sz="1050">
                          <a:effectLst/>
                        </a:rPr>
                        <a:t>3.0</a:t>
                      </a:r>
                      <a:endParaRPr lang="zh-CN" sz="1050">
                        <a:effectLst/>
                        <a:latin typeface="Times New Roman"/>
                        <a:ea typeface="宋体"/>
                      </a:endParaRPr>
                    </a:p>
                  </a:txBody>
                  <a:tcPr marL="68580" marR="68580" marT="0" marB="0" anchor="ctr"/>
                </a:tc>
                <a:tc>
                  <a:txBody>
                    <a:bodyPr/>
                    <a:lstStyle/>
                    <a:p>
                      <a:pPr>
                        <a:lnSpc>
                          <a:spcPts val="1200"/>
                        </a:lnSpc>
                        <a:spcAft>
                          <a:spcPts val="0"/>
                        </a:spcAft>
                      </a:pPr>
                      <a:r>
                        <a:rPr lang="en-US" sz="1050">
                          <a:effectLst/>
                        </a:rPr>
                        <a:t>2.75</a:t>
                      </a:r>
                      <a:endParaRPr lang="zh-CN" sz="1050">
                        <a:effectLst/>
                        <a:latin typeface="Times New Roman"/>
                        <a:ea typeface="宋体"/>
                      </a:endParaRPr>
                    </a:p>
                  </a:txBody>
                  <a:tcPr marL="68580" marR="68580" marT="0" marB="0" anchor="ctr"/>
                </a:tc>
                <a:tc>
                  <a:txBody>
                    <a:bodyPr/>
                    <a:lstStyle/>
                    <a:p>
                      <a:pPr>
                        <a:lnSpc>
                          <a:spcPts val="1200"/>
                        </a:lnSpc>
                        <a:spcAft>
                          <a:spcPts val="0"/>
                        </a:spcAft>
                      </a:pPr>
                      <a:r>
                        <a:rPr lang="en-US" sz="1050">
                          <a:effectLst/>
                        </a:rPr>
                        <a:t>3.5</a:t>
                      </a:r>
                      <a:endParaRPr lang="zh-CN" sz="1050">
                        <a:effectLst/>
                        <a:latin typeface="Times New Roman"/>
                        <a:ea typeface="宋体"/>
                      </a:endParaRPr>
                    </a:p>
                  </a:txBody>
                  <a:tcPr marL="68580" marR="68580" marT="0" marB="0" anchor="ctr"/>
                </a:tc>
                <a:tc>
                  <a:txBody>
                    <a:bodyPr/>
                    <a:lstStyle/>
                    <a:p>
                      <a:pPr>
                        <a:lnSpc>
                          <a:spcPts val="1200"/>
                        </a:lnSpc>
                        <a:spcAft>
                          <a:spcPts val="0"/>
                        </a:spcAft>
                      </a:pPr>
                      <a:r>
                        <a:rPr lang="en-US" sz="1050">
                          <a:effectLst/>
                        </a:rPr>
                        <a:t>4.5</a:t>
                      </a:r>
                      <a:endParaRPr lang="zh-CN" sz="1050">
                        <a:effectLst/>
                        <a:latin typeface="Times New Roman"/>
                        <a:ea typeface="宋体"/>
                      </a:endParaRPr>
                    </a:p>
                  </a:txBody>
                  <a:tcPr marL="68580" marR="68580" marT="0" marB="0" anchor="ctr"/>
                </a:tc>
                <a:tc>
                  <a:txBody>
                    <a:bodyPr/>
                    <a:lstStyle/>
                    <a:p>
                      <a:pPr>
                        <a:lnSpc>
                          <a:spcPts val="1200"/>
                        </a:lnSpc>
                        <a:spcAft>
                          <a:spcPts val="0"/>
                        </a:spcAft>
                      </a:pPr>
                      <a:r>
                        <a:rPr lang="en-US" sz="1050">
                          <a:effectLst/>
                        </a:rPr>
                        <a:t>1.6</a:t>
                      </a:r>
                      <a:endParaRPr lang="zh-CN" sz="1050">
                        <a:effectLst/>
                        <a:latin typeface="Times New Roman"/>
                        <a:ea typeface="宋体"/>
                      </a:endParaRPr>
                    </a:p>
                  </a:txBody>
                  <a:tcPr marL="68580" marR="68580" marT="0" marB="0" anchor="ctr"/>
                </a:tc>
                <a:tc>
                  <a:txBody>
                    <a:bodyPr/>
                    <a:lstStyle/>
                    <a:p>
                      <a:pPr>
                        <a:lnSpc>
                          <a:spcPts val="1200"/>
                        </a:lnSpc>
                        <a:spcAft>
                          <a:spcPts val="0"/>
                        </a:spcAft>
                      </a:pPr>
                      <a:r>
                        <a:rPr lang="en-US" sz="1050">
                          <a:effectLst/>
                        </a:rPr>
                        <a:t>1.75</a:t>
                      </a:r>
                      <a:endParaRPr lang="zh-CN" sz="1050">
                        <a:effectLst/>
                        <a:latin typeface="Times New Roman"/>
                        <a:ea typeface="宋体"/>
                      </a:endParaRPr>
                    </a:p>
                  </a:txBody>
                  <a:tcPr marL="68580" marR="68580" marT="0" marB="0" anchor="ctr"/>
                </a:tc>
                <a:tc>
                  <a:txBody>
                    <a:bodyPr/>
                    <a:lstStyle/>
                    <a:p>
                      <a:pPr>
                        <a:lnSpc>
                          <a:spcPts val="1200"/>
                        </a:lnSpc>
                        <a:spcAft>
                          <a:spcPts val="0"/>
                        </a:spcAft>
                      </a:pPr>
                      <a:r>
                        <a:rPr lang="en-US" sz="1050">
                          <a:effectLst/>
                        </a:rPr>
                        <a:t>1.9</a:t>
                      </a:r>
                      <a:endParaRPr lang="zh-CN" sz="1050">
                        <a:effectLst/>
                        <a:latin typeface="Times New Roman"/>
                        <a:ea typeface="宋体"/>
                      </a:endParaRPr>
                    </a:p>
                  </a:txBody>
                  <a:tcPr marL="68580" marR="68580" marT="0" marB="0" anchor="ctr"/>
                </a:tc>
                <a:tc>
                  <a:txBody>
                    <a:bodyPr/>
                    <a:lstStyle/>
                    <a:p>
                      <a:pPr>
                        <a:lnSpc>
                          <a:spcPts val="1200"/>
                        </a:lnSpc>
                        <a:spcAft>
                          <a:spcPts val="0"/>
                        </a:spcAft>
                      </a:pPr>
                      <a:r>
                        <a:rPr lang="en-US" sz="1050">
                          <a:effectLst/>
                        </a:rPr>
                        <a:t>3.85</a:t>
                      </a:r>
                      <a:endParaRPr lang="zh-CN" sz="1050">
                        <a:effectLst/>
                        <a:latin typeface="Times New Roman"/>
                        <a:ea typeface="宋体"/>
                      </a:endParaRPr>
                    </a:p>
                  </a:txBody>
                  <a:tcPr marL="68580" marR="68580" marT="0" marB="0" anchor="ctr"/>
                </a:tc>
                <a:tc>
                  <a:txBody>
                    <a:bodyPr/>
                    <a:lstStyle/>
                    <a:p>
                      <a:pPr>
                        <a:lnSpc>
                          <a:spcPts val="1200"/>
                        </a:lnSpc>
                        <a:spcAft>
                          <a:spcPts val="0"/>
                        </a:spcAft>
                      </a:pPr>
                      <a:r>
                        <a:rPr lang="en-US" sz="1050">
                          <a:effectLst/>
                        </a:rPr>
                        <a:t>4.0</a:t>
                      </a:r>
                      <a:endParaRPr lang="zh-CN" sz="1050">
                        <a:effectLst/>
                        <a:latin typeface="Times New Roman"/>
                        <a:ea typeface="宋体"/>
                      </a:endParaRPr>
                    </a:p>
                  </a:txBody>
                  <a:tcPr marL="68580" marR="68580" marT="0" marB="0" anchor="ctr"/>
                </a:tc>
                <a:tc>
                  <a:txBody>
                    <a:bodyPr/>
                    <a:lstStyle/>
                    <a:p>
                      <a:pPr>
                        <a:lnSpc>
                          <a:spcPts val="1200"/>
                        </a:lnSpc>
                        <a:spcAft>
                          <a:spcPts val="0"/>
                        </a:spcAft>
                      </a:pPr>
                      <a:r>
                        <a:rPr lang="en-US" sz="1050">
                          <a:effectLst/>
                        </a:rPr>
                        <a:t>5.0</a:t>
                      </a:r>
                      <a:endParaRPr lang="zh-CN" sz="1050">
                        <a:effectLst/>
                        <a:latin typeface="Times New Roman"/>
                        <a:ea typeface="宋体"/>
                      </a:endParaRPr>
                    </a:p>
                  </a:txBody>
                  <a:tcPr marL="68580" marR="68580" marT="0" marB="0" anchor="ctr"/>
                </a:tc>
                <a:extLst>
                  <a:ext uri="{0D108BD9-81ED-4DB2-BD59-A6C34878D82A}">
                    <a16:rowId xmlns:a16="http://schemas.microsoft.com/office/drawing/2014/main" val="10003"/>
                  </a:ext>
                </a:extLst>
              </a:tr>
              <a:tr h="533836">
                <a:tc>
                  <a:txBody>
                    <a:bodyPr/>
                    <a:lstStyle/>
                    <a:p>
                      <a:pPr>
                        <a:lnSpc>
                          <a:spcPts val="1200"/>
                        </a:lnSpc>
                        <a:spcAft>
                          <a:spcPts val="0"/>
                        </a:spcAft>
                      </a:pPr>
                      <a:r>
                        <a:rPr lang="en-US" sz="1050">
                          <a:effectLst/>
                        </a:rPr>
                        <a:t>CAN_Low</a:t>
                      </a:r>
                      <a:r>
                        <a:rPr lang="zh-CN" sz="1050">
                          <a:effectLst/>
                        </a:rPr>
                        <a:t>（</a:t>
                      </a:r>
                      <a:r>
                        <a:rPr lang="en-US" sz="1050">
                          <a:effectLst/>
                        </a:rPr>
                        <a:t>V</a:t>
                      </a:r>
                      <a:r>
                        <a:rPr lang="zh-CN" sz="1050">
                          <a:effectLst/>
                        </a:rPr>
                        <a:t>）</a:t>
                      </a:r>
                      <a:endParaRPr lang="zh-CN" sz="1050">
                        <a:effectLst/>
                        <a:latin typeface="Times New Roman"/>
                        <a:ea typeface="宋体"/>
                      </a:endParaRPr>
                    </a:p>
                  </a:txBody>
                  <a:tcPr marL="68580" marR="68580" marT="0" marB="0" anchor="ctr"/>
                </a:tc>
                <a:tc>
                  <a:txBody>
                    <a:bodyPr/>
                    <a:lstStyle/>
                    <a:p>
                      <a:pPr>
                        <a:lnSpc>
                          <a:spcPts val="1200"/>
                        </a:lnSpc>
                        <a:spcAft>
                          <a:spcPts val="0"/>
                        </a:spcAft>
                      </a:pPr>
                      <a:r>
                        <a:rPr lang="en-US" sz="1050">
                          <a:effectLst/>
                        </a:rPr>
                        <a:t>2.0</a:t>
                      </a:r>
                      <a:endParaRPr lang="zh-CN" sz="1050">
                        <a:effectLst/>
                        <a:latin typeface="Times New Roman"/>
                        <a:ea typeface="宋体"/>
                      </a:endParaRPr>
                    </a:p>
                  </a:txBody>
                  <a:tcPr marL="68580" marR="68580" marT="0" marB="0" anchor="ctr"/>
                </a:tc>
                <a:tc>
                  <a:txBody>
                    <a:bodyPr/>
                    <a:lstStyle/>
                    <a:p>
                      <a:pPr>
                        <a:lnSpc>
                          <a:spcPts val="1200"/>
                        </a:lnSpc>
                        <a:spcAft>
                          <a:spcPts val="0"/>
                        </a:spcAft>
                      </a:pPr>
                      <a:r>
                        <a:rPr lang="en-US" sz="1050">
                          <a:effectLst/>
                        </a:rPr>
                        <a:t>2.5</a:t>
                      </a:r>
                      <a:endParaRPr lang="zh-CN" sz="1050">
                        <a:effectLst/>
                        <a:latin typeface="Times New Roman"/>
                        <a:ea typeface="宋体"/>
                      </a:endParaRPr>
                    </a:p>
                  </a:txBody>
                  <a:tcPr marL="68580" marR="68580" marT="0" marB="0" anchor="ctr"/>
                </a:tc>
                <a:tc>
                  <a:txBody>
                    <a:bodyPr/>
                    <a:lstStyle/>
                    <a:p>
                      <a:pPr>
                        <a:lnSpc>
                          <a:spcPts val="1200"/>
                        </a:lnSpc>
                        <a:spcAft>
                          <a:spcPts val="0"/>
                        </a:spcAft>
                      </a:pPr>
                      <a:r>
                        <a:rPr lang="en-US" sz="1050">
                          <a:effectLst/>
                        </a:rPr>
                        <a:t>3.0</a:t>
                      </a:r>
                      <a:endParaRPr lang="zh-CN" sz="1050">
                        <a:effectLst/>
                        <a:latin typeface="Times New Roman"/>
                        <a:ea typeface="宋体"/>
                      </a:endParaRPr>
                    </a:p>
                  </a:txBody>
                  <a:tcPr marL="68580" marR="68580" marT="0" marB="0" anchor="ctr"/>
                </a:tc>
                <a:tc>
                  <a:txBody>
                    <a:bodyPr/>
                    <a:lstStyle/>
                    <a:p>
                      <a:pPr>
                        <a:lnSpc>
                          <a:spcPts val="1200"/>
                        </a:lnSpc>
                        <a:spcAft>
                          <a:spcPts val="0"/>
                        </a:spcAft>
                      </a:pPr>
                      <a:r>
                        <a:rPr lang="en-US" sz="1050">
                          <a:effectLst/>
                        </a:rPr>
                        <a:t>0.5</a:t>
                      </a:r>
                      <a:endParaRPr lang="zh-CN" sz="1050">
                        <a:effectLst/>
                        <a:latin typeface="Times New Roman"/>
                        <a:ea typeface="宋体"/>
                      </a:endParaRPr>
                    </a:p>
                  </a:txBody>
                  <a:tcPr marL="68580" marR="68580" marT="0" marB="0" anchor="ctr"/>
                </a:tc>
                <a:tc>
                  <a:txBody>
                    <a:bodyPr/>
                    <a:lstStyle/>
                    <a:p>
                      <a:pPr>
                        <a:lnSpc>
                          <a:spcPts val="1200"/>
                        </a:lnSpc>
                        <a:spcAft>
                          <a:spcPts val="0"/>
                        </a:spcAft>
                      </a:pPr>
                      <a:r>
                        <a:rPr lang="en-US" sz="1050">
                          <a:effectLst/>
                        </a:rPr>
                        <a:t>1.5</a:t>
                      </a:r>
                      <a:endParaRPr lang="zh-CN" sz="1050">
                        <a:effectLst/>
                        <a:latin typeface="Times New Roman"/>
                        <a:ea typeface="宋体"/>
                      </a:endParaRPr>
                    </a:p>
                  </a:txBody>
                  <a:tcPr marL="68580" marR="68580" marT="0" marB="0" anchor="ctr"/>
                </a:tc>
                <a:tc>
                  <a:txBody>
                    <a:bodyPr/>
                    <a:lstStyle/>
                    <a:p>
                      <a:pPr>
                        <a:lnSpc>
                          <a:spcPts val="1200"/>
                        </a:lnSpc>
                        <a:spcAft>
                          <a:spcPts val="0"/>
                        </a:spcAft>
                      </a:pPr>
                      <a:r>
                        <a:rPr lang="en-US" sz="1050">
                          <a:effectLst/>
                        </a:rPr>
                        <a:t>2.25</a:t>
                      </a:r>
                      <a:endParaRPr lang="zh-CN" sz="1050">
                        <a:effectLst/>
                        <a:latin typeface="Times New Roman"/>
                        <a:ea typeface="宋体"/>
                      </a:endParaRPr>
                    </a:p>
                  </a:txBody>
                  <a:tcPr marL="68580" marR="68580" marT="0" marB="0" anchor="ctr"/>
                </a:tc>
                <a:tc>
                  <a:txBody>
                    <a:bodyPr/>
                    <a:lstStyle/>
                    <a:p>
                      <a:pPr>
                        <a:lnSpc>
                          <a:spcPts val="1200"/>
                        </a:lnSpc>
                        <a:spcAft>
                          <a:spcPts val="0"/>
                        </a:spcAft>
                      </a:pPr>
                      <a:r>
                        <a:rPr lang="en-US" sz="1050">
                          <a:effectLst/>
                        </a:rPr>
                        <a:t>3.10</a:t>
                      </a:r>
                      <a:endParaRPr lang="zh-CN" sz="1050">
                        <a:effectLst/>
                        <a:latin typeface="Times New Roman"/>
                        <a:ea typeface="宋体"/>
                      </a:endParaRPr>
                    </a:p>
                  </a:txBody>
                  <a:tcPr marL="68580" marR="68580" marT="0" marB="0" anchor="ctr"/>
                </a:tc>
                <a:tc>
                  <a:txBody>
                    <a:bodyPr/>
                    <a:lstStyle/>
                    <a:p>
                      <a:pPr>
                        <a:lnSpc>
                          <a:spcPts val="1200"/>
                        </a:lnSpc>
                        <a:spcAft>
                          <a:spcPts val="0"/>
                        </a:spcAft>
                      </a:pPr>
                      <a:r>
                        <a:rPr lang="en-US" sz="1050">
                          <a:effectLst/>
                        </a:rPr>
                        <a:t>3.25</a:t>
                      </a:r>
                      <a:endParaRPr lang="zh-CN" sz="1050">
                        <a:effectLst/>
                        <a:latin typeface="Times New Roman"/>
                        <a:ea typeface="宋体"/>
                      </a:endParaRPr>
                    </a:p>
                  </a:txBody>
                  <a:tcPr marL="68580" marR="68580" marT="0" marB="0" anchor="ctr"/>
                </a:tc>
                <a:tc>
                  <a:txBody>
                    <a:bodyPr/>
                    <a:lstStyle/>
                    <a:p>
                      <a:pPr>
                        <a:lnSpc>
                          <a:spcPts val="1200"/>
                        </a:lnSpc>
                        <a:spcAft>
                          <a:spcPts val="0"/>
                        </a:spcAft>
                      </a:pPr>
                      <a:r>
                        <a:rPr lang="en-US" sz="1050">
                          <a:effectLst/>
                        </a:rPr>
                        <a:t>3.4</a:t>
                      </a:r>
                      <a:endParaRPr lang="zh-CN" sz="1050">
                        <a:effectLst/>
                        <a:latin typeface="Times New Roman"/>
                        <a:ea typeface="宋体"/>
                      </a:endParaRPr>
                    </a:p>
                  </a:txBody>
                  <a:tcPr marL="68580" marR="68580" marT="0" marB="0" anchor="ctr"/>
                </a:tc>
                <a:tc>
                  <a:txBody>
                    <a:bodyPr/>
                    <a:lstStyle/>
                    <a:p>
                      <a:pPr>
                        <a:lnSpc>
                          <a:spcPts val="1200"/>
                        </a:lnSpc>
                        <a:spcAft>
                          <a:spcPts val="0"/>
                        </a:spcAft>
                      </a:pPr>
                      <a:r>
                        <a:rPr lang="en-US" sz="1050">
                          <a:effectLst/>
                        </a:rPr>
                        <a:t>0</a:t>
                      </a:r>
                      <a:endParaRPr lang="zh-CN" sz="1050">
                        <a:effectLst/>
                        <a:latin typeface="Times New Roman"/>
                        <a:ea typeface="宋体"/>
                      </a:endParaRPr>
                    </a:p>
                  </a:txBody>
                  <a:tcPr marL="68580" marR="68580" marT="0" marB="0" anchor="ctr"/>
                </a:tc>
                <a:tc>
                  <a:txBody>
                    <a:bodyPr/>
                    <a:lstStyle/>
                    <a:p>
                      <a:pPr>
                        <a:lnSpc>
                          <a:spcPts val="1200"/>
                        </a:lnSpc>
                        <a:spcAft>
                          <a:spcPts val="0"/>
                        </a:spcAft>
                      </a:pPr>
                      <a:r>
                        <a:rPr lang="en-US" sz="1050">
                          <a:effectLst/>
                        </a:rPr>
                        <a:t>1.0</a:t>
                      </a:r>
                      <a:endParaRPr lang="zh-CN" sz="1050">
                        <a:effectLst/>
                        <a:latin typeface="Times New Roman"/>
                        <a:ea typeface="宋体"/>
                      </a:endParaRPr>
                    </a:p>
                  </a:txBody>
                  <a:tcPr marL="68580" marR="68580" marT="0" marB="0" anchor="ctr"/>
                </a:tc>
                <a:tc>
                  <a:txBody>
                    <a:bodyPr/>
                    <a:lstStyle/>
                    <a:p>
                      <a:pPr>
                        <a:lnSpc>
                          <a:spcPts val="1200"/>
                        </a:lnSpc>
                        <a:spcAft>
                          <a:spcPts val="0"/>
                        </a:spcAft>
                      </a:pPr>
                      <a:r>
                        <a:rPr lang="en-US" sz="1050">
                          <a:effectLst/>
                        </a:rPr>
                        <a:t>1.15</a:t>
                      </a:r>
                      <a:endParaRPr lang="zh-CN" sz="1050">
                        <a:effectLst/>
                        <a:latin typeface="Times New Roman"/>
                        <a:ea typeface="宋体"/>
                      </a:endParaRPr>
                    </a:p>
                  </a:txBody>
                  <a:tcPr marL="68580" marR="68580" marT="0" marB="0" anchor="ctr"/>
                </a:tc>
                <a:extLst>
                  <a:ext uri="{0D108BD9-81ED-4DB2-BD59-A6C34878D82A}">
                    <a16:rowId xmlns:a16="http://schemas.microsoft.com/office/drawing/2014/main" val="10004"/>
                  </a:ext>
                </a:extLst>
              </a:tr>
              <a:tr h="533836">
                <a:tc>
                  <a:txBody>
                    <a:bodyPr/>
                    <a:lstStyle/>
                    <a:p>
                      <a:pPr>
                        <a:lnSpc>
                          <a:spcPts val="1200"/>
                        </a:lnSpc>
                        <a:spcAft>
                          <a:spcPts val="0"/>
                        </a:spcAft>
                      </a:pPr>
                      <a:r>
                        <a:rPr lang="en-US" sz="1050">
                          <a:effectLst/>
                        </a:rPr>
                        <a:t>High-Low</a:t>
                      </a:r>
                      <a:r>
                        <a:rPr lang="zh-CN" sz="1050">
                          <a:effectLst/>
                        </a:rPr>
                        <a:t>电位差</a:t>
                      </a:r>
                      <a:r>
                        <a:rPr lang="en-US" sz="1050">
                          <a:effectLst/>
                        </a:rPr>
                        <a:t> (V)</a:t>
                      </a:r>
                      <a:endParaRPr lang="zh-CN" sz="1050">
                        <a:effectLst/>
                        <a:latin typeface="Times New Roman"/>
                        <a:ea typeface="宋体"/>
                      </a:endParaRPr>
                    </a:p>
                  </a:txBody>
                  <a:tcPr marL="68580" marR="68580" marT="0" marB="0" anchor="ctr"/>
                </a:tc>
                <a:tc>
                  <a:txBody>
                    <a:bodyPr/>
                    <a:lstStyle/>
                    <a:p>
                      <a:pPr>
                        <a:lnSpc>
                          <a:spcPts val="1200"/>
                        </a:lnSpc>
                        <a:spcAft>
                          <a:spcPts val="0"/>
                        </a:spcAft>
                      </a:pPr>
                      <a:r>
                        <a:rPr lang="en-US" sz="1050">
                          <a:effectLst/>
                        </a:rPr>
                        <a:t>-0.5</a:t>
                      </a:r>
                      <a:endParaRPr lang="zh-CN" sz="1050">
                        <a:effectLst/>
                        <a:latin typeface="Times New Roman"/>
                        <a:ea typeface="宋体"/>
                      </a:endParaRPr>
                    </a:p>
                  </a:txBody>
                  <a:tcPr marL="68580" marR="68580" marT="0" marB="0" anchor="ctr"/>
                </a:tc>
                <a:tc>
                  <a:txBody>
                    <a:bodyPr/>
                    <a:lstStyle/>
                    <a:p>
                      <a:pPr>
                        <a:lnSpc>
                          <a:spcPts val="1200"/>
                        </a:lnSpc>
                        <a:spcAft>
                          <a:spcPts val="0"/>
                        </a:spcAft>
                      </a:pPr>
                      <a:r>
                        <a:rPr lang="en-US" sz="1050">
                          <a:effectLst/>
                        </a:rPr>
                        <a:t>0</a:t>
                      </a:r>
                      <a:endParaRPr lang="zh-CN" sz="1050">
                        <a:effectLst/>
                        <a:latin typeface="Times New Roman"/>
                        <a:ea typeface="宋体"/>
                      </a:endParaRPr>
                    </a:p>
                  </a:txBody>
                  <a:tcPr marL="68580" marR="68580" marT="0" marB="0" anchor="ctr"/>
                </a:tc>
                <a:tc>
                  <a:txBody>
                    <a:bodyPr/>
                    <a:lstStyle/>
                    <a:p>
                      <a:pPr>
                        <a:lnSpc>
                          <a:spcPts val="1200"/>
                        </a:lnSpc>
                        <a:spcAft>
                          <a:spcPts val="0"/>
                        </a:spcAft>
                      </a:pPr>
                      <a:r>
                        <a:rPr lang="en-US" sz="1050">
                          <a:effectLst/>
                        </a:rPr>
                        <a:t>0.05</a:t>
                      </a:r>
                      <a:endParaRPr lang="zh-CN" sz="1050">
                        <a:effectLst/>
                        <a:latin typeface="Times New Roman"/>
                        <a:ea typeface="宋体"/>
                      </a:endParaRPr>
                    </a:p>
                  </a:txBody>
                  <a:tcPr marL="68580" marR="68580" marT="0" marB="0" anchor="ctr"/>
                </a:tc>
                <a:tc>
                  <a:txBody>
                    <a:bodyPr/>
                    <a:lstStyle/>
                    <a:p>
                      <a:pPr>
                        <a:lnSpc>
                          <a:spcPts val="1200"/>
                        </a:lnSpc>
                        <a:spcAft>
                          <a:spcPts val="0"/>
                        </a:spcAft>
                      </a:pPr>
                      <a:r>
                        <a:rPr lang="en-US" sz="1050">
                          <a:effectLst/>
                        </a:rPr>
                        <a:t>1.5</a:t>
                      </a:r>
                      <a:endParaRPr lang="zh-CN" sz="1050">
                        <a:effectLst/>
                        <a:latin typeface="Times New Roman"/>
                        <a:ea typeface="宋体"/>
                      </a:endParaRPr>
                    </a:p>
                  </a:txBody>
                  <a:tcPr marL="68580" marR="68580" marT="0" marB="0" anchor="ctr"/>
                </a:tc>
                <a:tc>
                  <a:txBody>
                    <a:bodyPr/>
                    <a:lstStyle/>
                    <a:p>
                      <a:pPr>
                        <a:lnSpc>
                          <a:spcPts val="1200"/>
                        </a:lnSpc>
                        <a:spcAft>
                          <a:spcPts val="0"/>
                        </a:spcAft>
                      </a:pPr>
                      <a:r>
                        <a:rPr lang="en-US" sz="1050">
                          <a:effectLst/>
                        </a:rPr>
                        <a:t>2.0</a:t>
                      </a:r>
                      <a:endParaRPr lang="zh-CN" sz="1050">
                        <a:effectLst/>
                        <a:latin typeface="Times New Roman"/>
                        <a:ea typeface="宋体"/>
                      </a:endParaRPr>
                    </a:p>
                  </a:txBody>
                  <a:tcPr marL="68580" marR="68580" marT="0" marB="0" anchor="ctr"/>
                </a:tc>
                <a:tc>
                  <a:txBody>
                    <a:bodyPr/>
                    <a:lstStyle/>
                    <a:p>
                      <a:pPr>
                        <a:lnSpc>
                          <a:spcPts val="1200"/>
                        </a:lnSpc>
                        <a:spcAft>
                          <a:spcPts val="0"/>
                        </a:spcAft>
                      </a:pPr>
                      <a:r>
                        <a:rPr lang="en-US" sz="1050">
                          <a:effectLst/>
                        </a:rPr>
                        <a:t>3.0</a:t>
                      </a:r>
                      <a:endParaRPr lang="zh-CN" sz="1050">
                        <a:effectLst/>
                        <a:latin typeface="Times New Roman"/>
                        <a:ea typeface="宋体"/>
                      </a:endParaRPr>
                    </a:p>
                  </a:txBody>
                  <a:tcPr marL="68580" marR="68580" marT="0" marB="0" anchor="ctr"/>
                </a:tc>
                <a:tc>
                  <a:txBody>
                    <a:bodyPr/>
                    <a:lstStyle/>
                    <a:p>
                      <a:pPr>
                        <a:lnSpc>
                          <a:spcPts val="1200"/>
                        </a:lnSpc>
                        <a:spcAft>
                          <a:spcPts val="0"/>
                        </a:spcAft>
                      </a:pPr>
                      <a:r>
                        <a:rPr lang="en-US" sz="1050">
                          <a:effectLst/>
                        </a:rPr>
                        <a:t>-0.3</a:t>
                      </a:r>
                      <a:endParaRPr lang="zh-CN" sz="1050">
                        <a:effectLst/>
                        <a:latin typeface="Times New Roman"/>
                        <a:ea typeface="宋体"/>
                      </a:endParaRPr>
                    </a:p>
                  </a:txBody>
                  <a:tcPr marL="68580" marR="68580" marT="0" marB="0" anchor="ctr"/>
                </a:tc>
                <a:tc>
                  <a:txBody>
                    <a:bodyPr/>
                    <a:lstStyle/>
                    <a:p>
                      <a:pPr>
                        <a:lnSpc>
                          <a:spcPts val="1200"/>
                        </a:lnSpc>
                        <a:spcAft>
                          <a:spcPts val="0"/>
                        </a:spcAft>
                      </a:pPr>
                      <a:r>
                        <a:rPr lang="en-US" sz="1050">
                          <a:effectLst/>
                        </a:rPr>
                        <a:t>-1.5</a:t>
                      </a:r>
                      <a:endParaRPr lang="zh-CN" sz="1050">
                        <a:effectLst/>
                        <a:latin typeface="Times New Roman"/>
                        <a:ea typeface="宋体"/>
                      </a:endParaRPr>
                    </a:p>
                  </a:txBody>
                  <a:tcPr marL="68580" marR="68580" marT="0" marB="0" anchor="ctr"/>
                </a:tc>
                <a:tc>
                  <a:txBody>
                    <a:bodyPr/>
                    <a:lstStyle/>
                    <a:p>
                      <a:pPr>
                        <a:lnSpc>
                          <a:spcPts val="1200"/>
                        </a:lnSpc>
                        <a:spcAft>
                          <a:spcPts val="0"/>
                        </a:spcAft>
                      </a:pPr>
                      <a:r>
                        <a:rPr lang="en-US" sz="1050">
                          <a:effectLst/>
                        </a:rPr>
                        <a:t>-</a:t>
                      </a:r>
                      <a:endParaRPr lang="zh-CN" sz="1050">
                        <a:effectLst/>
                        <a:latin typeface="Times New Roman"/>
                        <a:ea typeface="宋体"/>
                      </a:endParaRPr>
                    </a:p>
                  </a:txBody>
                  <a:tcPr marL="68580" marR="68580" marT="0" marB="0" anchor="ctr"/>
                </a:tc>
                <a:tc>
                  <a:txBody>
                    <a:bodyPr/>
                    <a:lstStyle/>
                    <a:p>
                      <a:pPr>
                        <a:lnSpc>
                          <a:spcPts val="1200"/>
                        </a:lnSpc>
                        <a:spcAft>
                          <a:spcPts val="0"/>
                        </a:spcAft>
                      </a:pPr>
                      <a:r>
                        <a:rPr lang="en-US" sz="1050">
                          <a:effectLst/>
                        </a:rPr>
                        <a:t>0.3</a:t>
                      </a:r>
                      <a:endParaRPr lang="zh-CN" sz="1050">
                        <a:effectLst/>
                        <a:latin typeface="Times New Roman"/>
                        <a:ea typeface="宋体"/>
                      </a:endParaRPr>
                    </a:p>
                  </a:txBody>
                  <a:tcPr marL="68580" marR="68580" marT="0" marB="0" anchor="ctr"/>
                </a:tc>
                <a:tc>
                  <a:txBody>
                    <a:bodyPr/>
                    <a:lstStyle/>
                    <a:p>
                      <a:pPr>
                        <a:lnSpc>
                          <a:spcPts val="1200"/>
                        </a:lnSpc>
                        <a:spcAft>
                          <a:spcPts val="0"/>
                        </a:spcAft>
                      </a:pPr>
                      <a:r>
                        <a:rPr lang="en-US" sz="1050">
                          <a:effectLst/>
                        </a:rPr>
                        <a:t>3.0</a:t>
                      </a:r>
                      <a:endParaRPr lang="zh-CN" sz="1050">
                        <a:effectLst/>
                        <a:latin typeface="Times New Roman"/>
                        <a:ea typeface="宋体"/>
                      </a:endParaRPr>
                    </a:p>
                  </a:txBody>
                  <a:tcPr marL="68580" marR="68580" marT="0" marB="0" anchor="ctr"/>
                </a:tc>
                <a:tc>
                  <a:txBody>
                    <a:bodyPr/>
                    <a:lstStyle/>
                    <a:p>
                      <a:pPr>
                        <a:lnSpc>
                          <a:spcPts val="1200"/>
                        </a:lnSpc>
                        <a:spcAft>
                          <a:spcPts val="0"/>
                        </a:spcAft>
                      </a:pPr>
                      <a:r>
                        <a:rPr lang="en-US" sz="1050">
                          <a:effectLst/>
                        </a:rPr>
                        <a:t>-</a:t>
                      </a:r>
                      <a:endParaRPr lang="zh-CN" sz="1050">
                        <a:effectLst/>
                        <a:latin typeface="Times New Roman"/>
                        <a:ea typeface="宋体"/>
                      </a:endParaRPr>
                    </a:p>
                  </a:txBody>
                  <a:tcPr marL="68580" marR="68580" marT="0" marB="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970509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CAN—</a:t>
            </a:r>
            <a:r>
              <a:rPr lang="zh-CN" altLang="en-US" sz="3200" b="1">
                <a:latin typeface="微软雅黑" pitchFamily="34" charset="-122"/>
                <a:ea typeface="微软雅黑" pitchFamily="34" charset="-122"/>
              </a:rPr>
              <a:t>通讯实验</a:t>
            </a:r>
            <a:endParaRPr lang="zh-CN" altLang="en-US" sz="3200" b="1" dirty="0">
              <a:latin typeface="微软雅黑" pitchFamily="34" charset="-122"/>
              <a:ea typeface="微软雅黑" pitchFamily="34" charset="-122"/>
            </a:endParaRPr>
          </a:p>
        </p:txBody>
      </p:sp>
      <p:sp>
        <p:nvSpPr>
          <p:cNvPr id="6" name="文本框 3"/>
          <p:cNvSpPr txBox="1">
            <a:spLocks noChangeArrowheads="1"/>
          </p:cNvSpPr>
          <p:nvPr/>
        </p:nvSpPr>
        <p:spPr bwMode="auto">
          <a:xfrm>
            <a:off x="539552" y="1095127"/>
            <a:ext cx="74145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en-US" altLang="zh-CN" sz="2400">
                <a:solidFill>
                  <a:srgbClr val="000000"/>
                </a:solidFill>
                <a:latin typeface="微软雅黑" pitchFamily="34" charset="-122"/>
                <a:ea typeface="微软雅黑" pitchFamily="34" charset="-122"/>
              </a:rPr>
              <a:t>CAN</a:t>
            </a:r>
            <a:r>
              <a:rPr lang="zh-CN" altLang="en-US" sz="2400">
                <a:solidFill>
                  <a:srgbClr val="000000"/>
                </a:solidFill>
                <a:latin typeface="微软雅黑" pitchFamily="34" charset="-122"/>
                <a:ea typeface="微软雅黑" pitchFamily="34" charset="-122"/>
              </a:rPr>
              <a:t>协议中的差分信号</a:t>
            </a:r>
            <a:endParaRPr lang="zh-CN" altLang="en-US" sz="2400" dirty="0">
              <a:solidFill>
                <a:srgbClr val="000000"/>
              </a:solidFill>
              <a:latin typeface="微软雅黑" pitchFamily="34" charset="-122"/>
              <a:ea typeface="微软雅黑" pitchFamily="34" charset="-122"/>
            </a:endParaRPr>
          </a:p>
        </p:txBody>
      </p:sp>
      <p:pic>
        <p:nvPicPr>
          <p:cNvPr id="7" name="图片 6"/>
          <p:cNvPicPr/>
          <p:nvPr/>
        </p:nvPicPr>
        <p:blipFill>
          <a:blip r:embed="rId3" cstate="print">
            <a:extLst>
              <a:ext uri="{28A0092B-C50C-407E-A947-70E740481C1C}">
                <a14:useLocalDpi xmlns:a14="http://schemas.microsoft.com/office/drawing/2010/main" val="0"/>
              </a:ext>
            </a:extLst>
          </a:blip>
          <a:stretch>
            <a:fillRect/>
          </a:stretch>
        </p:blipFill>
        <p:spPr>
          <a:xfrm>
            <a:off x="1691680" y="1628800"/>
            <a:ext cx="5274310" cy="3053080"/>
          </a:xfrm>
          <a:prstGeom prst="rect">
            <a:avLst/>
          </a:prstGeom>
          <a:ln>
            <a:solidFill>
              <a:schemeClr val="tx1"/>
            </a:solidFill>
          </a:ln>
        </p:spPr>
      </p:pic>
      <p:sp>
        <p:nvSpPr>
          <p:cNvPr id="4" name="矩形 3"/>
          <p:cNvSpPr/>
          <p:nvPr/>
        </p:nvSpPr>
        <p:spPr>
          <a:xfrm>
            <a:off x="467544" y="4854787"/>
            <a:ext cx="8280920" cy="1700530"/>
          </a:xfrm>
          <a:prstGeom prst="rect">
            <a:avLst/>
          </a:prstGeom>
        </p:spPr>
        <p:txBody>
          <a:bodyPr wrap="square">
            <a:spAutoFit/>
          </a:bodyPr>
          <a:lstStyle/>
          <a:p>
            <a:pPr>
              <a:lnSpc>
                <a:spcPct val="150000"/>
              </a:lnSpc>
            </a:pPr>
            <a:r>
              <a:rPr lang="en-US" altLang="zh-CN"/>
              <a:t>	</a:t>
            </a:r>
            <a:r>
              <a:rPr lang="zh-CN" altLang="zh-CN"/>
              <a:t>在</a:t>
            </a:r>
            <a:r>
              <a:rPr lang="en-US" altLang="zh-CN"/>
              <a:t>CAN</a:t>
            </a:r>
            <a:r>
              <a:rPr lang="zh-CN" altLang="zh-CN"/>
              <a:t>总线中，必须使它处于隐性电平</a:t>
            </a:r>
            <a:r>
              <a:rPr lang="en-US" altLang="zh-CN"/>
              <a:t>(</a:t>
            </a:r>
            <a:r>
              <a:rPr lang="zh-CN" altLang="zh-CN"/>
              <a:t>逻辑</a:t>
            </a:r>
            <a:r>
              <a:rPr lang="en-US" altLang="zh-CN"/>
              <a:t>1)</a:t>
            </a:r>
            <a:r>
              <a:rPr lang="zh-CN" altLang="zh-CN"/>
              <a:t>或显性电平</a:t>
            </a:r>
            <a:r>
              <a:rPr lang="en-US" altLang="zh-CN"/>
              <a:t>(</a:t>
            </a:r>
            <a:r>
              <a:rPr lang="zh-CN" altLang="zh-CN"/>
              <a:t>逻辑</a:t>
            </a:r>
            <a:r>
              <a:rPr lang="en-US" altLang="zh-CN"/>
              <a:t>0)</a:t>
            </a:r>
            <a:r>
              <a:rPr lang="zh-CN" altLang="zh-CN"/>
              <a:t>中的其中一个状态。假如有两个</a:t>
            </a:r>
            <a:r>
              <a:rPr lang="en-US" altLang="zh-CN"/>
              <a:t>CAN</a:t>
            </a:r>
            <a:r>
              <a:rPr lang="zh-CN" altLang="zh-CN"/>
              <a:t>通讯节点，在同一时间，一个输出隐性电平，另一个输出显性电平，类似</a:t>
            </a:r>
            <a:r>
              <a:rPr lang="en-US" altLang="zh-CN"/>
              <a:t>I2C</a:t>
            </a:r>
            <a:r>
              <a:rPr lang="zh-CN" altLang="zh-CN"/>
              <a:t>总线的“线与”特性将使它处于显性电平状态，显性电平的名字就是这样来的，即可以认为显性具有优先的意味。</a:t>
            </a:r>
          </a:p>
        </p:txBody>
      </p:sp>
    </p:spTree>
    <p:extLst>
      <p:ext uri="{BB962C8B-B14F-4D97-AF65-F5344CB8AC3E}">
        <p14:creationId xmlns:p14="http://schemas.microsoft.com/office/powerpoint/2010/main" val="3485515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CAN—</a:t>
            </a:r>
            <a:r>
              <a:rPr lang="zh-CN" altLang="en-US" sz="3200" b="1">
                <a:latin typeface="微软雅黑" pitchFamily="34" charset="-122"/>
                <a:ea typeface="微软雅黑" pitchFamily="34" charset="-122"/>
              </a:rPr>
              <a:t>通讯实验</a:t>
            </a:r>
            <a:endParaRPr lang="zh-CN" altLang="en-US" sz="3200" b="1" dirty="0">
              <a:latin typeface="微软雅黑" pitchFamily="34" charset="-122"/>
              <a:ea typeface="微软雅黑" pitchFamily="34" charset="-122"/>
            </a:endParaRPr>
          </a:p>
        </p:txBody>
      </p:sp>
      <p:sp>
        <p:nvSpPr>
          <p:cNvPr id="6" name="文本框 3"/>
          <p:cNvSpPr txBox="1">
            <a:spLocks noChangeArrowheads="1"/>
          </p:cNvSpPr>
          <p:nvPr/>
        </p:nvSpPr>
        <p:spPr bwMode="auto">
          <a:xfrm>
            <a:off x="539552" y="1095127"/>
            <a:ext cx="74145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en-US" altLang="zh-CN" sz="2400">
                <a:solidFill>
                  <a:srgbClr val="000000"/>
                </a:solidFill>
                <a:latin typeface="微软雅黑" pitchFamily="34" charset="-122"/>
                <a:ea typeface="微软雅黑" pitchFamily="34" charset="-122"/>
              </a:rPr>
              <a:t>CAN</a:t>
            </a:r>
            <a:r>
              <a:rPr lang="zh-CN" altLang="en-US" sz="2400">
                <a:solidFill>
                  <a:srgbClr val="000000"/>
                </a:solidFill>
                <a:latin typeface="微软雅黑" pitchFamily="34" charset="-122"/>
                <a:ea typeface="微软雅黑" pitchFamily="34" charset="-122"/>
              </a:rPr>
              <a:t>协议中的差分信号</a:t>
            </a:r>
            <a:endParaRPr lang="zh-CN" altLang="en-US" sz="2400" dirty="0">
              <a:solidFill>
                <a:srgbClr val="000000"/>
              </a:solidFill>
              <a:latin typeface="微软雅黑" pitchFamily="34" charset="-122"/>
              <a:ea typeface="微软雅黑" pitchFamily="34" charset="-122"/>
            </a:endParaRPr>
          </a:p>
        </p:txBody>
      </p:sp>
      <p:pic>
        <p:nvPicPr>
          <p:cNvPr id="7" name="图片 6"/>
          <p:cNvPicPr/>
          <p:nvPr/>
        </p:nvPicPr>
        <p:blipFill>
          <a:blip r:embed="rId3" cstate="print">
            <a:extLst>
              <a:ext uri="{28A0092B-C50C-407E-A947-70E740481C1C}">
                <a14:useLocalDpi xmlns:a14="http://schemas.microsoft.com/office/drawing/2010/main" val="0"/>
              </a:ext>
            </a:extLst>
          </a:blip>
          <a:stretch>
            <a:fillRect/>
          </a:stretch>
        </p:blipFill>
        <p:spPr>
          <a:xfrm>
            <a:off x="1691680" y="1628800"/>
            <a:ext cx="5274310" cy="3053080"/>
          </a:xfrm>
          <a:prstGeom prst="rect">
            <a:avLst/>
          </a:prstGeom>
          <a:ln>
            <a:solidFill>
              <a:schemeClr val="tx1"/>
            </a:solidFill>
          </a:ln>
        </p:spPr>
      </p:pic>
      <p:sp>
        <p:nvSpPr>
          <p:cNvPr id="4" name="矩形 3"/>
          <p:cNvSpPr/>
          <p:nvPr/>
        </p:nvSpPr>
        <p:spPr>
          <a:xfrm>
            <a:off x="467544" y="4854787"/>
            <a:ext cx="8280920" cy="1700530"/>
          </a:xfrm>
          <a:prstGeom prst="rect">
            <a:avLst/>
          </a:prstGeom>
        </p:spPr>
        <p:txBody>
          <a:bodyPr wrap="square">
            <a:spAutoFit/>
          </a:bodyPr>
          <a:lstStyle/>
          <a:p>
            <a:pPr>
              <a:lnSpc>
                <a:spcPct val="150000"/>
              </a:lnSpc>
            </a:pPr>
            <a:r>
              <a:rPr lang="en-US" altLang="zh-CN"/>
              <a:t>	</a:t>
            </a:r>
            <a:r>
              <a:rPr lang="zh-CN" altLang="zh-CN"/>
              <a:t>由于</a:t>
            </a:r>
            <a:r>
              <a:rPr lang="en-US" altLang="zh-CN"/>
              <a:t>CAN</a:t>
            </a:r>
            <a:r>
              <a:rPr lang="zh-CN" altLang="zh-CN"/>
              <a:t>总线协议的物理层只有</a:t>
            </a:r>
            <a:r>
              <a:rPr lang="en-US" altLang="zh-CN"/>
              <a:t>1</a:t>
            </a:r>
            <a:r>
              <a:rPr lang="zh-CN" altLang="zh-CN"/>
              <a:t>对差分线，在一个时刻只能表示一个信号，所以对通讯节点来说，</a:t>
            </a:r>
            <a:r>
              <a:rPr lang="en-US" altLang="zh-CN"/>
              <a:t>CAN</a:t>
            </a:r>
            <a:r>
              <a:rPr lang="zh-CN" altLang="zh-CN"/>
              <a:t>通讯是半双工的，收发数据需要分时进行。在</a:t>
            </a:r>
            <a:r>
              <a:rPr lang="en-US" altLang="zh-CN"/>
              <a:t>CAN</a:t>
            </a:r>
            <a:r>
              <a:rPr lang="zh-CN" altLang="zh-CN"/>
              <a:t>的通讯网络中，因为共用总线，在整个网络中同一时刻只能有一个通讯节点发送信号，其余的节点在该时刻都只能接收。。</a:t>
            </a:r>
          </a:p>
        </p:txBody>
      </p:sp>
    </p:spTree>
    <p:extLst>
      <p:ext uri="{BB962C8B-B14F-4D97-AF65-F5344CB8AC3E}">
        <p14:creationId xmlns:p14="http://schemas.microsoft.com/office/powerpoint/2010/main" val="7889644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CAN—</a:t>
            </a:r>
            <a:r>
              <a:rPr lang="zh-CN" altLang="en-US" sz="3200" b="1">
                <a:latin typeface="微软雅黑" pitchFamily="34" charset="-122"/>
                <a:ea typeface="微软雅黑" pitchFamily="34" charset="-122"/>
              </a:rPr>
              <a:t>通讯实验</a:t>
            </a:r>
            <a:endParaRPr lang="zh-CN" altLang="en-US" sz="3200" b="1" dirty="0">
              <a:latin typeface="微软雅黑" pitchFamily="34" charset="-122"/>
              <a:ea typeface="微软雅黑" pitchFamily="34" charset="-122"/>
            </a:endParaRPr>
          </a:p>
        </p:txBody>
      </p:sp>
      <p:sp>
        <p:nvSpPr>
          <p:cNvPr id="6" name="文本框 3"/>
          <p:cNvSpPr txBox="1">
            <a:spLocks noChangeArrowheads="1"/>
          </p:cNvSpPr>
          <p:nvPr/>
        </p:nvSpPr>
        <p:spPr bwMode="auto">
          <a:xfrm>
            <a:off x="539552" y="1095127"/>
            <a:ext cx="74145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en-US" altLang="zh-CN" sz="2400">
                <a:solidFill>
                  <a:srgbClr val="000000"/>
                </a:solidFill>
                <a:latin typeface="微软雅黑" pitchFamily="34" charset="-122"/>
                <a:ea typeface="微软雅黑" pitchFamily="34" charset="-122"/>
              </a:rPr>
              <a:t>CAN</a:t>
            </a:r>
            <a:r>
              <a:rPr lang="zh-CN" altLang="en-US" sz="2400">
                <a:solidFill>
                  <a:srgbClr val="000000"/>
                </a:solidFill>
                <a:latin typeface="微软雅黑" pitchFamily="34" charset="-122"/>
                <a:ea typeface="微软雅黑" pitchFamily="34" charset="-122"/>
              </a:rPr>
              <a:t>协议层</a:t>
            </a:r>
            <a:endParaRPr lang="zh-CN" altLang="en-US" sz="2400" dirty="0">
              <a:solidFill>
                <a:srgbClr val="000000"/>
              </a:solidFill>
              <a:latin typeface="微软雅黑" pitchFamily="34" charset="-122"/>
              <a:ea typeface="微软雅黑" pitchFamily="34" charset="-122"/>
            </a:endParaRPr>
          </a:p>
        </p:txBody>
      </p:sp>
      <p:sp>
        <p:nvSpPr>
          <p:cNvPr id="2" name="矩形 1"/>
          <p:cNvSpPr/>
          <p:nvPr/>
        </p:nvSpPr>
        <p:spPr>
          <a:xfrm>
            <a:off x="757912" y="1603955"/>
            <a:ext cx="3672800" cy="369332"/>
          </a:xfrm>
          <a:prstGeom prst="rect">
            <a:avLst/>
          </a:prstGeom>
        </p:spPr>
        <p:txBody>
          <a:bodyPr wrap="none">
            <a:spAutoFit/>
          </a:bodyPr>
          <a:lstStyle/>
          <a:p>
            <a:r>
              <a:rPr lang="en-US" altLang="zh-CN"/>
              <a:t>CAN</a:t>
            </a:r>
            <a:r>
              <a:rPr lang="zh-CN" altLang="zh-CN"/>
              <a:t>的协议层则规定了通讯逻辑。</a:t>
            </a:r>
            <a:endParaRPr lang="zh-CN" altLang="en-US"/>
          </a:p>
        </p:txBody>
      </p:sp>
      <p:sp>
        <p:nvSpPr>
          <p:cNvPr id="5" name="矩形 4"/>
          <p:cNvSpPr/>
          <p:nvPr/>
        </p:nvSpPr>
        <p:spPr>
          <a:xfrm>
            <a:off x="539552" y="2555612"/>
            <a:ext cx="2775119" cy="369332"/>
          </a:xfrm>
          <a:prstGeom prst="rect">
            <a:avLst/>
          </a:prstGeom>
        </p:spPr>
        <p:txBody>
          <a:bodyPr wrap="none">
            <a:spAutoFit/>
          </a:bodyPr>
          <a:lstStyle/>
          <a:p>
            <a:r>
              <a:rPr lang="en-US" altLang="zh-CN"/>
              <a:t>1. CAN</a:t>
            </a:r>
            <a:r>
              <a:rPr lang="zh-CN" altLang="en-US"/>
              <a:t>的波特率及位同步</a:t>
            </a:r>
          </a:p>
        </p:txBody>
      </p:sp>
      <p:sp>
        <p:nvSpPr>
          <p:cNvPr id="8" name="矩形 7"/>
          <p:cNvSpPr/>
          <p:nvPr/>
        </p:nvSpPr>
        <p:spPr>
          <a:xfrm>
            <a:off x="757912" y="2970818"/>
            <a:ext cx="7846536" cy="1754326"/>
          </a:xfrm>
          <a:prstGeom prst="rect">
            <a:avLst/>
          </a:prstGeom>
        </p:spPr>
        <p:txBody>
          <a:bodyPr wrap="square">
            <a:spAutoFit/>
          </a:bodyPr>
          <a:lstStyle/>
          <a:p>
            <a:pPr>
              <a:lnSpc>
                <a:spcPct val="150000"/>
              </a:lnSpc>
            </a:pPr>
            <a:r>
              <a:rPr lang="en-US" altLang="zh-CN"/>
              <a:t>	</a:t>
            </a:r>
            <a:r>
              <a:rPr lang="zh-CN" altLang="zh-CN"/>
              <a:t>由于</a:t>
            </a:r>
            <a:r>
              <a:rPr lang="en-US" altLang="zh-CN"/>
              <a:t>CAN</a:t>
            </a:r>
            <a:r>
              <a:rPr lang="zh-CN" altLang="zh-CN"/>
              <a:t>属于异步通讯，没有时钟信号线，连接在同一个总线网络中的各个节点会像串口异步通讯那样，节点间使用约定好的波特率进行通讯，特别地，</a:t>
            </a:r>
            <a:r>
              <a:rPr lang="en-US" altLang="zh-CN"/>
              <a:t>CAN</a:t>
            </a:r>
            <a:r>
              <a:rPr lang="zh-CN" altLang="zh-CN"/>
              <a:t>还会使用“位同步”的方式来抗干扰、吸收误差，实现对总线电平信号进行正确的采样，确保通讯正常。</a:t>
            </a:r>
          </a:p>
        </p:txBody>
      </p:sp>
    </p:spTree>
    <p:extLst>
      <p:ext uri="{BB962C8B-B14F-4D97-AF65-F5344CB8AC3E}">
        <p14:creationId xmlns:p14="http://schemas.microsoft.com/office/powerpoint/2010/main" val="19462689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CAN—</a:t>
            </a:r>
            <a:r>
              <a:rPr lang="zh-CN" altLang="en-US" sz="3200" b="1">
                <a:latin typeface="微软雅黑" pitchFamily="34" charset="-122"/>
                <a:ea typeface="微软雅黑" pitchFamily="34" charset="-122"/>
              </a:rPr>
              <a:t>通讯实验</a:t>
            </a:r>
            <a:endParaRPr lang="zh-CN" altLang="en-US" sz="3200" b="1" dirty="0">
              <a:latin typeface="微软雅黑" pitchFamily="34" charset="-122"/>
              <a:ea typeface="微软雅黑" pitchFamily="34" charset="-122"/>
            </a:endParaRPr>
          </a:p>
        </p:txBody>
      </p:sp>
      <p:pic>
        <p:nvPicPr>
          <p:cNvPr id="9" name="图片 8"/>
          <p:cNvPicPr/>
          <p:nvPr/>
        </p:nvPicPr>
        <p:blipFill>
          <a:blip r:embed="rId3">
            <a:extLst>
              <a:ext uri="{28A0092B-C50C-407E-A947-70E740481C1C}">
                <a14:useLocalDpi xmlns:a14="http://schemas.microsoft.com/office/drawing/2010/main" val="0"/>
              </a:ext>
            </a:extLst>
          </a:blip>
          <a:stretch>
            <a:fillRect/>
          </a:stretch>
        </p:blipFill>
        <p:spPr>
          <a:xfrm>
            <a:off x="467545" y="3222772"/>
            <a:ext cx="8280920" cy="3446588"/>
          </a:xfrm>
          <a:prstGeom prst="rect">
            <a:avLst/>
          </a:prstGeom>
          <a:ln>
            <a:solidFill>
              <a:schemeClr val="tx1"/>
            </a:solidFill>
          </a:ln>
        </p:spPr>
      </p:pic>
      <p:sp>
        <p:nvSpPr>
          <p:cNvPr id="4" name="矩形 3"/>
          <p:cNvSpPr/>
          <p:nvPr/>
        </p:nvSpPr>
        <p:spPr>
          <a:xfrm>
            <a:off x="467545" y="1772816"/>
            <a:ext cx="8208911" cy="1338828"/>
          </a:xfrm>
          <a:prstGeom prst="rect">
            <a:avLst/>
          </a:prstGeom>
        </p:spPr>
        <p:txBody>
          <a:bodyPr wrap="square">
            <a:spAutoFit/>
          </a:bodyPr>
          <a:lstStyle/>
          <a:p>
            <a:pPr lvl="0" indent="266700">
              <a:lnSpc>
                <a:spcPct val="150000"/>
              </a:lnSpc>
            </a:pPr>
            <a:r>
              <a:rPr lang="zh-CN" altLang="en-US"/>
              <a:t>为了</a:t>
            </a:r>
            <a:r>
              <a:rPr lang="zh-CN" altLang="zh-CN"/>
              <a:t>实现位同步，</a:t>
            </a:r>
            <a:r>
              <a:rPr lang="en-US" altLang="zh-CN"/>
              <a:t>CAN</a:t>
            </a:r>
            <a:r>
              <a:rPr lang="zh-CN" altLang="en-US"/>
              <a:t>协议把每一个数据位的时序分解成</a:t>
            </a:r>
            <a:r>
              <a:rPr lang="en-US" altLang="zh-CN"/>
              <a:t>SS</a:t>
            </a:r>
            <a:r>
              <a:rPr lang="zh-CN" altLang="en-US"/>
              <a:t>段、</a:t>
            </a:r>
            <a:r>
              <a:rPr lang="en-US" altLang="zh-CN"/>
              <a:t>PTS</a:t>
            </a:r>
            <a:r>
              <a:rPr lang="zh-CN" altLang="en-US"/>
              <a:t>段、</a:t>
            </a:r>
            <a:r>
              <a:rPr lang="en-US" altLang="zh-CN"/>
              <a:t>PBS1</a:t>
            </a:r>
            <a:r>
              <a:rPr lang="zh-CN" altLang="en-US"/>
              <a:t>段、</a:t>
            </a:r>
            <a:r>
              <a:rPr lang="en-US" altLang="zh-CN"/>
              <a:t>PBS2</a:t>
            </a:r>
            <a:r>
              <a:rPr lang="zh-CN" altLang="en-US"/>
              <a:t>段，这四段的长度加起来即为一个</a:t>
            </a:r>
            <a:r>
              <a:rPr lang="en-US" altLang="zh-CN"/>
              <a:t>CAN</a:t>
            </a:r>
            <a:r>
              <a:rPr lang="zh-CN" altLang="en-US"/>
              <a:t>数据位的长度。分解后最小的时间单位是</a:t>
            </a:r>
            <a:r>
              <a:rPr lang="en-US" altLang="zh-CN"/>
              <a:t>Tq</a:t>
            </a:r>
            <a:r>
              <a:rPr lang="zh-CN" altLang="en-US"/>
              <a:t>，而一个完整的位由</a:t>
            </a:r>
            <a:r>
              <a:rPr lang="en-US" altLang="zh-CN"/>
              <a:t>8~25</a:t>
            </a:r>
            <a:r>
              <a:rPr lang="zh-CN" altLang="en-US"/>
              <a:t>个</a:t>
            </a:r>
            <a:r>
              <a:rPr lang="en-US" altLang="zh-CN"/>
              <a:t>Tq</a:t>
            </a:r>
            <a:r>
              <a:rPr lang="zh-CN" altLang="en-US"/>
              <a:t>组成。</a:t>
            </a:r>
          </a:p>
        </p:txBody>
      </p:sp>
      <p:sp>
        <p:nvSpPr>
          <p:cNvPr id="7" name="矩形 6"/>
          <p:cNvSpPr/>
          <p:nvPr/>
        </p:nvSpPr>
        <p:spPr>
          <a:xfrm>
            <a:off x="485606" y="1196752"/>
            <a:ext cx="1346844" cy="369332"/>
          </a:xfrm>
          <a:prstGeom prst="rect">
            <a:avLst/>
          </a:prstGeom>
        </p:spPr>
        <p:txBody>
          <a:bodyPr wrap="none">
            <a:spAutoFit/>
          </a:bodyPr>
          <a:lstStyle/>
          <a:p>
            <a:r>
              <a:rPr lang="zh-CN" altLang="zh-CN" b="1"/>
              <a:t>位时序分解</a:t>
            </a:r>
          </a:p>
        </p:txBody>
      </p:sp>
    </p:spTree>
    <p:extLst>
      <p:ext uri="{BB962C8B-B14F-4D97-AF65-F5344CB8AC3E}">
        <p14:creationId xmlns:p14="http://schemas.microsoft.com/office/powerpoint/2010/main" val="2872321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CAN—</a:t>
            </a:r>
            <a:r>
              <a:rPr lang="zh-CN" altLang="en-US" sz="3200" b="1">
                <a:latin typeface="微软雅黑" pitchFamily="34" charset="-122"/>
                <a:ea typeface="微软雅黑" pitchFamily="34" charset="-122"/>
              </a:rPr>
              <a:t>通讯实验</a:t>
            </a:r>
            <a:endParaRPr lang="zh-CN" altLang="en-US" sz="3200" b="1" dirty="0">
              <a:latin typeface="微软雅黑" pitchFamily="34" charset="-122"/>
              <a:ea typeface="微软雅黑" pitchFamily="34" charset="-122"/>
            </a:endParaRPr>
          </a:p>
        </p:txBody>
      </p:sp>
      <p:pic>
        <p:nvPicPr>
          <p:cNvPr id="9" name="图片 8"/>
          <p:cNvPicPr/>
          <p:nvPr/>
        </p:nvPicPr>
        <p:blipFill>
          <a:blip r:embed="rId3">
            <a:extLst>
              <a:ext uri="{28A0092B-C50C-407E-A947-70E740481C1C}">
                <a14:useLocalDpi xmlns:a14="http://schemas.microsoft.com/office/drawing/2010/main" val="0"/>
              </a:ext>
            </a:extLst>
          </a:blip>
          <a:stretch>
            <a:fillRect/>
          </a:stretch>
        </p:blipFill>
        <p:spPr>
          <a:xfrm>
            <a:off x="424396" y="1638596"/>
            <a:ext cx="8280920" cy="3446588"/>
          </a:xfrm>
          <a:prstGeom prst="rect">
            <a:avLst/>
          </a:prstGeom>
          <a:ln>
            <a:solidFill>
              <a:schemeClr val="tx1"/>
            </a:solidFill>
          </a:ln>
        </p:spPr>
      </p:pic>
      <p:sp>
        <p:nvSpPr>
          <p:cNvPr id="7" name="矩形 6"/>
          <p:cNvSpPr/>
          <p:nvPr/>
        </p:nvSpPr>
        <p:spPr>
          <a:xfrm>
            <a:off x="485606" y="1124744"/>
            <a:ext cx="1346844" cy="369332"/>
          </a:xfrm>
          <a:prstGeom prst="rect">
            <a:avLst/>
          </a:prstGeom>
        </p:spPr>
        <p:txBody>
          <a:bodyPr wrap="none">
            <a:spAutoFit/>
          </a:bodyPr>
          <a:lstStyle/>
          <a:p>
            <a:r>
              <a:rPr lang="zh-CN" altLang="zh-CN" b="1"/>
              <a:t>位时序分解</a:t>
            </a:r>
          </a:p>
        </p:txBody>
      </p:sp>
      <p:sp>
        <p:nvSpPr>
          <p:cNvPr id="2" name="矩形 1"/>
          <p:cNvSpPr/>
          <p:nvPr/>
        </p:nvSpPr>
        <p:spPr>
          <a:xfrm>
            <a:off x="400870" y="5082934"/>
            <a:ext cx="8419601" cy="1754326"/>
          </a:xfrm>
          <a:prstGeom prst="rect">
            <a:avLst/>
          </a:prstGeom>
        </p:spPr>
        <p:txBody>
          <a:bodyPr wrap="square">
            <a:spAutoFit/>
          </a:bodyPr>
          <a:lstStyle/>
          <a:p>
            <a:pPr>
              <a:lnSpc>
                <a:spcPct val="150000"/>
              </a:lnSpc>
            </a:pPr>
            <a:r>
              <a:rPr lang="en-US" altLang="zh-CN"/>
              <a:t>	</a:t>
            </a:r>
            <a:r>
              <a:rPr lang="zh-CN" altLang="zh-CN"/>
              <a:t>图中表示的</a:t>
            </a:r>
            <a:r>
              <a:rPr lang="en-US" altLang="zh-CN"/>
              <a:t>CAN</a:t>
            </a:r>
            <a:r>
              <a:rPr lang="zh-CN" altLang="zh-CN"/>
              <a:t>通讯信号每一个数据位的长度为</a:t>
            </a:r>
            <a:r>
              <a:rPr lang="en-US" altLang="zh-CN"/>
              <a:t>19Tq</a:t>
            </a:r>
            <a:r>
              <a:rPr lang="zh-CN" altLang="zh-CN"/>
              <a:t>，其中</a:t>
            </a:r>
            <a:r>
              <a:rPr lang="en-US" altLang="zh-CN"/>
              <a:t>SS</a:t>
            </a:r>
            <a:r>
              <a:rPr lang="zh-CN" altLang="zh-CN"/>
              <a:t>段占</a:t>
            </a:r>
            <a:r>
              <a:rPr lang="en-US" altLang="zh-CN"/>
              <a:t>1Tq</a:t>
            </a:r>
            <a:r>
              <a:rPr lang="zh-CN" altLang="zh-CN"/>
              <a:t>，</a:t>
            </a:r>
            <a:r>
              <a:rPr lang="en-US" altLang="zh-CN"/>
              <a:t>PTS</a:t>
            </a:r>
            <a:r>
              <a:rPr lang="zh-CN" altLang="zh-CN"/>
              <a:t>段占</a:t>
            </a:r>
            <a:r>
              <a:rPr lang="en-US" altLang="zh-CN"/>
              <a:t>6Tq</a:t>
            </a:r>
            <a:r>
              <a:rPr lang="zh-CN" altLang="zh-CN"/>
              <a:t>，</a:t>
            </a:r>
            <a:r>
              <a:rPr lang="en-US" altLang="zh-CN"/>
              <a:t>PBS1</a:t>
            </a:r>
            <a:r>
              <a:rPr lang="zh-CN" altLang="zh-CN"/>
              <a:t>段占</a:t>
            </a:r>
            <a:r>
              <a:rPr lang="en-US" altLang="zh-CN"/>
              <a:t>5Tq</a:t>
            </a:r>
            <a:r>
              <a:rPr lang="zh-CN" altLang="zh-CN"/>
              <a:t>，</a:t>
            </a:r>
            <a:r>
              <a:rPr lang="en-US" altLang="zh-CN"/>
              <a:t>PBS2</a:t>
            </a:r>
            <a:r>
              <a:rPr lang="zh-CN" altLang="zh-CN"/>
              <a:t>段占</a:t>
            </a:r>
            <a:r>
              <a:rPr lang="en-US" altLang="zh-CN"/>
              <a:t>7Tq</a:t>
            </a:r>
            <a:r>
              <a:rPr lang="zh-CN" altLang="zh-CN"/>
              <a:t>。信号的采样点位于</a:t>
            </a:r>
            <a:r>
              <a:rPr lang="en-US" altLang="zh-CN"/>
              <a:t>PBS1</a:t>
            </a:r>
            <a:r>
              <a:rPr lang="zh-CN" altLang="zh-CN"/>
              <a:t>段与</a:t>
            </a:r>
            <a:r>
              <a:rPr lang="en-US" altLang="zh-CN"/>
              <a:t>PBS2</a:t>
            </a:r>
            <a:r>
              <a:rPr lang="zh-CN" altLang="zh-CN"/>
              <a:t>段之间，通过控制各段的长度，可以对采样点的位置进行偏移，以便准确地采样。</a:t>
            </a:r>
          </a:p>
        </p:txBody>
      </p:sp>
    </p:spTree>
    <p:extLst>
      <p:ext uri="{BB962C8B-B14F-4D97-AF65-F5344CB8AC3E}">
        <p14:creationId xmlns:p14="http://schemas.microsoft.com/office/powerpoint/2010/main" val="22551309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CAN—</a:t>
            </a:r>
            <a:r>
              <a:rPr lang="zh-CN" altLang="en-US" sz="3200" b="1">
                <a:latin typeface="微软雅黑" pitchFamily="34" charset="-122"/>
                <a:ea typeface="微软雅黑" pitchFamily="34" charset="-122"/>
              </a:rPr>
              <a:t>通讯实验</a:t>
            </a:r>
            <a:endParaRPr lang="zh-CN" altLang="en-US" sz="3200" b="1" dirty="0">
              <a:latin typeface="微软雅黑" pitchFamily="34" charset="-122"/>
              <a:ea typeface="微软雅黑" pitchFamily="34" charset="-122"/>
            </a:endParaRPr>
          </a:p>
        </p:txBody>
      </p:sp>
      <p:pic>
        <p:nvPicPr>
          <p:cNvPr id="9" name="图片 8"/>
          <p:cNvPicPr/>
          <p:nvPr/>
        </p:nvPicPr>
        <p:blipFill>
          <a:blip r:embed="rId3">
            <a:extLst>
              <a:ext uri="{28A0092B-C50C-407E-A947-70E740481C1C}">
                <a14:useLocalDpi xmlns:a14="http://schemas.microsoft.com/office/drawing/2010/main" val="0"/>
              </a:ext>
            </a:extLst>
          </a:blip>
          <a:stretch>
            <a:fillRect/>
          </a:stretch>
        </p:blipFill>
        <p:spPr>
          <a:xfrm>
            <a:off x="1032712" y="1612601"/>
            <a:ext cx="7155916" cy="2978352"/>
          </a:xfrm>
          <a:prstGeom prst="rect">
            <a:avLst/>
          </a:prstGeom>
          <a:ln>
            <a:solidFill>
              <a:schemeClr val="tx1"/>
            </a:solidFill>
          </a:ln>
        </p:spPr>
      </p:pic>
      <p:sp>
        <p:nvSpPr>
          <p:cNvPr id="7" name="矩形 6"/>
          <p:cNvSpPr/>
          <p:nvPr/>
        </p:nvSpPr>
        <p:spPr>
          <a:xfrm>
            <a:off x="485606" y="1124744"/>
            <a:ext cx="1346844" cy="369332"/>
          </a:xfrm>
          <a:prstGeom prst="rect">
            <a:avLst/>
          </a:prstGeom>
        </p:spPr>
        <p:txBody>
          <a:bodyPr wrap="none">
            <a:spAutoFit/>
          </a:bodyPr>
          <a:lstStyle/>
          <a:p>
            <a:r>
              <a:rPr lang="zh-CN" altLang="zh-CN" b="1"/>
              <a:t>位时序分解</a:t>
            </a:r>
          </a:p>
        </p:txBody>
      </p:sp>
      <p:sp>
        <p:nvSpPr>
          <p:cNvPr id="2" name="矩形 1"/>
          <p:cNvSpPr/>
          <p:nvPr/>
        </p:nvSpPr>
        <p:spPr>
          <a:xfrm>
            <a:off x="400870" y="5082934"/>
            <a:ext cx="8419601" cy="1615827"/>
          </a:xfrm>
          <a:prstGeom prst="rect">
            <a:avLst/>
          </a:prstGeom>
        </p:spPr>
        <p:txBody>
          <a:bodyPr wrap="square">
            <a:spAutoFit/>
          </a:bodyPr>
          <a:lstStyle/>
          <a:p>
            <a:pPr marL="285750" lvl="0" indent="-285750">
              <a:buFont typeface="Arial" panose="020B0604020202020204" pitchFamily="34" charset="0"/>
              <a:buChar char="•"/>
            </a:pPr>
            <a:r>
              <a:rPr lang="en-US" altLang="zh-CN"/>
              <a:t>SS</a:t>
            </a:r>
            <a:r>
              <a:rPr lang="zh-CN" altLang="zh-CN"/>
              <a:t>段</a:t>
            </a:r>
            <a:r>
              <a:rPr lang="en-US" altLang="zh-CN"/>
              <a:t>(SYNC SEG)</a:t>
            </a:r>
            <a:endParaRPr lang="zh-CN" altLang="zh-CN"/>
          </a:p>
          <a:p>
            <a:pPr>
              <a:lnSpc>
                <a:spcPct val="150000"/>
              </a:lnSpc>
            </a:pPr>
            <a:r>
              <a:rPr lang="en-US" altLang="zh-CN"/>
              <a:t>SS</a:t>
            </a:r>
            <a:r>
              <a:rPr lang="zh-CN" altLang="zh-CN"/>
              <a:t>译为同步段，若通讯节点检测到总线上信号的跳变沿被包含在</a:t>
            </a:r>
            <a:r>
              <a:rPr lang="en-US" altLang="zh-CN"/>
              <a:t>SS</a:t>
            </a:r>
            <a:r>
              <a:rPr lang="zh-CN" altLang="zh-CN"/>
              <a:t>段的范围之内，则表示节点与总线的时序是同步的，当节点与总线同步时，采样点采集到的总线电平即可被确定为该位的电平。</a:t>
            </a:r>
            <a:r>
              <a:rPr lang="en-US" altLang="zh-CN"/>
              <a:t>SS</a:t>
            </a:r>
            <a:r>
              <a:rPr lang="zh-CN" altLang="zh-CN"/>
              <a:t>段的大小固定为</a:t>
            </a:r>
            <a:r>
              <a:rPr lang="en-US" altLang="zh-CN"/>
              <a:t>1Tq</a:t>
            </a:r>
            <a:r>
              <a:rPr lang="zh-CN" altLang="zh-CN"/>
              <a:t>。</a:t>
            </a:r>
          </a:p>
        </p:txBody>
      </p:sp>
    </p:spTree>
    <p:extLst>
      <p:ext uri="{BB962C8B-B14F-4D97-AF65-F5344CB8AC3E}">
        <p14:creationId xmlns:p14="http://schemas.microsoft.com/office/powerpoint/2010/main" val="13794089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CAN—</a:t>
            </a:r>
            <a:r>
              <a:rPr lang="zh-CN" altLang="en-US" sz="3200" b="1">
                <a:latin typeface="微软雅黑" pitchFamily="34" charset="-122"/>
                <a:ea typeface="微软雅黑" pitchFamily="34" charset="-122"/>
              </a:rPr>
              <a:t>通讯实验</a:t>
            </a:r>
            <a:endParaRPr lang="zh-CN" altLang="en-US" sz="3200" b="1" dirty="0">
              <a:latin typeface="微软雅黑" pitchFamily="34" charset="-122"/>
              <a:ea typeface="微软雅黑" pitchFamily="34" charset="-122"/>
            </a:endParaRPr>
          </a:p>
        </p:txBody>
      </p:sp>
      <p:pic>
        <p:nvPicPr>
          <p:cNvPr id="9" name="图片 8"/>
          <p:cNvPicPr/>
          <p:nvPr/>
        </p:nvPicPr>
        <p:blipFill>
          <a:blip r:embed="rId3">
            <a:extLst>
              <a:ext uri="{28A0092B-C50C-407E-A947-70E740481C1C}">
                <a14:useLocalDpi xmlns:a14="http://schemas.microsoft.com/office/drawing/2010/main" val="0"/>
              </a:ext>
            </a:extLst>
          </a:blip>
          <a:stretch>
            <a:fillRect/>
          </a:stretch>
        </p:blipFill>
        <p:spPr>
          <a:xfrm>
            <a:off x="1032712" y="1612601"/>
            <a:ext cx="7155916" cy="2978352"/>
          </a:xfrm>
          <a:prstGeom prst="rect">
            <a:avLst/>
          </a:prstGeom>
          <a:ln>
            <a:solidFill>
              <a:schemeClr val="tx1"/>
            </a:solidFill>
          </a:ln>
        </p:spPr>
      </p:pic>
      <p:sp>
        <p:nvSpPr>
          <p:cNvPr id="7" name="矩形 6"/>
          <p:cNvSpPr/>
          <p:nvPr/>
        </p:nvSpPr>
        <p:spPr>
          <a:xfrm>
            <a:off x="485606" y="1124744"/>
            <a:ext cx="1346844" cy="369332"/>
          </a:xfrm>
          <a:prstGeom prst="rect">
            <a:avLst/>
          </a:prstGeom>
        </p:spPr>
        <p:txBody>
          <a:bodyPr wrap="none">
            <a:spAutoFit/>
          </a:bodyPr>
          <a:lstStyle/>
          <a:p>
            <a:r>
              <a:rPr lang="zh-CN" altLang="zh-CN" b="1"/>
              <a:t>位时序分解</a:t>
            </a:r>
          </a:p>
        </p:txBody>
      </p:sp>
      <p:sp>
        <p:nvSpPr>
          <p:cNvPr id="2" name="矩形 1"/>
          <p:cNvSpPr/>
          <p:nvPr/>
        </p:nvSpPr>
        <p:spPr>
          <a:xfrm>
            <a:off x="400870" y="5082934"/>
            <a:ext cx="8419601" cy="1200329"/>
          </a:xfrm>
          <a:prstGeom prst="rect">
            <a:avLst/>
          </a:prstGeom>
        </p:spPr>
        <p:txBody>
          <a:bodyPr wrap="square">
            <a:spAutoFit/>
          </a:bodyPr>
          <a:lstStyle/>
          <a:p>
            <a:pPr marL="285750" lvl="0" indent="-285750">
              <a:buFont typeface="Arial" panose="020B0604020202020204" pitchFamily="34" charset="0"/>
              <a:buChar char="•"/>
            </a:pPr>
            <a:r>
              <a:rPr lang="en-US" altLang="zh-CN"/>
              <a:t>PTS</a:t>
            </a:r>
            <a:r>
              <a:rPr lang="zh-CN" altLang="zh-CN"/>
              <a:t>段</a:t>
            </a:r>
            <a:r>
              <a:rPr lang="en-US" altLang="zh-CN"/>
              <a:t>(PROP SEG)</a:t>
            </a:r>
            <a:endParaRPr lang="zh-CN" altLang="zh-CN"/>
          </a:p>
          <a:p>
            <a:pPr>
              <a:lnSpc>
                <a:spcPct val="150000"/>
              </a:lnSpc>
            </a:pPr>
            <a:r>
              <a:rPr lang="en-US" altLang="zh-CN"/>
              <a:t>PTS</a:t>
            </a:r>
            <a:r>
              <a:rPr lang="zh-CN" altLang="zh-CN"/>
              <a:t>译为传播时间段，这个时间段是用于补偿网络的物理延时时间。是总线上输入比较器延时和输出驱动器延时总和的两倍。</a:t>
            </a:r>
            <a:r>
              <a:rPr lang="en-US" altLang="zh-CN"/>
              <a:t>PTS</a:t>
            </a:r>
            <a:r>
              <a:rPr lang="zh-CN" altLang="zh-CN"/>
              <a:t>段的大小可以为</a:t>
            </a:r>
            <a:r>
              <a:rPr lang="en-US" altLang="zh-CN"/>
              <a:t>1~8Tq</a:t>
            </a:r>
            <a:r>
              <a:rPr lang="zh-CN" altLang="zh-CN"/>
              <a:t>。</a:t>
            </a:r>
          </a:p>
        </p:txBody>
      </p:sp>
    </p:spTree>
    <p:extLst>
      <p:ext uri="{BB962C8B-B14F-4D97-AF65-F5344CB8AC3E}">
        <p14:creationId xmlns:p14="http://schemas.microsoft.com/office/powerpoint/2010/main" val="1884129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CAN—</a:t>
            </a:r>
            <a:r>
              <a:rPr lang="zh-CN" altLang="en-US" sz="3200" b="1">
                <a:latin typeface="微软雅黑" pitchFamily="34" charset="-122"/>
                <a:ea typeface="微软雅黑" pitchFamily="34" charset="-122"/>
              </a:rPr>
              <a:t>通讯实验</a:t>
            </a:r>
            <a:endParaRPr lang="zh-CN" altLang="en-US" sz="3200" b="1" dirty="0">
              <a:latin typeface="微软雅黑" pitchFamily="34" charset="-122"/>
              <a:ea typeface="微软雅黑" pitchFamily="34" charset="-122"/>
            </a:endParaRPr>
          </a:p>
        </p:txBody>
      </p:sp>
      <p:pic>
        <p:nvPicPr>
          <p:cNvPr id="9" name="图片 8"/>
          <p:cNvPicPr/>
          <p:nvPr/>
        </p:nvPicPr>
        <p:blipFill>
          <a:blip r:embed="rId3">
            <a:extLst>
              <a:ext uri="{28A0092B-C50C-407E-A947-70E740481C1C}">
                <a14:useLocalDpi xmlns:a14="http://schemas.microsoft.com/office/drawing/2010/main" val="0"/>
              </a:ext>
            </a:extLst>
          </a:blip>
          <a:stretch>
            <a:fillRect/>
          </a:stretch>
        </p:blipFill>
        <p:spPr>
          <a:xfrm>
            <a:off x="1032712" y="1612601"/>
            <a:ext cx="7155916" cy="2978352"/>
          </a:xfrm>
          <a:prstGeom prst="rect">
            <a:avLst/>
          </a:prstGeom>
          <a:ln>
            <a:solidFill>
              <a:schemeClr val="tx1"/>
            </a:solidFill>
          </a:ln>
        </p:spPr>
      </p:pic>
      <p:sp>
        <p:nvSpPr>
          <p:cNvPr id="7" name="矩形 6"/>
          <p:cNvSpPr/>
          <p:nvPr/>
        </p:nvSpPr>
        <p:spPr>
          <a:xfrm>
            <a:off x="485606" y="1124744"/>
            <a:ext cx="1346844" cy="369332"/>
          </a:xfrm>
          <a:prstGeom prst="rect">
            <a:avLst/>
          </a:prstGeom>
        </p:spPr>
        <p:txBody>
          <a:bodyPr wrap="none">
            <a:spAutoFit/>
          </a:bodyPr>
          <a:lstStyle/>
          <a:p>
            <a:r>
              <a:rPr lang="zh-CN" altLang="zh-CN" b="1"/>
              <a:t>位时序分解</a:t>
            </a:r>
          </a:p>
        </p:txBody>
      </p:sp>
      <p:sp>
        <p:nvSpPr>
          <p:cNvPr id="2" name="矩形 1"/>
          <p:cNvSpPr/>
          <p:nvPr/>
        </p:nvSpPr>
        <p:spPr>
          <a:xfrm>
            <a:off x="400870" y="5082934"/>
            <a:ext cx="8419601" cy="1200329"/>
          </a:xfrm>
          <a:prstGeom prst="rect">
            <a:avLst/>
          </a:prstGeom>
        </p:spPr>
        <p:txBody>
          <a:bodyPr wrap="square">
            <a:spAutoFit/>
          </a:bodyPr>
          <a:lstStyle/>
          <a:p>
            <a:pPr marL="285750" lvl="0" indent="-285750">
              <a:buFont typeface="Arial" panose="020B0604020202020204" pitchFamily="34" charset="0"/>
              <a:buChar char="•"/>
            </a:pPr>
            <a:r>
              <a:rPr lang="en-US" altLang="zh-CN"/>
              <a:t>PBS1</a:t>
            </a:r>
            <a:r>
              <a:rPr lang="zh-CN" altLang="zh-CN"/>
              <a:t>段</a:t>
            </a:r>
            <a:r>
              <a:rPr lang="en-US" altLang="zh-CN"/>
              <a:t>(PHASE SEG1)</a:t>
            </a:r>
            <a:r>
              <a:rPr lang="zh-CN" altLang="zh-CN"/>
              <a:t>，</a:t>
            </a:r>
          </a:p>
          <a:p>
            <a:pPr>
              <a:lnSpc>
                <a:spcPct val="150000"/>
              </a:lnSpc>
            </a:pPr>
            <a:r>
              <a:rPr lang="en-US" altLang="zh-CN"/>
              <a:t>PBS1</a:t>
            </a:r>
            <a:r>
              <a:rPr lang="zh-CN" altLang="zh-CN"/>
              <a:t>译为相位缓冲段，主要用来补偿边沿阶段的误差，它的时间长度在重新同步的时候可以加长。</a:t>
            </a:r>
            <a:r>
              <a:rPr lang="en-US" altLang="zh-CN"/>
              <a:t>PBS1</a:t>
            </a:r>
            <a:r>
              <a:rPr lang="zh-CN" altLang="zh-CN"/>
              <a:t>段的初始大小可以为</a:t>
            </a:r>
            <a:r>
              <a:rPr lang="en-US" altLang="zh-CN"/>
              <a:t>1~8Tq</a:t>
            </a:r>
            <a:r>
              <a:rPr lang="zh-CN" altLang="zh-CN"/>
              <a:t>。</a:t>
            </a:r>
          </a:p>
        </p:txBody>
      </p:sp>
    </p:spTree>
    <p:extLst>
      <p:ext uri="{BB962C8B-B14F-4D97-AF65-F5344CB8AC3E}">
        <p14:creationId xmlns:p14="http://schemas.microsoft.com/office/powerpoint/2010/main" val="41128602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CAN—</a:t>
            </a:r>
            <a:r>
              <a:rPr lang="zh-CN" altLang="en-US" sz="3200" b="1">
                <a:latin typeface="微软雅黑" pitchFamily="34" charset="-122"/>
                <a:ea typeface="微软雅黑" pitchFamily="34" charset="-122"/>
              </a:rPr>
              <a:t>通讯实验</a:t>
            </a:r>
            <a:endParaRPr lang="zh-CN" altLang="en-US" sz="3200" b="1" dirty="0">
              <a:latin typeface="微软雅黑" pitchFamily="34" charset="-122"/>
              <a:ea typeface="微软雅黑" pitchFamily="34" charset="-122"/>
            </a:endParaRPr>
          </a:p>
        </p:txBody>
      </p:sp>
      <p:pic>
        <p:nvPicPr>
          <p:cNvPr id="9" name="图片 8"/>
          <p:cNvPicPr/>
          <p:nvPr/>
        </p:nvPicPr>
        <p:blipFill>
          <a:blip r:embed="rId3">
            <a:extLst>
              <a:ext uri="{28A0092B-C50C-407E-A947-70E740481C1C}">
                <a14:useLocalDpi xmlns:a14="http://schemas.microsoft.com/office/drawing/2010/main" val="0"/>
              </a:ext>
            </a:extLst>
          </a:blip>
          <a:stretch>
            <a:fillRect/>
          </a:stretch>
        </p:blipFill>
        <p:spPr>
          <a:xfrm>
            <a:off x="1032712" y="1612601"/>
            <a:ext cx="7155916" cy="2978352"/>
          </a:xfrm>
          <a:prstGeom prst="rect">
            <a:avLst/>
          </a:prstGeom>
          <a:ln>
            <a:solidFill>
              <a:schemeClr val="tx1"/>
            </a:solidFill>
          </a:ln>
        </p:spPr>
      </p:pic>
      <p:sp>
        <p:nvSpPr>
          <p:cNvPr id="7" name="矩形 6"/>
          <p:cNvSpPr/>
          <p:nvPr/>
        </p:nvSpPr>
        <p:spPr>
          <a:xfrm>
            <a:off x="485606" y="1124744"/>
            <a:ext cx="1346844" cy="369332"/>
          </a:xfrm>
          <a:prstGeom prst="rect">
            <a:avLst/>
          </a:prstGeom>
        </p:spPr>
        <p:txBody>
          <a:bodyPr wrap="none">
            <a:spAutoFit/>
          </a:bodyPr>
          <a:lstStyle/>
          <a:p>
            <a:r>
              <a:rPr lang="zh-CN" altLang="zh-CN" b="1"/>
              <a:t>位时序分解</a:t>
            </a:r>
          </a:p>
        </p:txBody>
      </p:sp>
      <p:sp>
        <p:nvSpPr>
          <p:cNvPr id="2" name="矩形 1"/>
          <p:cNvSpPr/>
          <p:nvPr/>
        </p:nvSpPr>
        <p:spPr>
          <a:xfrm>
            <a:off x="400870" y="5082934"/>
            <a:ext cx="8419601" cy="1200329"/>
          </a:xfrm>
          <a:prstGeom prst="rect">
            <a:avLst/>
          </a:prstGeom>
        </p:spPr>
        <p:txBody>
          <a:bodyPr wrap="square">
            <a:spAutoFit/>
          </a:bodyPr>
          <a:lstStyle/>
          <a:p>
            <a:pPr marL="285750" lvl="0" indent="-285750">
              <a:buFont typeface="Arial" panose="020B0604020202020204" pitchFamily="34" charset="0"/>
              <a:buChar char="•"/>
            </a:pPr>
            <a:r>
              <a:rPr lang="en-US" altLang="zh-CN"/>
              <a:t>PBS2</a:t>
            </a:r>
            <a:r>
              <a:rPr lang="zh-CN" altLang="zh-CN"/>
              <a:t>段</a:t>
            </a:r>
            <a:r>
              <a:rPr lang="en-US" altLang="zh-CN"/>
              <a:t>(PHASE SEG2)</a:t>
            </a:r>
            <a:endParaRPr lang="zh-CN" altLang="zh-CN"/>
          </a:p>
          <a:p>
            <a:pPr>
              <a:lnSpc>
                <a:spcPct val="150000"/>
              </a:lnSpc>
            </a:pPr>
            <a:r>
              <a:rPr lang="en-US" altLang="zh-CN"/>
              <a:t>PBS2</a:t>
            </a:r>
            <a:r>
              <a:rPr lang="zh-CN" altLang="zh-CN"/>
              <a:t>这是另一个相位缓冲段，也是用来补偿边沿阶段误差的，它的时间长度在重新同步时可以缩短。</a:t>
            </a:r>
            <a:r>
              <a:rPr lang="en-US" altLang="zh-CN"/>
              <a:t>PBS2</a:t>
            </a:r>
            <a:r>
              <a:rPr lang="zh-CN" altLang="zh-CN"/>
              <a:t>段的初始大小可以为</a:t>
            </a:r>
            <a:r>
              <a:rPr lang="en-US" altLang="zh-CN"/>
              <a:t>2~8Tq</a:t>
            </a:r>
            <a:r>
              <a:rPr lang="zh-CN" altLang="zh-CN"/>
              <a:t>。</a:t>
            </a:r>
          </a:p>
        </p:txBody>
      </p:sp>
    </p:spTree>
    <p:extLst>
      <p:ext uri="{BB962C8B-B14F-4D97-AF65-F5344CB8AC3E}">
        <p14:creationId xmlns:p14="http://schemas.microsoft.com/office/powerpoint/2010/main" val="4071741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a:latin typeface="微软雅黑" pitchFamily="34" charset="-122"/>
                <a:ea typeface="微软雅黑" pitchFamily="34" charset="-122"/>
              </a:rPr>
              <a:t>主讲内容</a:t>
            </a:r>
          </a:p>
        </p:txBody>
      </p:sp>
      <p:sp>
        <p:nvSpPr>
          <p:cNvPr id="27" name="对角圆角矩形 26"/>
          <p:cNvSpPr/>
          <p:nvPr/>
        </p:nvSpPr>
        <p:spPr bwMode="auto">
          <a:xfrm>
            <a:off x="2067605" y="1381440"/>
            <a:ext cx="785818" cy="785818"/>
          </a:xfrm>
          <a:prstGeom prst="round2DiagRect">
            <a:avLst/>
          </a:prstGeom>
          <a:gradFill flip="none" rotWithShape="1">
            <a:gsLst>
              <a:gs pos="0">
                <a:schemeClr val="bg1">
                  <a:lumMod val="9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rgbClr val="C00000"/>
                </a:solidFill>
                <a:effectLst>
                  <a:innerShdw blurRad="114300">
                    <a:prstClr val="black"/>
                  </a:innerShdw>
                </a:effectLst>
                <a:latin typeface="微软雅黑" pitchFamily="34" charset="-122"/>
                <a:ea typeface="微软雅黑" pitchFamily="34" charset="-122"/>
              </a:rPr>
              <a:t>01</a:t>
            </a:r>
            <a:endParaRPr lang="zh-CN" altLang="en-US" sz="3200" dirty="0">
              <a:solidFill>
                <a:srgbClr val="C00000"/>
              </a:solidFill>
              <a:effectLst>
                <a:innerShdw blurRad="114300">
                  <a:prstClr val="black"/>
                </a:innerShdw>
              </a:effectLst>
              <a:latin typeface="微软雅黑" pitchFamily="34" charset="-122"/>
              <a:ea typeface="微软雅黑" pitchFamily="34" charset="-122"/>
            </a:endParaRPr>
          </a:p>
        </p:txBody>
      </p:sp>
      <p:cxnSp>
        <p:nvCxnSpPr>
          <p:cNvPr id="28" name="直接连接符 27"/>
          <p:cNvCxnSpPr/>
          <p:nvPr/>
        </p:nvCxnSpPr>
        <p:spPr>
          <a:xfrm>
            <a:off x="3203575" y="2238375"/>
            <a:ext cx="4143375" cy="158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3292475" y="1524000"/>
            <a:ext cx="2436886" cy="523220"/>
          </a:xfrm>
          <a:prstGeom prst="rect">
            <a:avLst/>
          </a:prstGeom>
        </p:spPr>
        <p:txBody>
          <a:bodyPr wrap="none">
            <a:spAutoFit/>
          </a:bodyPr>
          <a:lstStyle/>
          <a:p>
            <a:pPr fontAlgn="auto">
              <a:spcBef>
                <a:spcPts val="0"/>
              </a:spcBef>
              <a:spcAft>
                <a:spcPts val="0"/>
              </a:spcAft>
              <a:defRPr/>
            </a:pPr>
            <a:r>
              <a:rPr lang="en-US" altLang="zh-CN" sz="2800" b="1">
                <a:solidFill>
                  <a:prstClr val="black"/>
                </a:solidFill>
                <a:latin typeface="微软雅黑" pitchFamily="34" charset="-122"/>
                <a:ea typeface="微软雅黑" pitchFamily="34" charset="-122"/>
                <a:cs typeface="+mj-cs"/>
              </a:rPr>
              <a:t>CAN</a:t>
            </a:r>
            <a:r>
              <a:rPr lang="zh-CN" altLang="en-US" sz="2800" b="1">
                <a:solidFill>
                  <a:prstClr val="black"/>
                </a:solidFill>
                <a:latin typeface="微软雅黑" pitchFamily="34" charset="-122"/>
                <a:ea typeface="微软雅黑" pitchFamily="34" charset="-122"/>
                <a:cs typeface="+mj-cs"/>
              </a:rPr>
              <a:t>协议简介</a:t>
            </a:r>
            <a:endParaRPr lang="zh-CN" altLang="en-US" sz="2800" b="1" dirty="0">
              <a:solidFill>
                <a:prstClr val="black"/>
              </a:solidFill>
              <a:latin typeface="微软雅黑" pitchFamily="34" charset="-122"/>
              <a:ea typeface="微软雅黑" pitchFamily="34" charset="-122"/>
              <a:cs typeface="+mj-cs"/>
            </a:endParaRPr>
          </a:p>
        </p:txBody>
      </p:sp>
      <p:sp>
        <p:nvSpPr>
          <p:cNvPr id="30" name="对角圆角矩形 29"/>
          <p:cNvSpPr/>
          <p:nvPr/>
        </p:nvSpPr>
        <p:spPr bwMode="auto">
          <a:xfrm>
            <a:off x="2067605" y="2420888"/>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chemeClr val="accent6">
                    <a:lumMod val="75000"/>
                  </a:schemeClr>
                </a:solidFill>
                <a:effectLst>
                  <a:innerShdw blurRad="114300">
                    <a:prstClr val="black"/>
                  </a:innerShdw>
                </a:effectLst>
                <a:latin typeface="微软雅黑" pitchFamily="34" charset="-122"/>
                <a:ea typeface="微软雅黑" pitchFamily="34" charset="-122"/>
              </a:rPr>
              <a:t>02</a:t>
            </a:r>
            <a:endParaRPr lang="zh-CN" altLang="en-US" sz="3200" dirty="0">
              <a:solidFill>
                <a:schemeClr val="accent6">
                  <a:lumMod val="75000"/>
                </a:schemeClr>
              </a:solidFill>
              <a:effectLst>
                <a:innerShdw blurRad="114300">
                  <a:prstClr val="black"/>
                </a:innerShdw>
              </a:effectLst>
              <a:latin typeface="微软雅黑" pitchFamily="34" charset="-122"/>
              <a:ea typeface="微软雅黑" pitchFamily="34" charset="-122"/>
            </a:endParaRPr>
          </a:p>
        </p:txBody>
      </p:sp>
      <p:cxnSp>
        <p:nvCxnSpPr>
          <p:cNvPr id="31" name="直接连接符 30"/>
          <p:cNvCxnSpPr/>
          <p:nvPr/>
        </p:nvCxnSpPr>
        <p:spPr>
          <a:xfrm>
            <a:off x="3236913" y="4244975"/>
            <a:ext cx="4143375" cy="1588"/>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3292475" y="2665413"/>
            <a:ext cx="4047903" cy="523220"/>
          </a:xfrm>
          <a:prstGeom prst="rect">
            <a:avLst/>
          </a:prstGeom>
        </p:spPr>
        <p:txBody>
          <a:bodyPr wrap="none">
            <a:spAutoFit/>
          </a:bodyPr>
          <a:lstStyle/>
          <a:p>
            <a:pPr fontAlgn="auto">
              <a:spcBef>
                <a:spcPts val="0"/>
              </a:spcBef>
              <a:spcAft>
                <a:spcPts val="0"/>
              </a:spcAft>
              <a:defRPr/>
            </a:pPr>
            <a:r>
              <a:rPr lang="en-US" altLang="zh-CN" sz="2800" b="1">
                <a:solidFill>
                  <a:prstClr val="black"/>
                </a:solidFill>
                <a:latin typeface="微软雅黑" pitchFamily="34" charset="-122"/>
                <a:ea typeface="微软雅黑" pitchFamily="34" charset="-122"/>
                <a:cs typeface="+mj-cs"/>
              </a:rPr>
              <a:t>STM32</a:t>
            </a:r>
            <a:r>
              <a:rPr lang="zh-CN" altLang="en-US" sz="2800" b="1">
                <a:solidFill>
                  <a:prstClr val="black"/>
                </a:solidFill>
                <a:latin typeface="微软雅黑" pitchFamily="34" charset="-122"/>
                <a:ea typeface="微软雅黑" pitchFamily="34" charset="-122"/>
                <a:cs typeface="+mj-cs"/>
              </a:rPr>
              <a:t>的</a:t>
            </a:r>
            <a:r>
              <a:rPr lang="en-US" altLang="zh-CN" sz="2800" b="1">
                <a:solidFill>
                  <a:prstClr val="black"/>
                </a:solidFill>
                <a:latin typeface="微软雅黑" pitchFamily="34" charset="-122"/>
                <a:ea typeface="微软雅黑" pitchFamily="34" charset="-122"/>
                <a:cs typeface="+mj-cs"/>
              </a:rPr>
              <a:t>CAN</a:t>
            </a:r>
            <a:r>
              <a:rPr lang="zh-CN" altLang="en-US" sz="2800" b="1">
                <a:solidFill>
                  <a:prstClr val="black"/>
                </a:solidFill>
                <a:latin typeface="微软雅黑" pitchFamily="34" charset="-122"/>
                <a:ea typeface="微软雅黑" pitchFamily="34" charset="-122"/>
                <a:cs typeface="+mj-cs"/>
              </a:rPr>
              <a:t>外设简介</a:t>
            </a:r>
            <a:endParaRPr lang="zh-CN" altLang="en-US" sz="2800" b="1" dirty="0">
              <a:solidFill>
                <a:prstClr val="black"/>
              </a:solidFill>
              <a:latin typeface="微软雅黑" pitchFamily="34" charset="-122"/>
              <a:ea typeface="微软雅黑" pitchFamily="34" charset="-122"/>
              <a:cs typeface="+mj-cs"/>
            </a:endParaRPr>
          </a:p>
        </p:txBody>
      </p:sp>
      <p:sp>
        <p:nvSpPr>
          <p:cNvPr id="39" name="对角圆角矩形 38"/>
          <p:cNvSpPr/>
          <p:nvPr/>
        </p:nvSpPr>
        <p:spPr bwMode="auto">
          <a:xfrm>
            <a:off x="2067605" y="3461078"/>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rgbClr val="FF0000"/>
                </a:solidFill>
                <a:effectLst>
                  <a:innerShdw blurRad="114300">
                    <a:prstClr val="black"/>
                  </a:innerShdw>
                </a:effectLst>
                <a:latin typeface="微软雅黑" pitchFamily="34" charset="-122"/>
                <a:ea typeface="微软雅黑" pitchFamily="34" charset="-122"/>
              </a:rPr>
              <a:t>03</a:t>
            </a:r>
            <a:endParaRPr lang="zh-CN" altLang="en-US" sz="3200" dirty="0">
              <a:solidFill>
                <a:srgbClr val="FF0000"/>
              </a:solidFill>
              <a:effectLst>
                <a:innerShdw blurRad="114300">
                  <a:prstClr val="black"/>
                </a:innerShdw>
              </a:effectLst>
              <a:latin typeface="微软雅黑" pitchFamily="34" charset="-122"/>
              <a:ea typeface="微软雅黑" pitchFamily="34" charset="-122"/>
            </a:endParaRPr>
          </a:p>
        </p:txBody>
      </p:sp>
      <p:cxnSp>
        <p:nvCxnSpPr>
          <p:cNvPr id="40" name="直接连接符 39"/>
          <p:cNvCxnSpPr/>
          <p:nvPr/>
        </p:nvCxnSpPr>
        <p:spPr>
          <a:xfrm>
            <a:off x="3219450" y="3306763"/>
            <a:ext cx="4143375" cy="1587"/>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3292475" y="3592513"/>
            <a:ext cx="3873176" cy="523220"/>
          </a:xfrm>
          <a:prstGeom prst="rect">
            <a:avLst/>
          </a:prstGeom>
        </p:spPr>
        <p:txBody>
          <a:bodyPr wrap="none">
            <a:spAutoFit/>
          </a:bodyPr>
          <a:lstStyle/>
          <a:p>
            <a:pPr fontAlgn="auto">
              <a:spcBef>
                <a:spcPts val="0"/>
              </a:spcBef>
              <a:spcAft>
                <a:spcPts val="0"/>
              </a:spcAft>
              <a:defRPr/>
            </a:pPr>
            <a:r>
              <a:rPr lang="en-US" altLang="zh-CN" sz="2800" b="1">
                <a:solidFill>
                  <a:prstClr val="black"/>
                </a:solidFill>
                <a:latin typeface="微软雅黑" pitchFamily="34" charset="-122"/>
                <a:ea typeface="微软雅黑" pitchFamily="34" charset="-122"/>
                <a:cs typeface="+mj-cs"/>
              </a:rPr>
              <a:t>CAN</a:t>
            </a:r>
            <a:r>
              <a:rPr lang="zh-CN" altLang="en-US" sz="2800" b="1">
                <a:solidFill>
                  <a:prstClr val="black"/>
                </a:solidFill>
                <a:latin typeface="微软雅黑" pitchFamily="34" charset="-122"/>
                <a:ea typeface="微软雅黑" pitchFamily="34" charset="-122"/>
                <a:cs typeface="+mj-cs"/>
              </a:rPr>
              <a:t>控制的相关结构体</a:t>
            </a:r>
            <a:endParaRPr lang="zh-CN" altLang="en-US" sz="2800" b="1" dirty="0">
              <a:solidFill>
                <a:prstClr val="black"/>
              </a:solidFill>
              <a:latin typeface="微软雅黑" pitchFamily="34" charset="-122"/>
              <a:ea typeface="微软雅黑" pitchFamily="34" charset="-122"/>
              <a:cs typeface="+mj-cs"/>
            </a:endParaRPr>
          </a:p>
        </p:txBody>
      </p:sp>
      <p:sp>
        <p:nvSpPr>
          <p:cNvPr id="15" name="矩形 14"/>
          <p:cNvSpPr/>
          <p:nvPr/>
        </p:nvSpPr>
        <p:spPr>
          <a:xfrm>
            <a:off x="3303910" y="4653136"/>
            <a:ext cx="2824812" cy="523220"/>
          </a:xfrm>
          <a:prstGeom prst="rect">
            <a:avLst/>
          </a:prstGeom>
        </p:spPr>
        <p:txBody>
          <a:bodyPr wrap="none">
            <a:spAutoFit/>
          </a:bodyPr>
          <a:lstStyle/>
          <a:p>
            <a:pPr fontAlgn="auto">
              <a:spcBef>
                <a:spcPts val="0"/>
              </a:spcBef>
              <a:spcAft>
                <a:spcPts val="0"/>
              </a:spcAft>
              <a:defRPr/>
            </a:pPr>
            <a:r>
              <a:rPr lang="en-US" altLang="zh-CN" sz="2800" b="1">
                <a:solidFill>
                  <a:prstClr val="black"/>
                </a:solidFill>
                <a:latin typeface="微软雅黑" pitchFamily="34" charset="-122"/>
                <a:ea typeface="微软雅黑" pitchFamily="34" charset="-122"/>
                <a:cs typeface="+mj-cs"/>
              </a:rPr>
              <a:t>CAN—</a:t>
            </a:r>
            <a:r>
              <a:rPr lang="zh-CN" altLang="en-US" sz="2800" b="1">
                <a:solidFill>
                  <a:prstClr val="black"/>
                </a:solidFill>
                <a:latin typeface="微软雅黑" pitchFamily="34" charset="-122"/>
                <a:ea typeface="微软雅黑" pitchFamily="34" charset="-122"/>
                <a:cs typeface="+mj-cs"/>
              </a:rPr>
              <a:t>通讯实验</a:t>
            </a:r>
            <a:endParaRPr lang="zh-CN" altLang="en-US" sz="2800" b="1" dirty="0">
              <a:solidFill>
                <a:prstClr val="black"/>
              </a:solidFill>
              <a:latin typeface="微软雅黑" pitchFamily="34" charset="-122"/>
              <a:ea typeface="微软雅黑" pitchFamily="34" charset="-122"/>
              <a:cs typeface="+mj-cs"/>
            </a:endParaRPr>
          </a:p>
        </p:txBody>
      </p:sp>
      <p:sp>
        <p:nvSpPr>
          <p:cNvPr id="16" name="对角圆角矩形 15"/>
          <p:cNvSpPr/>
          <p:nvPr/>
        </p:nvSpPr>
        <p:spPr bwMode="auto">
          <a:xfrm>
            <a:off x="2067605" y="4450098"/>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rgbClr val="00B050"/>
                </a:solidFill>
                <a:effectLst>
                  <a:innerShdw blurRad="114300">
                    <a:prstClr val="black"/>
                  </a:innerShdw>
                </a:effectLst>
                <a:latin typeface="微软雅黑" pitchFamily="34" charset="-122"/>
                <a:ea typeface="微软雅黑" pitchFamily="34" charset="-122"/>
              </a:rPr>
              <a:t>04</a:t>
            </a:r>
            <a:endParaRPr lang="zh-CN" altLang="en-US" sz="3200" dirty="0">
              <a:solidFill>
                <a:srgbClr val="00B050"/>
              </a:solidFill>
              <a:effectLst>
                <a:innerShdw blurRad="114300">
                  <a:prstClr val="black"/>
                </a:innerShdw>
              </a:effectLst>
              <a:latin typeface="微软雅黑" pitchFamily="34" charset="-122"/>
              <a:ea typeface="微软雅黑" pitchFamily="34" charset="-122"/>
            </a:endParaRPr>
          </a:p>
        </p:txBody>
      </p:sp>
      <p:cxnSp>
        <p:nvCxnSpPr>
          <p:cNvPr id="17" name="直接连接符 16"/>
          <p:cNvCxnSpPr/>
          <p:nvPr/>
        </p:nvCxnSpPr>
        <p:spPr>
          <a:xfrm>
            <a:off x="3236913" y="5254625"/>
            <a:ext cx="4143375" cy="1588"/>
          </a:xfrm>
          <a:prstGeom prst="line">
            <a:avLst/>
          </a:prstGeom>
          <a:ln>
            <a:solidFill>
              <a:srgbClr val="08A850"/>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3024641" y="5589240"/>
            <a:ext cx="4499687" cy="1015663"/>
          </a:xfrm>
          <a:prstGeom prst="rect">
            <a:avLst/>
          </a:prstGeom>
        </p:spPr>
        <p:txBody>
          <a:bodyPr wrap="square">
            <a:spAutoFit/>
          </a:bodyPr>
          <a:lstStyle/>
          <a:p>
            <a:pPr algn="ctr" fontAlgn="auto">
              <a:lnSpc>
                <a:spcPct val="150000"/>
              </a:lnSpc>
              <a:spcBef>
                <a:spcPts val="0"/>
              </a:spcBef>
              <a:spcAft>
                <a:spcPts val="0"/>
              </a:spcAft>
              <a:defRPr/>
            </a:pPr>
            <a:r>
              <a:rPr lang="zh-CN" altLang="en-US" sz="2000" b="1" dirty="0">
                <a:solidFill>
                  <a:prstClr val="black"/>
                </a:solidFill>
                <a:latin typeface="微软雅黑" pitchFamily="34" charset="-122"/>
                <a:ea typeface="微软雅黑" pitchFamily="34" charset="-122"/>
                <a:cs typeface="+mj-cs"/>
              </a:rPr>
              <a:t>参考资料</a:t>
            </a:r>
            <a:r>
              <a:rPr lang="en-US" altLang="zh-CN" sz="2000" b="1" dirty="0">
                <a:solidFill>
                  <a:prstClr val="black"/>
                </a:solidFill>
                <a:latin typeface="微软雅黑" pitchFamily="34" charset="-122"/>
                <a:ea typeface="微软雅黑" pitchFamily="34" charset="-122"/>
                <a:cs typeface="+mj-cs"/>
              </a:rPr>
              <a:t>:《</a:t>
            </a:r>
            <a:r>
              <a:rPr lang="zh-CN" altLang="en-US" sz="2000" b="1" dirty="0">
                <a:solidFill>
                  <a:prstClr val="black"/>
                </a:solidFill>
                <a:latin typeface="微软雅黑" pitchFamily="34" charset="-122"/>
                <a:ea typeface="微软雅黑" pitchFamily="34" charset="-122"/>
                <a:cs typeface="+mj-cs"/>
              </a:rPr>
              <a:t>零死角玩转</a:t>
            </a:r>
            <a:r>
              <a:rPr lang="en-US" altLang="zh-CN" sz="2000" b="1" dirty="0">
                <a:solidFill>
                  <a:prstClr val="black"/>
                </a:solidFill>
                <a:latin typeface="微软雅黑" pitchFamily="34" charset="-122"/>
                <a:ea typeface="微软雅黑" pitchFamily="34" charset="-122"/>
                <a:cs typeface="+mj-cs"/>
              </a:rPr>
              <a:t>STM32》</a:t>
            </a:r>
          </a:p>
          <a:p>
            <a:pPr algn="ctr" fontAlgn="auto">
              <a:lnSpc>
                <a:spcPct val="150000"/>
              </a:lnSpc>
              <a:spcBef>
                <a:spcPts val="0"/>
              </a:spcBef>
              <a:spcAft>
                <a:spcPts val="0"/>
              </a:spcAft>
              <a:defRPr/>
            </a:pPr>
            <a:r>
              <a:rPr lang="zh-CN" altLang="en-US" sz="2000" b="1">
                <a:solidFill>
                  <a:prstClr val="black"/>
                </a:solidFill>
                <a:latin typeface="微软雅黑" pitchFamily="34" charset="-122"/>
                <a:ea typeface="微软雅黑" pitchFamily="34" charset="-122"/>
                <a:cs typeface="+mj-cs"/>
              </a:rPr>
              <a:t>“</a:t>
            </a:r>
            <a:r>
              <a:rPr lang="en-US" altLang="zh-CN" sz="2000" b="1">
                <a:solidFill>
                  <a:prstClr val="black"/>
                </a:solidFill>
                <a:latin typeface="微软雅黑" pitchFamily="34" charset="-122"/>
                <a:ea typeface="微软雅黑" pitchFamily="34" charset="-122"/>
                <a:cs typeface="+mj-cs"/>
              </a:rPr>
              <a:t>CAN—</a:t>
            </a:r>
            <a:r>
              <a:rPr lang="zh-CN" altLang="en-US" sz="2000" b="1">
                <a:solidFill>
                  <a:prstClr val="black"/>
                </a:solidFill>
                <a:latin typeface="微软雅黑" pitchFamily="34" charset="-122"/>
                <a:ea typeface="微软雅黑" pitchFamily="34" charset="-122"/>
                <a:cs typeface="+mj-cs"/>
              </a:rPr>
              <a:t>通讯实验”章节</a:t>
            </a:r>
            <a:endParaRPr lang="zh-CN" altLang="en-US" sz="2000" b="1" dirty="0">
              <a:solidFill>
                <a:prstClr val="black"/>
              </a:solidFill>
              <a:latin typeface="微软雅黑" pitchFamily="34" charset="-122"/>
              <a:ea typeface="微软雅黑" pitchFamily="34" charset="-122"/>
              <a:cs typeface="+mj-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CAN—</a:t>
            </a:r>
            <a:r>
              <a:rPr lang="zh-CN" altLang="en-US" sz="3200" b="1">
                <a:latin typeface="微软雅黑" pitchFamily="34" charset="-122"/>
                <a:ea typeface="微软雅黑" pitchFamily="34" charset="-122"/>
              </a:rPr>
              <a:t>通讯实验</a:t>
            </a:r>
            <a:endParaRPr lang="zh-CN" altLang="en-US" sz="3200" b="1" dirty="0">
              <a:latin typeface="微软雅黑" pitchFamily="34" charset="-122"/>
              <a:ea typeface="微软雅黑" pitchFamily="34" charset="-122"/>
            </a:endParaRPr>
          </a:p>
        </p:txBody>
      </p:sp>
      <p:pic>
        <p:nvPicPr>
          <p:cNvPr id="9" name="图片 8"/>
          <p:cNvPicPr/>
          <p:nvPr/>
        </p:nvPicPr>
        <p:blipFill>
          <a:blip r:embed="rId3">
            <a:extLst>
              <a:ext uri="{28A0092B-C50C-407E-A947-70E740481C1C}">
                <a14:useLocalDpi xmlns:a14="http://schemas.microsoft.com/office/drawing/2010/main" val="0"/>
              </a:ext>
            </a:extLst>
          </a:blip>
          <a:stretch>
            <a:fillRect/>
          </a:stretch>
        </p:blipFill>
        <p:spPr>
          <a:xfrm>
            <a:off x="1032712" y="1612601"/>
            <a:ext cx="7155916" cy="2978352"/>
          </a:xfrm>
          <a:prstGeom prst="rect">
            <a:avLst/>
          </a:prstGeom>
          <a:ln>
            <a:solidFill>
              <a:schemeClr val="tx1"/>
            </a:solidFill>
          </a:ln>
        </p:spPr>
      </p:pic>
      <p:sp>
        <p:nvSpPr>
          <p:cNvPr id="7" name="矩形 6"/>
          <p:cNvSpPr/>
          <p:nvPr/>
        </p:nvSpPr>
        <p:spPr>
          <a:xfrm>
            <a:off x="485606" y="1124744"/>
            <a:ext cx="1579278" cy="369332"/>
          </a:xfrm>
          <a:prstGeom prst="rect">
            <a:avLst/>
          </a:prstGeom>
        </p:spPr>
        <p:txBody>
          <a:bodyPr wrap="none">
            <a:spAutoFit/>
          </a:bodyPr>
          <a:lstStyle/>
          <a:p>
            <a:r>
              <a:rPr lang="zh-CN" altLang="zh-CN" b="1"/>
              <a:t>通讯的波特率</a:t>
            </a:r>
          </a:p>
        </p:txBody>
      </p:sp>
      <p:sp>
        <p:nvSpPr>
          <p:cNvPr id="2" name="矩形 1"/>
          <p:cNvSpPr/>
          <p:nvPr/>
        </p:nvSpPr>
        <p:spPr>
          <a:xfrm>
            <a:off x="400870" y="4869160"/>
            <a:ext cx="8419601" cy="1754326"/>
          </a:xfrm>
          <a:prstGeom prst="rect">
            <a:avLst/>
          </a:prstGeom>
        </p:spPr>
        <p:txBody>
          <a:bodyPr wrap="square">
            <a:spAutoFit/>
          </a:bodyPr>
          <a:lstStyle/>
          <a:p>
            <a:r>
              <a:rPr lang="en-US" altLang="zh-CN"/>
              <a:t>	</a:t>
            </a:r>
            <a:r>
              <a:rPr lang="zh-CN" altLang="zh-CN"/>
              <a:t>总线上的各个通讯节点只要约定好</a:t>
            </a:r>
            <a:r>
              <a:rPr lang="en-US" altLang="zh-CN"/>
              <a:t>1</a:t>
            </a:r>
            <a:r>
              <a:rPr lang="zh-CN" altLang="zh-CN"/>
              <a:t>个</a:t>
            </a:r>
            <a:r>
              <a:rPr lang="en-US" altLang="zh-CN"/>
              <a:t>Tq</a:t>
            </a:r>
            <a:r>
              <a:rPr lang="zh-CN" altLang="zh-CN"/>
              <a:t>的时间长度以及每一个数据位占据多少个</a:t>
            </a:r>
            <a:r>
              <a:rPr lang="en-US" altLang="zh-CN"/>
              <a:t>Tq</a:t>
            </a:r>
            <a:r>
              <a:rPr lang="zh-CN" altLang="zh-CN"/>
              <a:t>，就可以确定</a:t>
            </a:r>
            <a:r>
              <a:rPr lang="en-US" altLang="zh-CN"/>
              <a:t>CAN</a:t>
            </a:r>
            <a:r>
              <a:rPr lang="zh-CN" altLang="zh-CN"/>
              <a:t>通讯的波特率。</a:t>
            </a:r>
          </a:p>
          <a:p>
            <a:r>
              <a:rPr lang="en-US" altLang="zh-CN"/>
              <a:t>	</a:t>
            </a:r>
            <a:r>
              <a:rPr lang="zh-CN" altLang="zh-CN"/>
              <a:t>例如，假设上图中的</a:t>
            </a:r>
            <a:r>
              <a:rPr lang="en-US" altLang="zh-CN"/>
              <a:t>1Tq=1us</a:t>
            </a:r>
            <a:r>
              <a:rPr lang="zh-CN" altLang="zh-CN"/>
              <a:t>，而每个数据位由</a:t>
            </a:r>
            <a:r>
              <a:rPr lang="en-US" altLang="zh-CN"/>
              <a:t>19</a:t>
            </a:r>
            <a:r>
              <a:rPr lang="zh-CN" altLang="zh-CN"/>
              <a:t>个</a:t>
            </a:r>
            <a:r>
              <a:rPr lang="en-US" altLang="zh-CN"/>
              <a:t>Tq</a:t>
            </a:r>
            <a:r>
              <a:rPr lang="zh-CN" altLang="zh-CN"/>
              <a:t>组成，则传输一位数据需要时间</a:t>
            </a:r>
            <a:r>
              <a:rPr lang="en-US" altLang="zh-CN"/>
              <a:t>T</a:t>
            </a:r>
            <a:r>
              <a:rPr lang="en-US" altLang="zh-CN" baseline="-25000"/>
              <a:t>1bit </a:t>
            </a:r>
            <a:r>
              <a:rPr lang="en-US" altLang="zh-CN"/>
              <a:t>=19us</a:t>
            </a:r>
            <a:r>
              <a:rPr lang="zh-CN" altLang="zh-CN"/>
              <a:t>，从而每秒可以传输的数据位个数为：</a:t>
            </a:r>
          </a:p>
          <a:p>
            <a:r>
              <a:rPr lang="en-US" altLang="zh-CN"/>
              <a:t>		1x10</a:t>
            </a:r>
            <a:r>
              <a:rPr lang="en-US" altLang="zh-CN" baseline="30000"/>
              <a:t>6</a:t>
            </a:r>
            <a:r>
              <a:rPr lang="en-US" altLang="zh-CN" baseline="-25000"/>
              <a:t>­</a:t>
            </a:r>
            <a:r>
              <a:rPr lang="en-US" altLang="zh-CN"/>
              <a:t>/19 = 52631.6 (bps)</a:t>
            </a:r>
            <a:endParaRPr lang="zh-CN" altLang="zh-CN"/>
          </a:p>
          <a:p>
            <a:r>
              <a:rPr lang="en-US" altLang="zh-CN"/>
              <a:t>	</a:t>
            </a:r>
            <a:r>
              <a:rPr lang="zh-CN" altLang="zh-CN"/>
              <a:t>这个每秒可传输的数据位的个数即为通讯中的波特率。</a:t>
            </a:r>
          </a:p>
        </p:txBody>
      </p:sp>
    </p:spTree>
    <p:extLst>
      <p:ext uri="{BB962C8B-B14F-4D97-AF65-F5344CB8AC3E}">
        <p14:creationId xmlns:p14="http://schemas.microsoft.com/office/powerpoint/2010/main" val="23805830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CAN—</a:t>
            </a:r>
            <a:r>
              <a:rPr lang="zh-CN" altLang="en-US" sz="3200" b="1">
                <a:latin typeface="微软雅黑" pitchFamily="34" charset="-122"/>
                <a:ea typeface="微软雅黑" pitchFamily="34" charset="-122"/>
              </a:rPr>
              <a:t>通讯实验</a:t>
            </a:r>
            <a:endParaRPr lang="zh-CN" altLang="en-US" sz="3200" b="1" dirty="0">
              <a:latin typeface="微软雅黑" pitchFamily="34" charset="-122"/>
              <a:ea typeface="微软雅黑" pitchFamily="34" charset="-122"/>
            </a:endParaRPr>
          </a:p>
        </p:txBody>
      </p:sp>
      <p:sp>
        <p:nvSpPr>
          <p:cNvPr id="7" name="矩形 6"/>
          <p:cNvSpPr/>
          <p:nvPr/>
        </p:nvSpPr>
        <p:spPr>
          <a:xfrm>
            <a:off x="485606" y="1124744"/>
            <a:ext cx="3669594" cy="461665"/>
          </a:xfrm>
          <a:prstGeom prst="rect">
            <a:avLst/>
          </a:prstGeom>
        </p:spPr>
        <p:txBody>
          <a:bodyPr wrap="none">
            <a:spAutoFit/>
          </a:bodyPr>
          <a:lstStyle/>
          <a:p>
            <a:r>
              <a:rPr lang="en-US" altLang="zh-CN" sz="2400" b="1"/>
              <a:t>2. CAN</a:t>
            </a:r>
            <a:r>
              <a:rPr lang="zh-CN" altLang="en-US" sz="2400" b="1"/>
              <a:t>的报文种类及结构</a:t>
            </a:r>
            <a:endParaRPr lang="zh-CN" altLang="zh-CN" sz="2400" b="1"/>
          </a:p>
        </p:txBody>
      </p:sp>
      <p:sp>
        <p:nvSpPr>
          <p:cNvPr id="3" name="矩形 2"/>
          <p:cNvSpPr/>
          <p:nvPr/>
        </p:nvSpPr>
        <p:spPr>
          <a:xfrm>
            <a:off x="485606" y="1582341"/>
            <a:ext cx="8190850" cy="923330"/>
          </a:xfrm>
          <a:prstGeom prst="rect">
            <a:avLst/>
          </a:prstGeom>
        </p:spPr>
        <p:txBody>
          <a:bodyPr wrap="square">
            <a:spAutoFit/>
          </a:bodyPr>
          <a:lstStyle/>
          <a:p>
            <a:pPr>
              <a:lnSpc>
                <a:spcPct val="150000"/>
              </a:lnSpc>
            </a:pPr>
            <a:r>
              <a:rPr lang="en-US" altLang="zh-CN"/>
              <a:t>	</a:t>
            </a:r>
            <a:r>
              <a:rPr lang="zh-CN" altLang="en-US"/>
              <a:t>当使用</a:t>
            </a:r>
            <a:r>
              <a:rPr lang="en-US" altLang="zh-CN"/>
              <a:t>CAN</a:t>
            </a:r>
            <a:r>
              <a:rPr lang="zh-CN" altLang="zh-CN"/>
              <a:t>协议</a:t>
            </a:r>
            <a:r>
              <a:rPr lang="zh-CN" altLang="en-US"/>
              <a:t>进行通讯时，需要对</a:t>
            </a:r>
            <a:r>
              <a:rPr lang="zh-CN" altLang="zh-CN"/>
              <a:t>数据、操作命令</a:t>
            </a:r>
            <a:r>
              <a:rPr lang="en-US" altLang="zh-CN"/>
              <a:t>(</a:t>
            </a:r>
            <a:r>
              <a:rPr lang="zh-CN" altLang="zh-CN"/>
              <a:t>如读</a:t>
            </a:r>
            <a:r>
              <a:rPr lang="en-US" altLang="zh-CN"/>
              <a:t>/</a:t>
            </a:r>
            <a:r>
              <a:rPr lang="zh-CN" altLang="zh-CN"/>
              <a:t>写</a:t>
            </a:r>
            <a:r>
              <a:rPr lang="en-US" altLang="zh-CN"/>
              <a:t>)</a:t>
            </a:r>
            <a:r>
              <a:rPr lang="zh-CN" altLang="zh-CN"/>
              <a:t>以及同步信号进行打包，打包后的这些内容称为报文。</a:t>
            </a:r>
          </a:p>
        </p:txBody>
      </p:sp>
      <p:sp>
        <p:nvSpPr>
          <p:cNvPr id="4" name="矩形 3"/>
          <p:cNvSpPr/>
          <p:nvPr/>
        </p:nvSpPr>
        <p:spPr>
          <a:xfrm>
            <a:off x="539145" y="2564904"/>
            <a:ext cx="1346844" cy="369332"/>
          </a:xfrm>
          <a:prstGeom prst="rect">
            <a:avLst/>
          </a:prstGeom>
        </p:spPr>
        <p:txBody>
          <a:bodyPr wrap="none">
            <a:spAutoFit/>
          </a:bodyPr>
          <a:lstStyle/>
          <a:p>
            <a:r>
              <a:rPr lang="zh-CN" altLang="zh-CN" b="1"/>
              <a:t>报文的种类</a:t>
            </a:r>
          </a:p>
        </p:txBody>
      </p:sp>
      <p:sp>
        <p:nvSpPr>
          <p:cNvPr id="5" name="矩形 4"/>
          <p:cNvSpPr/>
          <p:nvPr/>
        </p:nvSpPr>
        <p:spPr>
          <a:xfrm>
            <a:off x="400870" y="3212976"/>
            <a:ext cx="8347594" cy="2585323"/>
          </a:xfrm>
          <a:prstGeom prst="rect">
            <a:avLst/>
          </a:prstGeom>
        </p:spPr>
        <p:txBody>
          <a:bodyPr wrap="square">
            <a:spAutoFit/>
          </a:bodyPr>
          <a:lstStyle/>
          <a:p>
            <a:pPr>
              <a:lnSpc>
                <a:spcPct val="150000"/>
              </a:lnSpc>
            </a:pPr>
            <a:r>
              <a:rPr lang="en-US" altLang="zh-CN"/>
              <a:t>	</a:t>
            </a:r>
            <a:r>
              <a:rPr lang="zh-CN" altLang="zh-CN"/>
              <a:t>在原始数据段的前面加上传输起始标签、片选</a:t>
            </a:r>
            <a:r>
              <a:rPr lang="en-US" altLang="zh-CN"/>
              <a:t>(</a:t>
            </a:r>
            <a:r>
              <a:rPr lang="zh-CN" altLang="zh-CN"/>
              <a:t>识别</a:t>
            </a:r>
            <a:r>
              <a:rPr lang="en-US" altLang="zh-CN"/>
              <a:t>)</a:t>
            </a:r>
            <a:r>
              <a:rPr lang="zh-CN" altLang="zh-CN"/>
              <a:t>标签和控制标签，在数据的尾段加上</a:t>
            </a:r>
            <a:r>
              <a:rPr lang="en-US" altLang="zh-CN"/>
              <a:t>CRC</a:t>
            </a:r>
            <a:r>
              <a:rPr lang="zh-CN" altLang="zh-CN"/>
              <a:t>校验标签、应答标签和传输结束标签，把这些内容按特定的格式打包好，就可以用一个通道表达各种信号，各种各样的标签就如同</a:t>
            </a:r>
            <a:r>
              <a:rPr lang="en-US" altLang="zh-CN"/>
              <a:t>SPI</a:t>
            </a:r>
            <a:r>
              <a:rPr lang="zh-CN" altLang="zh-CN"/>
              <a:t>中各种通道上的信号，起到了协同传输的作用。当整个数据包被传输到其它设备时，只要这些设备按格式去解读，就能还原出原始数据，这样的报文就被称为</a:t>
            </a:r>
            <a:r>
              <a:rPr lang="en-US" altLang="zh-CN"/>
              <a:t>CAN</a:t>
            </a:r>
            <a:r>
              <a:rPr lang="zh-CN" altLang="zh-CN"/>
              <a:t>的“数据帧”。</a:t>
            </a:r>
          </a:p>
        </p:txBody>
      </p:sp>
    </p:spTree>
    <p:extLst>
      <p:ext uri="{BB962C8B-B14F-4D97-AF65-F5344CB8AC3E}">
        <p14:creationId xmlns:p14="http://schemas.microsoft.com/office/powerpoint/2010/main" val="27604314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CAN—</a:t>
            </a:r>
            <a:r>
              <a:rPr lang="zh-CN" altLang="en-US" sz="3200" b="1">
                <a:latin typeface="微软雅黑" pitchFamily="34" charset="-122"/>
                <a:ea typeface="微软雅黑" pitchFamily="34" charset="-122"/>
              </a:rPr>
              <a:t>通讯实验</a:t>
            </a:r>
            <a:endParaRPr lang="zh-CN" altLang="en-US" sz="3200" b="1" dirty="0">
              <a:latin typeface="微软雅黑" pitchFamily="34" charset="-122"/>
              <a:ea typeface="微软雅黑" pitchFamily="34" charset="-122"/>
            </a:endParaRPr>
          </a:p>
        </p:txBody>
      </p:sp>
      <p:sp>
        <p:nvSpPr>
          <p:cNvPr id="7" name="矩形 6"/>
          <p:cNvSpPr/>
          <p:nvPr/>
        </p:nvSpPr>
        <p:spPr>
          <a:xfrm>
            <a:off x="485606" y="1124744"/>
            <a:ext cx="1475084" cy="400110"/>
          </a:xfrm>
          <a:prstGeom prst="rect">
            <a:avLst/>
          </a:prstGeom>
        </p:spPr>
        <p:txBody>
          <a:bodyPr wrap="none">
            <a:spAutoFit/>
          </a:bodyPr>
          <a:lstStyle/>
          <a:p>
            <a:r>
              <a:rPr lang="zh-CN" altLang="en-US" sz="2000" b="1"/>
              <a:t>报文的种类</a:t>
            </a:r>
            <a:endParaRPr lang="zh-CN" altLang="zh-CN" sz="2000" b="1"/>
          </a:p>
        </p:txBody>
      </p:sp>
      <p:sp>
        <p:nvSpPr>
          <p:cNvPr id="3" name="矩形 2"/>
          <p:cNvSpPr/>
          <p:nvPr/>
        </p:nvSpPr>
        <p:spPr>
          <a:xfrm>
            <a:off x="485606" y="1582341"/>
            <a:ext cx="8190850" cy="454035"/>
          </a:xfrm>
          <a:prstGeom prst="rect">
            <a:avLst/>
          </a:prstGeom>
        </p:spPr>
        <p:txBody>
          <a:bodyPr wrap="square">
            <a:spAutoFit/>
          </a:bodyPr>
          <a:lstStyle/>
          <a:p>
            <a:pPr>
              <a:lnSpc>
                <a:spcPct val="150000"/>
              </a:lnSpc>
            </a:pPr>
            <a:r>
              <a:rPr lang="en-US" altLang="zh-CN"/>
              <a:t>	</a:t>
            </a:r>
            <a:r>
              <a:rPr lang="zh-CN" altLang="en-US"/>
              <a:t>为了更有效地控制通讯，</a:t>
            </a:r>
            <a:r>
              <a:rPr lang="en-US" altLang="zh-CN"/>
              <a:t>CAN</a:t>
            </a:r>
            <a:r>
              <a:rPr lang="zh-CN" altLang="en-US"/>
              <a:t>一共规定了</a:t>
            </a:r>
            <a:r>
              <a:rPr lang="en-US" altLang="zh-CN"/>
              <a:t>5</a:t>
            </a:r>
            <a:r>
              <a:rPr lang="zh-CN" altLang="en-US"/>
              <a:t>种类型的帧。</a:t>
            </a:r>
            <a:endParaRPr lang="zh-CN" altLang="zh-CN"/>
          </a:p>
        </p:txBody>
      </p:sp>
      <p:graphicFrame>
        <p:nvGraphicFramePr>
          <p:cNvPr id="2" name="表格 1"/>
          <p:cNvGraphicFramePr>
            <a:graphicFrameLocks noGrp="1"/>
          </p:cNvGraphicFramePr>
          <p:nvPr>
            <p:extLst>
              <p:ext uri="{D42A27DB-BD31-4B8C-83A1-F6EECF244321}">
                <p14:modId xmlns:p14="http://schemas.microsoft.com/office/powerpoint/2010/main" val="1788318791"/>
              </p:ext>
            </p:extLst>
          </p:nvPr>
        </p:nvGraphicFramePr>
        <p:xfrm>
          <a:off x="845646" y="2276872"/>
          <a:ext cx="7326754" cy="3384375"/>
        </p:xfrm>
        <a:graphic>
          <a:graphicData uri="http://schemas.openxmlformats.org/drawingml/2006/table">
            <a:tbl>
              <a:tblPr firstRow="1" firstCol="1" bandRow="1">
                <a:tableStyleId>{5C22544A-7EE6-4342-B048-85BDC9FD1C3A}</a:tableStyleId>
              </a:tblPr>
              <a:tblGrid>
                <a:gridCol w="2164323">
                  <a:extLst>
                    <a:ext uri="{9D8B030D-6E8A-4147-A177-3AD203B41FA5}">
                      <a16:colId xmlns:a16="http://schemas.microsoft.com/office/drawing/2014/main" val="20000"/>
                    </a:ext>
                  </a:extLst>
                </a:gridCol>
                <a:gridCol w="5162431">
                  <a:extLst>
                    <a:ext uri="{9D8B030D-6E8A-4147-A177-3AD203B41FA5}">
                      <a16:colId xmlns:a16="http://schemas.microsoft.com/office/drawing/2014/main" val="20001"/>
                    </a:ext>
                  </a:extLst>
                </a:gridCol>
              </a:tblGrid>
              <a:tr h="535859">
                <a:tc>
                  <a:txBody>
                    <a:bodyPr/>
                    <a:lstStyle/>
                    <a:p>
                      <a:pPr algn="ctr">
                        <a:lnSpc>
                          <a:spcPts val="1200"/>
                        </a:lnSpc>
                        <a:spcAft>
                          <a:spcPts val="0"/>
                        </a:spcAft>
                      </a:pPr>
                      <a:r>
                        <a:rPr lang="zh-CN" sz="2000">
                          <a:effectLst/>
                        </a:rPr>
                        <a:t>帧</a:t>
                      </a:r>
                      <a:endParaRPr lang="zh-CN" sz="2000">
                        <a:effectLst/>
                        <a:latin typeface="Times New Roman"/>
                        <a:ea typeface="黑体"/>
                      </a:endParaRPr>
                    </a:p>
                  </a:txBody>
                  <a:tcPr marL="68580" marR="68580" marT="0" marB="0" anchor="ctr"/>
                </a:tc>
                <a:tc>
                  <a:txBody>
                    <a:bodyPr/>
                    <a:lstStyle/>
                    <a:p>
                      <a:pPr algn="ctr">
                        <a:lnSpc>
                          <a:spcPts val="1200"/>
                        </a:lnSpc>
                        <a:spcAft>
                          <a:spcPts val="0"/>
                        </a:spcAft>
                      </a:pPr>
                      <a:r>
                        <a:rPr lang="zh-CN" sz="2000">
                          <a:effectLst/>
                        </a:rPr>
                        <a:t>帧用途</a:t>
                      </a:r>
                      <a:endParaRPr lang="zh-CN" sz="2000">
                        <a:effectLst/>
                        <a:latin typeface="Times New Roman"/>
                        <a:ea typeface="黑体"/>
                      </a:endParaRPr>
                    </a:p>
                  </a:txBody>
                  <a:tcPr marL="68580" marR="68580" marT="0" marB="0" anchor="ctr"/>
                </a:tc>
                <a:extLst>
                  <a:ext uri="{0D108BD9-81ED-4DB2-BD59-A6C34878D82A}">
                    <a16:rowId xmlns:a16="http://schemas.microsoft.com/office/drawing/2014/main" val="10000"/>
                  </a:ext>
                </a:extLst>
              </a:tr>
              <a:tr h="515177">
                <a:tc>
                  <a:txBody>
                    <a:bodyPr/>
                    <a:lstStyle/>
                    <a:p>
                      <a:pPr>
                        <a:lnSpc>
                          <a:spcPts val="1200"/>
                        </a:lnSpc>
                        <a:spcAft>
                          <a:spcPts val="0"/>
                        </a:spcAft>
                      </a:pPr>
                      <a:r>
                        <a:rPr lang="zh-CN" sz="1600">
                          <a:effectLst/>
                        </a:rPr>
                        <a:t>数据帧</a:t>
                      </a:r>
                      <a:endParaRPr lang="zh-CN" sz="1600">
                        <a:effectLst/>
                        <a:latin typeface="Times New Roman"/>
                        <a:ea typeface="宋体"/>
                      </a:endParaRPr>
                    </a:p>
                  </a:txBody>
                  <a:tcPr marL="68580" marR="68580" marT="0" marB="0" anchor="ctr"/>
                </a:tc>
                <a:tc>
                  <a:txBody>
                    <a:bodyPr/>
                    <a:lstStyle/>
                    <a:p>
                      <a:pPr>
                        <a:lnSpc>
                          <a:spcPts val="1200"/>
                        </a:lnSpc>
                        <a:spcAft>
                          <a:spcPts val="0"/>
                        </a:spcAft>
                      </a:pPr>
                      <a:r>
                        <a:rPr lang="zh-CN" sz="1600">
                          <a:effectLst/>
                        </a:rPr>
                        <a:t>用于节点向外传送数据</a:t>
                      </a:r>
                      <a:endParaRPr lang="zh-CN" sz="1600">
                        <a:effectLst/>
                        <a:latin typeface="Times New Roman"/>
                        <a:ea typeface="宋体"/>
                      </a:endParaRPr>
                    </a:p>
                  </a:txBody>
                  <a:tcPr marL="68580" marR="68580" marT="0" marB="0" anchor="ctr"/>
                </a:tc>
                <a:extLst>
                  <a:ext uri="{0D108BD9-81ED-4DB2-BD59-A6C34878D82A}">
                    <a16:rowId xmlns:a16="http://schemas.microsoft.com/office/drawing/2014/main" val="10001"/>
                  </a:ext>
                </a:extLst>
              </a:tr>
              <a:tr h="498255">
                <a:tc>
                  <a:txBody>
                    <a:bodyPr/>
                    <a:lstStyle/>
                    <a:p>
                      <a:pPr>
                        <a:lnSpc>
                          <a:spcPts val="1200"/>
                        </a:lnSpc>
                        <a:spcAft>
                          <a:spcPts val="0"/>
                        </a:spcAft>
                      </a:pPr>
                      <a:r>
                        <a:rPr lang="zh-CN" sz="1600">
                          <a:effectLst/>
                        </a:rPr>
                        <a:t>遥控帧</a:t>
                      </a:r>
                      <a:endParaRPr lang="zh-CN" sz="1600">
                        <a:effectLst/>
                        <a:latin typeface="Times New Roman"/>
                        <a:ea typeface="宋体"/>
                      </a:endParaRPr>
                    </a:p>
                  </a:txBody>
                  <a:tcPr marL="68580" marR="68580" marT="0" marB="0" anchor="ctr"/>
                </a:tc>
                <a:tc>
                  <a:txBody>
                    <a:bodyPr/>
                    <a:lstStyle/>
                    <a:p>
                      <a:pPr>
                        <a:lnSpc>
                          <a:spcPts val="1200"/>
                        </a:lnSpc>
                        <a:spcAft>
                          <a:spcPts val="0"/>
                        </a:spcAft>
                      </a:pPr>
                      <a:r>
                        <a:rPr lang="zh-CN" sz="1600">
                          <a:effectLst/>
                        </a:rPr>
                        <a:t>用于向远端节点请求数据</a:t>
                      </a:r>
                      <a:endParaRPr lang="zh-CN" sz="1600">
                        <a:effectLst/>
                        <a:latin typeface="Times New Roman"/>
                        <a:ea typeface="宋体"/>
                      </a:endParaRPr>
                    </a:p>
                  </a:txBody>
                  <a:tcPr marL="68580" marR="68580" marT="0" marB="0" anchor="ctr"/>
                </a:tc>
                <a:extLst>
                  <a:ext uri="{0D108BD9-81ED-4DB2-BD59-A6C34878D82A}">
                    <a16:rowId xmlns:a16="http://schemas.microsoft.com/office/drawing/2014/main" val="10002"/>
                  </a:ext>
                </a:extLst>
              </a:tr>
              <a:tr h="515177">
                <a:tc>
                  <a:txBody>
                    <a:bodyPr/>
                    <a:lstStyle/>
                    <a:p>
                      <a:pPr>
                        <a:lnSpc>
                          <a:spcPts val="1200"/>
                        </a:lnSpc>
                        <a:spcAft>
                          <a:spcPts val="0"/>
                        </a:spcAft>
                      </a:pPr>
                      <a:r>
                        <a:rPr lang="zh-CN" sz="1600">
                          <a:effectLst/>
                        </a:rPr>
                        <a:t>错误帧</a:t>
                      </a:r>
                      <a:endParaRPr lang="zh-CN" sz="1600">
                        <a:effectLst/>
                        <a:latin typeface="Times New Roman"/>
                        <a:ea typeface="宋体"/>
                      </a:endParaRPr>
                    </a:p>
                  </a:txBody>
                  <a:tcPr marL="68580" marR="68580" marT="0" marB="0" anchor="ctr"/>
                </a:tc>
                <a:tc>
                  <a:txBody>
                    <a:bodyPr/>
                    <a:lstStyle/>
                    <a:p>
                      <a:pPr>
                        <a:lnSpc>
                          <a:spcPts val="1200"/>
                        </a:lnSpc>
                        <a:spcAft>
                          <a:spcPts val="0"/>
                        </a:spcAft>
                      </a:pPr>
                      <a:r>
                        <a:rPr lang="zh-CN" sz="1600">
                          <a:effectLst/>
                        </a:rPr>
                        <a:t>用于向远端节点通知校验错误，请求重新发送上一个数据</a:t>
                      </a:r>
                      <a:endParaRPr lang="zh-CN" sz="1600">
                        <a:effectLst/>
                        <a:latin typeface="Times New Roman"/>
                        <a:ea typeface="宋体"/>
                      </a:endParaRPr>
                    </a:p>
                  </a:txBody>
                  <a:tcPr marL="68580" marR="68580" marT="0" marB="0" anchor="ctr"/>
                </a:tc>
                <a:extLst>
                  <a:ext uri="{0D108BD9-81ED-4DB2-BD59-A6C34878D82A}">
                    <a16:rowId xmlns:a16="http://schemas.microsoft.com/office/drawing/2014/main" val="10003"/>
                  </a:ext>
                </a:extLst>
              </a:tr>
              <a:tr h="609188">
                <a:tc>
                  <a:txBody>
                    <a:bodyPr/>
                    <a:lstStyle/>
                    <a:p>
                      <a:pPr>
                        <a:lnSpc>
                          <a:spcPts val="1200"/>
                        </a:lnSpc>
                        <a:spcAft>
                          <a:spcPts val="0"/>
                        </a:spcAft>
                      </a:pPr>
                      <a:r>
                        <a:rPr lang="zh-CN" sz="1600">
                          <a:effectLst/>
                        </a:rPr>
                        <a:t>过载帧</a:t>
                      </a:r>
                      <a:endParaRPr lang="zh-CN" sz="1600">
                        <a:effectLst/>
                        <a:latin typeface="Times New Roman"/>
                        <a:ea typeface="宋体"/>
                      </a:endParaRPr>
                    </a:p>
                  </a:txBody>
                  <a:tcPr marL="68580" marR="68580" marT="0" marB="0" anchor="ctr"/>
                </a:tc>
                <a:tc>
                  <a:txBody>
                    <a:bodyPr/>
                    <a:lstStyle/>
                    <a:p>
                      <a:pPr>
                        <a:lnSpc>
                          <a:spcPts val="1200"/>
                        </a:lnSpc>
                        <a:spcAft>
                          <a:spcPts val="0"/>
                        </a:spcAft>
                      </a:pPr>
                      <a:r>
                        <a:rPr lang="zh-CN" sz="1600">
                          <a:effectLst/>
                        </a:rPr>
                        <a:t>用于通知远端节点：本节点尚未做好接收准备</a:t>
                      </a:r>
                      <a:endParaRPr lang="zh-CN" sz="1600">
                        <a:effectLst/>
                        <a:latin typeface="Times New Roman"/>
                        <a:ea typeface="宋体"/>
                      </a:endParaRPr>
                    </a:p>
                  </a:txBody>
                  <a:tcPr marL="68580" marR="68580" marT="0" marB="0" anchor="ctr"/>
                </a:tc>
                <a:extLst>
                  <a:ext uri="{0D108BD9-81ED-4DB2-BD59-A6C34878D82A}">
                    <a16:rowId xmlns:a16="http://schemas.microsoft.com/office/drawing/2014/main" val="10004"/>
                  </a:ext>
                </a:extLst>
              </a:tr>
              <a:tr h="710719">
                <a:tc>
                  <a:txBody>
                    <a:bodyPr/>
                    <a:lstStyle/>
                    <a:p>
                      <a:pPr>
                        <a:lnSpc>
                          <a:spcPts val="1200"/>
                        </a:lnSpc>
                        <a:spcAft>
                          <a:spcPts val="0"/>
                        </a:spcAft>
                      </a:pPr>
                      <a:r>
                        <a:rPr lang="zh-CN" sz="1600">
                          <a:effectLst/>
                        </a:rPr>
                        <a:t>帧间隔</a:t>
                      </a:r>
                      <a:endParaRPr lang="zh-CN" sz="1600">
                        <a:effectLst/>
                        <a:latin typeface="Times New Roman"/>
                        <a:ea typeface="宋体"/>
                      </a:endParaRPr>
                    </a:p>
                  </a:txBody>
                  <a:tcPr marL="68580" marR="68580" marT="0" marB="0" anchor="ctr"/>
                </a:tc>
                <a:tc>
                  <a:txBody>
                    <a:bodyPr/>
                    <a:lstStyle/>
                    <a:p>
                      <a:pPr>
                        <a:lnSpc>
                          <a:spcPts val="1200"/>
                        </a:lnSpc>
                        <a:spcAft>
                          <a:spcPts val="0"/>
                        </a:spcAft>
                      </a:pPr>
                      <a:r>
                        <a:rPr lang="zh-CN" sz="1600">
                          <a:effectLst/>
                        </a:rPr>
                        <a:t>用于将数据帧及遥控帧与前面的帧分离开来</a:t>
                      </a:r>
                      <a:endParaRPr lang="zh-CN" sz="1600">
                        <a:effectLst/>
                        <a:latin typeface="Times New Roman"/>
                        <a:ea typeface="宋体"/>
                      </a:endParaRPr>
                    </a:p>
                  </a:txBody>
                  <a:tcPr marL="68580" marR="68580" marT="0" marB="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6190610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CAN—</a:t>
            </a:r>
            <a:r>
              <a:rPr lang="zh-CN" altLang="en-US" sz="3200" b="1">
                <a:latin typeface="微软雅黑" pitchFamily="34" charset="-122"/>
                <a:ea typeface="微软雅黑" pitchFamily="34" charset="-122"/>
              </a:rPr>
              <a:t>通讯实验</a:t>
            </a:r>
            <a:endParaRPr lang="zh-CN" altLang="en-US" sz="3200" b="1" dirty="0">
              <a:latin typeface="微软雅黑" pitchFamily="34" charset="-122"/>
              <a:ea typeface="微软雅黑" pitchFamily="34" charset="-122"/>
            </a:endParaRPr>
          </a:p>
        </p:txBody>
      </p:sp>
      <p:sp>
        <p:nvSpPr>
          <p:cNvPr id="7" name="矩形 6"/>
          <p:cNvSpPr/>
          <p:nvPr/>
        </p:nvSpPr>
        <p:spPr>
          <a:xfrm>
            <a:off x="485606" y="1124744"/>
            <a:ext cx="1733167" cy="400110"/>
          </a:xfrm>
          <a:prstGeom prst="rect">
            <a:avLst/>
          </a:prstGeom>
        </p:spPr>
        <p:txBody>
          <a:bodyPr wrap="none">
            <a:spAutoFit/>
          </a:bodyPr>
          <a:lstStyle/>
          <a:p>
            <a:r>
              <a:rPr lang="zh-CN" altLang="en-US" sz="2000" b="1"/>
              <a:t>数据帧的结构</a:t>
            </a:r>
            <a:endParaRPr lang="zh-CN" altLang="zh-CN" sz="2000" b="1"/>
          </a:p>
        </p:txBody>
      </p:sp>
      <p:pic>
        <p:nvPicPr>
          <p:cNvPr id="8" name="图片 7"/>
          <p:cNvPicPr/>
          <p:nvPr/>
        </p:nvPicPr>
        <p:blipFill rotWithShape="1">
          <a:blip r:embed="rId3">
            <a:extLst>
              <a:ext uri="{28A0092B-C50C-407E-A947-70E740481C1C}">
                <a14:useLocalDpi xmlns:a14="http://schemas.microsoft.com/office/drawing/2010/main" val="0"/>
              </a:ext>
            </a:extLst>
          </a:blip>
          <a:srcRect r="3828" b="9584"/>
          <a:stretch/>
        </p:blipFill>
        <p:spPr bwMode="auto">
          <a:xfrm>
            <a:off x="518774" y="1988840"/>
            <a:ext cx="8157682" cy="2859492"/>
          </a:xfrm>
          <a:prstGeom prst="rect">
            <a:avLst/>
          </a:prstGeom>
          <a:ln>
            <a:noFill/>
          </a:ln>
          <a:extLst>
            <a:ext uri="{53640926-AAD7-44D8-BBD7-CCE9431645EC}">
              <a14:shadowObscured xmlns:a14="http://schemas.microsoft.com/office/drawing/2010/main"/>
            </a:ext>
          </a:extLst>
        </p:spPr>
      </p:pic>
      <p:sp>
        <p:nvSpPr>
          <p:cNvPr id="4" name="矩形 3"/>
          <p:cNvSpPr/>
          <p:nvPr/>
        </p:nvSpPr>
        <p:spPr>
          <a:xfrm>
            <a:off x="518774" y="1524854"/>
            <a:ext cx="8085674" cy="369332"/>
          </a:xfrm>
          <a:prstGeom prst="rect">
            <a:avLst/>
          </a:prstGeom>
        </p:spPr>
        <p:txBody>
          <a:bodyPr wrap="square">
            <a:spAutoFit/>
          </a:bodyPr>
          <a:lstStyle/>
          <a:p>
            <a:r>
              <a:rPr lang="zh-CN" altLang="zh-CN"/>
              <a:t>数据帧</a:t>
            </a:r>
            <a:r>
              <a:rPr lang="zh-CN" altLang="en-US"/>
              <a:t>的结构图：</a:t>
            </a:r>
          </a:p>
        </p:txBody>
      </p:sp>
      <p:sp>
        <p:nvSpPr>
          <p:cNvPr id="5" name="矩形 4"/>
          <p:cNvSpPr/>
          <p:nvPr/>
        </p:nvSpPr>
        <p:spPr>
          <a:xfrm>
            <a:off x="521708" y="5085184"/>
            <a:ext cx="8154748" cy="869533"/>
          </a:xfrm>
          <a:prstGeom prst="rect">
            <a:avLst/>
          </a:prstGeom>
        </p:spPr>
        <p:txBody>
          <a:bodyPr wrap="square">
            <a:spAutoFit/>
          </a:bodyPr>
          <a:lstStyle/>
          <a:p>
            <a:pPr>
              <a:lnSpc>
                <a:spcPct val="150000"/>
              </a:lnSpc>
            </a:pPr>
            <a:r>
              <a:rPr lang="zh-CN" altLang="zh-CN"/>
              <a:t>数据帧以一个显性位</a:t>
            </a:r>
            <a:r>
              <a:rPr lang="en-US" altLang="zh-CN"/>
              <a:t>(</a:t>
            </a:r>
            <a:r>
              <a:rPr lang="zh-CN" altLang="zh-CN"/>
              <a:t>逻辑</a:t>
            </a:r>
            <a:r>
              <a:rPr lang="en-US" altLang="zh-CN"/>
              <a:t>0)</a:t>
            </a:r>
            <a:r>
              <a:rPr lang="zh-CN" altLang="zh-CN"/>
              <a:t>开始，以</a:t>
            </a:r>
            <a:r>
              <a:rPr lang="en-US" altLang="zh-CN"/>
              <a:t>7</a:t>
            </a:r>
            <a:r>
              <a:rPr lang="zh-CN" altLang="zh-CN"/>
              <a:t>个连续的隐性位</a:t>
            </a:r>
            <a:r>
              <a:rPr lang="en-US" altLang="zh-CN"/>
              <a:t>(</a:t>
            </a:r>
            <a:r>
              <a:rPr lang="zh-CN" altLang="zh-CN"/>
              <a:t>逻辑</a:t>
            </a:r>
            <a:r>
              <a:rPr lang="en-US" altLang="zh-CN"/>
              <a:t>1)</a:t>
            </a:r>
            <a:r>
              <a:rPr lang="zh-CN" altLang="zh-CN"/>
              <a:t>结束，在它们之间，分别有仲裁段、控制段、数据段、</a:t>
            </a:r>
            <a:r>
              <a:rPr lang="en-US" altLang="zh-CN"/>
              <a:t>CRC</a:t>
            </a:r>
            <a:r>
              <a:rPr lang="zh-CN" altLang="zh-CN"/>
              <a:t>段和</a:t>
            </a:r>
            <a:r>
              <a:rPr lang="en-US" altLang="zh-CN"/>
              <a:t>ACK</a:t>
            </a:r>
            <a:r>
              <a:rPr lang="zh-CN" altLang="zh-CN"/>
              <a:t>段。</a:t>
            </a:r>
          </a:p>
        </p:txBody>
      </p:sp>
    </p:spTree>
    <p:extLst>
      <p:ext uri="{BB962C8B-B14F-4D97-AF65-F5344CB8AC3E}">
        <p14:creationId xmlns:p14="http://schemas.microsoft.com/office/powerpoint/2010/main" val="27363095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CAN—</a:t>
            </a:r>
            <a:r>
              <a:rPr lang="zh-CN" altLang="en-US" sz="3200" b="1">
                <a:latin typeface="微软雅黑" pitchFamily="34" charset="-122"/>
                <a:ea typeface="微软雅黑" pitchFamily="34" charset="-122"/>
              </a:rPr>
              <a:t>通讯实验</a:t>
            </a:r>
            <a:endParaRPr lang="zh-CN" altLang="en-US" sz="3200" b="1" dirty="0">
              <a:latin typeface="微软雅黑" pitchFamily="34" charset="-122"/>
              <a:ea typeface="微软雅黑" pitchFamily="34" charset="-122"/>
            </a:endParaRPr>
          </a:p>
        </p:txBody>
      </p:sp>
      <p:sp>
        <p:nvSpPr>
          <p:cNvPr id="7" name="矩形 6"/>
          <p:cNvSpPr/>
          <p:nvPr/>
        </p:nvSpPr>
        <p:spPr>
          <a:xfrm>
            <a:off x="485606" y="1124744"/>
            <a:ext cx="958917" cy="400110"/>
          </a:xfrm>
          <a:prstGeom prst="rect">
            <a:avLst/>
          </a:prstGeom>
        </p:spPr>
        <p:txBody>
          <a:bodyPr wrap="none">
            <a:spAutoFit/>
          </a:bodyPr>
          <a:lstStyle/>
          <a:p>
            <a:r>
              <a:rPr lang="zh-CN" altLang="en-US" sz="2000" b="1"/>
              <a:t>帧起始</a:t>
            </a:r>
          </a:p>
        </p:txBody>
      </p:sp>
      <p:pic>
        <p:nvPicPr>
          <p:cNvPr id="8" name="图片 7"/>
          <p:cNvPicPr/>
          <p:nvPr/>
        </p:nvPicPr>
        <p:blipFill rotWithShape="1">
          <a:blip r:embed="rId3">
            <a:extLst>
              <a:ext uri="{28A0092B-C50C-407E-A947-70E740481C1C}">
                <a14:useLocalDpi xmlns:a14="http://schemas.microsoft.com/office/drawing/2010/main" val="0"/>
              </a:ext>
            </a:extLst>
          </a:blip>
          <a:srcRect r="3828" b="9584"/>
          <a:stretch/>
        </p:blipFill>
        <p:spPr bwMode="auto">
          <a:xfrm>
            <a:off x="518774" y="1556792"/>
            <a:ext cx="8157682" cy="2859492"/>
          </a:xfrm>
          <a:prstGeom prst="rect">
            <a:avLst/>
          </a:prstGeom>
          <a:ln>
            <a:noFill/>
          </a:ln>
          <a:extLst>
            <a:ext uri="{53640926-AAD7-44D8-BBD7-CCE9431645EC}">
              <a14:shadowObscured xmlns:a14="http://schemas.microsoft.com/office/drawing/2010/main"/>
            </a:ext>
          </a:extLst>
        </p:spPr>
      </p:pic>
      <p:sp>
        <p:nvSpPr>
          <p:cNvPr id="2" name="矩形 1"/>
          <p:cNvSpPr/>
          <p:nvPr/>
        </p:nvSpPr>
        <p:spPr>
          <a:xfrm>
            <a:off x="513866" y="4653136"/>
            <a:ext cx="8234598" cy="1700530"/>
          </a:xfrm>
          <a:prstGeom prst="rect">
            <a:avLst/>
          </a:prstGeom>
        </p:spPr>
        <p:txBody>
          <a:bodyPr wrap="square">
            <a:spAutoFit/>
          </a:bodyPr>
          <a:lstStyle/>
          <a:p>
            <a:pPr marL="285750" lvl="0" indent="-285750">
              <a:lnSpc>
                <a:spcPct val="150000"/>
              </a:lnSpc>
              <a:buFont typeface="Arial" panose="020B0604020202020204" pitchFamily="34" charset="0"/>
              <a:buChar char="•"/>
            </a:pPr>
            <a:r>
              <a:rPr lang="zh-CN" altLang="zh-CN"/>
              <a:t>帧起始</a:t>
            </a:r>
          </a:p>
          <a:p>
            <a:pPr>
              <a:lnSpc>
                <a:spcPct val="150000"/>
              </a:lnSpc>
            </a:pPr>
            <a:r>
              <a:rPr lang="en-US" altLang="zh-CN"/>
              <a:t>SOF</a:t>
            </a:r>
            <a:r>
              <a:rPr lang="zh-CN" altLang="zh-CN"/>
              <a:t>段</a:t>
            </a:r>
            <a:r>
              <a:rPr lang="en-US" altLang="zh-CN"/>
              <a:t>(Start Of Frame)</a:t>
            </a:r>
            <a:r>
              <a:rPr lang="zh-CN" altLang="zh-CN"/>
              <a:t>，译为帧起始，帧起始信号只有一个数据位，是一个显性电平，它用于通知各个节点将有数据传输，其它节点通过帧起始信号的电平跳变沿来进行硬同步。</a:t>
            </a:r>
          </a:p>
        </p:txBody>
      </p:sp>
    </p:spTree>
    <p:extLst>
      <p:ext uri="{BB962C8B-B14F-4D97-AF65-F5344CB8AC3E}">
        <p14:creationId xmlns:p14="http://schemas.microsoft.com/office/powerpoint/2010/main" val="34840102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CAN—</a:t>
            </a:r>
            <a:r>
              <a:rPr lang="zh-CN" altLang="en-US" sz="3200" b="1">
                <a:latin typeface="微软雅黑" pitchFamily="34" charset="-122"/>
                <a:ea typeface="微软雅黑" pitchFamily="34" charset="-122"/>
              </a:rPr>
              <a:t>通讯实验</a:t>
            </a:r>
            <a:endParaRPr lang="zh-CN" altLang="en-US" sz="3200" b="1" dirty="0">
              <a:latin typeface="微软雅黑" pitchFamily="34" charset="-122"/>
              <a:ea typeface="微软雅黑" pitchFamily="34" charset="-122"/>
            </a:endParaRPr>
          </a:p>
        </p:txBody>
      </p:sp>
      <p:sp>
        <p:nvSpPr>
          <p:cNvPr id="7" name="矩形 6"/>
          <p:cNvSpPr/>
          <p:nvPr/>
        </p:nvSpPr>
        <p:spPr>
          <a:xfrm>
            <a:off x="485606" y="1124744"/>
            <a:ext cx="958917" cy="400110"/>
          </a:xfrm>
          <a:prstGeom prst="rect">
            <a:avLst/>
          </a:prstGeom>
        </p:spPr>
        <p:txBody>
          <a:bodyPr wrap="none">
            <a:spAutoFit/>
          </a:bodyPr>
          <a:lstStyle/>
          <a:p>
            <a:r>
              <a:rPr lang="zh-CN" altLang="en-US" sz="2000" b="1"/>
              <a:t>仲裁段</a:t>
            </a:r>
          </a:p>
        </p:txBody>
      </p:sp>
      <p:pic>
        <p:nvPicPr>
          <p:cNvPr id="8" name="图片 7"/>
          <p:cNvPicPr/>
          <p:nvPr/>
        </p:nvPicPr>
        <p:blipFill rotWithShape="1">
          <a:blip r:embed="rId3">
            <a:extLst>
              <a:ext uri="{28A0092B-C50C-407E-A947-70E740481C1C}">
                <a14:useLocalDpi xmlns:a14="http://schemas.microsoft.com/office/drawing/2010/main" val="0"/>
              </a:ext>
            </a:extLst>
          </a:blip>
          <a:srcRect r="3828" b="9584"/>
          <a:stretch/>
        </p:blipFill>
        <p:spPr bwMode="auto">
          <a:xfrm>
            <a:off x="518774" y="1556792"/>
            <a:ext cx="8157682" cy="2859492"/>
          </a:xfrm>
          <a:prstGeom prst="rect">
            <a:avLst/>
          </a:prstGeom>
          <a:ln>
            <a:noFill/>
          </a:ln>
          <a:extLst>
            <a:ext uri="{53640926-AAD7-44D8-BBD7-CCE9431645EC}">
              <a14:shadowObscured xmlns:a14="http://schemas.microsoft.com/office/drawing/2010/main"/>
            </a:ext>
          </a:extLst>
        </p:spPr>
      </p:pic>
      <p:sp>
        <p:nvSpPr>
          <p:cNvPr id="2" name="矩形 1"/>
          <p:cNvSpPr/>
          <p:nvPr/>
        </p:nvSpPr>
        <p:spPr>
          <a:xfrm>
            <a:off x="513866" y="4653136"/>
            <a:ext cx="8234598" cy="1285032"/>
          </a:xfrm>
          <a:prstGeom prst="rect">
            <a:avLst/>
          </a:prstGeom>
        </p:spPr>
        <p:txBody>
          <a:bodyPr wrap="square">
            <a:spAutoFit/>
          </a:bodyPr>
          <a:lstStyle/>
          <a:p>
            <a:pPr marL="285750" lvl="0" indent="-285750">
              <a:lnSpc>
                <a:spcPct val="150000"/>
              </a:lnSpc>
              <a:buFont typeface="Arial" panose="020B0604020202020204" pitchFamily="34" charset="0"/>
              <a:buChar char="•"/>
            </a:pPr>
            <a:r>
              <a:rPr lang="zh-CN" altLang="zh-CN"/>
              <a:t>仲裁段</a:t>
            </a:r>
          </a:p>
          <a:p>
            <a:pPr>
              <a:lnSpc>
                <a:spcPct val="150000"/>
              </a:lnSpc>
            </a:pPr>
            <a:r>
              <a:rPr lang="zh-CN" altLang="zh-CN"/>
              <a:t>当同时有两个报文被发送时，总线会根据仲裁段的内容决定哪个数据包能被传输，这也是它名称的由来。</a:t>
            </a:r>
          </a:p>
        </p:txBody>
      </p:sp>
    </p:spTree>
    <p:extLst>
      <p:ext uri="{BB962C8B-B14F-4D97-AF65-F5344CB8AC3E}">
        <p14:creationId xmlns:p14="http://schemas.microsoft.com/office/powerpoint/2010/main" val="36252905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CAN—</a:t>
            </a:r>
            <a:r>
              <a:rPr lang="zh-CN" altLang="en-US" sz="3200" b="1">
                <a:latin typeface="微软雅黑" pitchFamily="34" charset="-122"/>
                <a:ea typeface="微软雅黑" pitchFamily="34" charset="-122"/>
              </a:rPr>
              <a:t>通讯实验</a:t>
            </a:r>
            <a:endParaRPr lang="zh-CN" altLang="en-US" sz="3200" b="1" dirty="0">
              <a:latin typeface="微软雅黑" pitchFamily="34" charset="-122"/>
              <a:ea typeface="微软雅黑" pitchFamily="34" charset="-122"/>
            </a:endParaRPr>
          </a:p>
        </p:txBody>
      </p:sp>
      <p:sp>
        <p:nvSpPr>
          <p:cNvPr id="3" name="矩形 2"/>
          <p:cNvSpPr/>
          <p:nvPr/>
        </p:nvSpPr>
        <p:spPr>
          <a:xfrm>
            <a:off x="557282" y="1916832"/>
            <a:ext cx="8119174" cy="3831818"/>
          </a:xfrm>
          <a:prstGeom prst="rect">
            <a:avLst/>
          </a:prstGeom>
        </p:spPr>
        <p:txBody>
          <a:bodyPr wrap="square">
            <a:spAutoFit/>
          </a:bodyPr>
          <a:lstStyle/>
          <a:p>
            <a:pPr>
              <a:lnSpc>
                <a:spcPct val="150000"/>
              </a:lnSpc>
            </a:pPr>
            <a:r>
              <a:rPr lang="en-US" altLang="zh-CN"/>
              <a:t>	</a:t>
            </a:r>
            <a:r>
              <a:rPr lang="zh-CN" altLang="zh-CN"/>
              <a:t>仲裁段的内容主要为本数据帧的</a:t>
            </a:r>
            <a:r>
              <a:rPr lang="en-US" altLang="zh-CN"/>
              <a:t>ID</a:t>
            </a:r>
            <a:r>
              <a:rPr lang="zh-CN" altLang="zh-CN"/>
              <a:t>信息</a:t>
            </a:r>
            <a:r>
              <a:rPr lang="en-US" altLang="zh-CN"/>
              <a:t>(</a:t>
            </a:r>
            <a:r>
              <a:rPr lang="zh-CN" altLang="zh-CN"/>
              <a:t>标识符</a:t>
            </a:r>
            <a:r>
              <a:rPr lang="en-US" altLang="zh-CN"/>
              <a:t>)</a:t>
            </a:r>
            <a:r>
              <a:rPr lang="zh-CN" altLang="zh-CN"/>
              <a:t>，数据帧具有标准格式和扩展格式两种，区别就在于</a:t>
            </a:r>
            <a:r>
              <a:rPr lang="en-US" altLang="zh-CN"/>
              <a:t>ID</a:t>
            </a:r>
            <a:r>
              <a:rPr lang="zh-CN" altLang="zh-CN"/>
              <a:t>信息的长度，标准格式的</a:t>
            </a:r>
            <a:r>
              <a:rPr lang="en-US" altLang="zh-CN"/>
              <a:t>ID</a:t>
            </a:r>
            <a:r>
              <a:rPr lang="zh-CN" altLang="zh-CN"/>
              <a:t>为</a:t>
            </a:r>
            <a:r>
              <a:rPr lang="en-US" altLang="zh-CN"/>
              <a:t>11</a:t>
            </a:r>
            <a:r>
              <a:rPr lang="zh-CN" altLang="zh-CN"/>
              <a:t>位，扩展格式的</a:t>
            </a:r>
            <a:r>
              <a:rPr lang="en-US" altLang="zh-CN"/>
              <a:t>ID</a:t>
            </a:r>
            <a:r>
              <a:rPr lang="zh-CN" altLang="zh-CN"/>
              <a:t>为</a:t>
            </a:r>
            <a:r>
              <a:rPr lang="en-US" altLang="zh-CN"/>
              <a:t>29</a:t>
            </a:r>
            <a:r>
              <a:rPr lang="zh-CN" altLang="zh-CN"/>
              <a:t>位，它在标准</a:t>
            </a:r>
            <a:r>
              <a:rPr lang="en-US" altLang="zh-CN"/>
              <a:t>ID</a:t>
            </a:r>
            <a:r>
              <a:rPr lang="zh-CN" altLang="zh-CN"/>
              <a:t>的基础上多出</a:t>
            </a:r>
            <a:r>
              <a:rPr lang="en-US" altLang="zh-CN"/>
              <a:t>18</a:t>
            </a:r>
            <a:r>
              <a:rPr lang="zh-CN" altLang="zh-CN"/>
              <a:t>位。</a:t>
            </a:r>
            <a:endParaRPr lang="en-US" altLang="zh-CN"/>
          </a:p>
          <a:p>
            <a:pPr>
              <a:lnSpc>
                <a:spcPct val="150000"/>
              </a:lnSpc>
            </a:pPr>
            <a:r>
              <a:rPr lang="en-US" altLang="zh-CN"/>
              <a:t>	</a:t>
            </a:r>
            <a:r>
              <a:rPr lang="zh-CN" altLang="zh-CN"/>
              <a:t>在</a:t>
            </a:r>
            <a:r>
              <a:rPr lang="en-US" altLang="zh-CN"/>
              <a:t>CAN</a:t>
            </a:r>
            <a:r>
              <a:rPr lang="zh-CN" altLang="zh-CN"/>
              <a:t>协议中，</a:t>
            </a:r>
            <a:r>
              <a:rPr lang="en-US" altLang="zh-CN"/>
              <a:t>ID</a:t>
            </a:r>
            <a:r>
              <a:rPr lang="zh-CN" altLang="zh-CN"/>
              <a:t>起着重要的作用，它决定着数据帧发送的优先级，也决定着其它节点是否会接收这个数据帧。</a:t>
            </a:r>
            <a:r>
              <a:rPr lang="en-US" altLang="zh-CN"/>
              <a:t>CAN</a:t>
            </a:r>
            <a:r>
              <a:rPr lang="zh-CN" altLang="zh-CN"/>
              <a:t>协议不对挂载在它之上的节点分配优先级和地址，对总线的占有权是由信息的重要性决定的，即对于重要的信息，</a:t>
            </a:r>
            <a:r>
              <a:rPr lang="zh-CN" altLang="en-US"/>
              <a:t>可</a:t>
            </a:r>
            <a:r>
              <a:rPr lang="zh-CN" altLang="zh-CN"/>
              <a:t>给它打包上一个优先级高的</a:t>
            </a:r>
            <a:r>
              <a:rPr lang="en-US" altLang="zh-CN"/>
              <a:t>ID</a:t>
            </a:r>
            <a:r>
              <a:rPr lang="zh-CN" altLang="zh-CN"/>
              <a:t>，使它能够及时地发送出去。</a:t>
            </a:r>
            <a:endParaRPr lang="en-US" altLang="zh-CN"/>
          </a:p>
          <a:p>
            <a:pPr>
              <a:lnSpc>
                <a:spcPct val="150000"/>
              </a:lnSpc>
            </a:pPr>
            <a:r>
              <a:rPr lang="en-US" altLang="zh-CN"/>
              <a:t>	</a:t>
            </a:r>
            <a:r>
              <a:rPr lang="zh-CN" altLang="zh-CN"/>
              <a:t>也正因为它这样的优先级分配原则，使得</a:t>
            </a:r>
            <a:r>
              <a:rPr lang="en-US" altLang="zh-CN"/>
              <a:t>CAN</a:t>
            </a:r>
            <a:r>
              <a:rPr lang="zh-CN" altLang="zh-CN"/>
              <a:t>的扩展性大大加强，在总线上增加或减少节点并不影响其它设备。</a:t>
            </a:r>
          </a:p>
        </p:txBody>
      </p:sp>
      <p:sp>
        <p:nvSpPr>
          <p:cNvPr id="4" name="矩形 3"/>
          <p:cNvSpPr/>
          <p:nvPr/>
        </p:nvSpPr>
        <p:spPr>
          <a:xfrm>
            <a:off x="576250" y="1124744"/>
            <a:ext cx="954107" cy="494238"/>
          </a:xfrm>
          <a:prstGeom prst="rect">
            <a:avLst/>
          </a:prstGeom>
        </p:spPr>
        <p:txBody>
          <a:bodyPr wrap="none">
            <a:spAutoFit/>
          </a:bodyPr>
          <a:lstStyle/>
          <a:p>
            <a:pPr lvl="0">
              <a:lnSpc>
                <a:spcPct val="150000"/>
              </a:lnSpc>
            </a:pPr>
            <a:r>
              <a:rPr lang="zh-CN" altLang="zh-CN" sz="2000" b="1"/>
              <a:t>仲裁段</a:t>
            </a:r>
          </a:p>
        </p:txBody>
      </p:sp>
    </p:spTree>
    <p:extLst>
      <p:ext uri="{BB962C8B-B14F-4D97-AF65-F5344CB8AC3E}">
        <p14:creationId xmlns:p14="http://schemas.microsoft.com/office/powerpoint/2010/main" val="3496242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CAN—</a:t>
            </a:r>
            <a:r>
              <a:rPr lang="zh-CN" altLang="en-US" sz="3200" b="1">
                <a:latin typeface="微软雅黑" pitchFamily="34" charset="-122"/>
                <a:ea typeface="微软雅黑" pitchFamily="34" charset="-122"/>
              </a:rPr>
              <a:t>通讯实验</a:t>
            </a:r>
            <a:endParaRPr lang="zh-CN" altLang="en-US" sz="3200" b="1" dirty="0">
              <a:latin typeface="微软雅黑" pitchFamily="34" charset="-122"/>
              <a:ea typeface="微软雅黑" pitchFamily="34" charset="-122"/>
            </a:endParaRPr>
          </a:p>
        </p:txBody>
      </p:sp>
      <p:pic>
        <p:nvPicPr>
          <p:cNvPr id="9" name="图片 8"/>
          <p:cNvPicPr/>
          <p:nvPr/>
        </p:nvPicPr>
        <p:blipFill>
          <a:blip r:embed="rId3">
            <a:extLst>
              <a:ext uri="{28A0092B-C50C-407E-A947-70E740481C1C}">
                <a14:useLocalDpi xmlns:a14="http://schemas.microsoft.com/office/drawing/2010/main" val="0"/>
              </a:ext>
            </a:extLst>
          </a:blip>
          <a:stretch>
            <a:fillRect/>
          </a:stretch>
        </p:blipFill>
        <p:spPr bwMode="auto">
          <a:xfrm>
            <a:off x="2034063" y="1551570"/>
            <a:ext cx="5061585" cy="2143125"/>
          </a:xfrm>
          <a:prstGeom prst="rect">
            <a:avLst/>
          </a:prstGeom>
          <a:ln>
            <a:solidFill>
              <a:schemeClr val="tx1"/>
            </a:solidFill>
          </a:ln>
          <a:extLst>
            <a:ext uri="{53640926-AAD7-44D8-BBD7-CCE9431645EC}">
              <a14:shadowObscured xmlns:a14="http://schemas.microsoft.com/office/drawing/2010/main"/>
            </a:ext>
          </a:extLst>
        </p:spPr>
      </p:pic>
      <p:sp>
        <p:nvSpPr>
          <p:cNvPr id="3" name="矩形 2"/>
          <p:cNvSpPr/>
          <p:nvPr/>
        </p:nvSpPr>
        <p:spPr>
          <a:xfrm>
            <a:off x="490360" y="3789040"/>
            <a:ext cx="8258103" cy="923330"/>
          </a:xfrm>
          <a:prstGeom prst="rect">
            <a:avLst/>
          </a:prstGeom>
        </p:spPr>
        <p:txBody>
          <a:bodyPr wrap="square">
            <a:spAutoFit/>
          </a:bodyPr>
          <a:lstStyle/>
          <a:p>
            <a:r>
              <a:rPr lang="en-US" altLang="zh-CN"/>
              <a:t>	</a:t>
            </a:r>
            <a:r>
              <a:rPr lang="zh-CN" altLang="zh-CN"/>
              <a:t>报文的优先级，是通过对</a:t>
            </a:r>
            <a:r>
              <a:rPr lang="en-US" altLang="zh-CN"/>
              <a:t>ID</a:t>
            </a:r>
            <a:r>
              <a:rPr lang="zh-CN" altLang="zh-CN"/>
              <a:t>的仲裁来确定的。根据前面对物理层的分析我们知道如果总线上同时出现显性电平和隐性电平，总线的状态会被置为显性电平，</a:t>
            </a:r>
            <a:r>
              <a:rPr lang="en-US" altLang="zh-CN"/>
              <a:t>CAN</a:t>
            </a:r>
            <a:r>
              <a:rPr lang="zh-CN" altLang="zh-CN"/>
              <a:t>正是利用这个特性进行仲裁。</a:t>
            </a:r>
          </a:p>
        </p:txBody>
      </p:sp>
      <p:sp>
        <p:nvSpPr>
          <p:cNvPr id="4" name="Rectangle 1"/>
          <p:cNvSpPr>
            <a:spLocks noChangeArrowheads="1"/>
          </p:cNvSpPr>
          <p:nvPr/>
        </p:nvSpPr>
        <p:spPr bwMode="auto">
          <a:xfrm>
            <a:off x="473021" y="4730660"/>
            <a:ext cx="8419459" cy="17946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266700" algn="l" defTabSz="914400" rtl="0" eaLnBrk="1" fontAlgn="base" latinLnBrk="0" hangingPunct="1">
              <a:lnSpc>
                <a:spcPct val="100000"/>
              </a:lnSpc>
              <a:spcBef>
                <a:spcPct val="0"/>
              </a:spcBef>
              <a:spcAft>
                <a:spcPct val="0"/>
              </a:spcAft>
              <a:buClrTx/>
              <a:buSzTx/>
              <a:buFontTx/>
              <a:buNone/>
              <a:tabLst/>
            </a:pPr>
            <a:r>
              <a:rPr lang="en-US" altLang="zh-CN"/>
              <a:t>	</a:t>
            </a:r>
            <a:r>
              <a:rPr lang="zh-CN" altLang="zh-CN"/>
              <a:t>若两个节点同时竞争</a:t>
            </a:r>
            <a:r>
              <a:rPr lang="en-US" altLang="zh-CN"/>
              <a:t>CAN</a:t>
            </a:r>
            <a:r>
              <a:rPr lang="zh-CN" altLang="en-US"/>
              <a:t>总线的占有权，当它们发送报文时，若首先出现隐性电平，则会失去对总线的占有权，进入接收状态。在开始阶段，两个设备发送的电平一样，所以它们一直继续发送数据。到了图中箭头所指的时序处，节点单元</a:t>
            </a:r>
            <a:r>
              <a:rPr lang="en-US" altLang="zh-CN"/>
              <a:t>1</a:t>
            </a:r>
            <a:r>
              <a:rPr lang="zh-CN" altLang="en-US"/>
              <a:t>发送的为隐性电平，而此时节点单元</a:t>
            </a:r>
            <a:r>
              <a:rPr lang="en-US" altLang="zh-CN"/>
              <a:t>2</a:t>
            </a:r>
            <a:r>
              <a:rPr lang="zh-CN" altLang="en-US"/>
              <a:t>发送的为显性电平，由于总线的“线与”特性使它表达出显示电平，因此单元</a:t>
            </a:r>
            <a:r>
              <a:rPr lang="en-US" altLang="zh-CN"/>
              <a:t>2</a:t>
            </a:r>
            <a:r>
              <a:rPr lang="zh-CN" altLang="en-US"/>
              <a:t>竞争总线成功，这个报文得以被继续发送出去。</a:t>
            </a:r>
          </a:p>
        </p:txBody>
      </p:sp>
      <p:sp>
        <p:nvSpPr>
          <p:cNvPr id="10" name="矩形 9"/>
          <p:cNvSpPr/>
          <p:nvPr/>
        </p:nvSpPr>
        <p:spPr>
          <a:xfrm>
            <a:off x="576250" y="1052736"/>
            <a:ext cx="954107" cy="494238"/>
          </a:xfrm>
          <a:prstGeom prst="rect">
            <a:avLst/>
          </a:prstGeom>
        </p:spPr>
        <p:txBody>
          <a:bodyPr wrap="none">
            <a:spAutoFit/>
          </a:bodyPr>
          <a:lstStyle/>
          <a:p>
            <a:pPr lvl="0">
              <a:lnSpc>
                <a:spcPct val="150000"/>
              </a:lnSpc>
            </a:pPr>
            <a:r>
              <a:rPr lang="zh-CN" altLang="zh-CN" sz="2000" b="1"/>
              <a:t>仲裁段</a:t>
            </a:r>
          </a:p>
        </p:txBody>
      </p:sp>
    </p:spTree>
    <p:extLst>
      <p:ext uri="{BB962C8B-B14F-4D97-AF65-F5344CB8AC3E}">
        <p14:creationId xmlns:p14="http://schemas.microsoft.com/office/powerpoint/2010/main" val="1680376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CAN—</a:t>
            </a:r>
            <a:r>
              <a:rPr lang="zh-CN" altLang="en-US" sz="3200" b="1">
                <a:latin typeface="微软雅黑" pitchFamily="34" charset="-122"/>
                <a:ea typeface="微软雅黑" pitchFamily="34" charset="-122"/>
              </a:rPr>
              <a:t>通讯实验</a:t>
            </a:r>
            <a:endParaRPr lang="zh-CN" altLang="en-US" sz="3200" b="1" dirty="0">
              <a:latin typeface="微软雅黑" pitchFamily="34" charset="-122"/>
              <a:ea typeface="微软雅黑" pitchFamily="34" charset="-122"/>
            </a:endParaRPr>
          </a:p>
        </p:txBody>
      </p:sp>
      <p:sp>
        <p:nvSpPr>
          <p:cNvPr id="3" name="矩形 2"/>
          <p:cNvSpPr/>
          <p:nvPr/>
        </p:nvSpPr>
        <p:spPr>
          <a:xfrm>
            <a:off x="607464" y="1700808"/>
            <a:ext cx="8258103" cy="1754326"/>
          </a:xfrm>
          <a:prstGeom prst="rect">
            <a:avLst/>
          </a:prstGeom>
        </p:spPr>
        <p:txBody>
          <a:bodyPr wrap="square">
            <a:spAutoFit/>
          </a:bodyPr>
          <a:lstStyle/>
          <a:p>
            <a:pPr>
              <a:lnSpc>
                <a:spcPct val="150000"/>
              </a:lnSpc>
            </a:pPr>
            <a:r>
              <a:rPr lang="en-US" altLang="zh-CN"/>
              <a:t>	</a:t>
            </a:r>
            <a:r>
              <a:rPr lang="zh-CN" altLang="zh-CN"/>
              <a:t>仲裁段</a:t>
            </a:r>
            <a:r>
              <a:rPr lang="en-US" altLang="zh-CN"/>
              <a:t>ID</a:t>
            </a:r>
            <a:r>
              <a:rPr lang="zh-CN" altLang="zh-CN"/>
              <a:t>的优先级也影响着接收设备对报文的反应。因为在</a:t>
            </a:r>
            <a:r>
              <a:rPr lang="en-US" altLang="zh-CN"/>
              <a:t>CAN</a:t>
            </a:r>
            <a:r>
              <a:rPr lang="zh-CN" altLang="zh-CN"/>
              <a:t>总线上数据是以广播的形式发送的，所有连接在</a:t>
            </a:r>
            <a:r>
              <a:rPr lang="en-US" altLang="zh-CN"/>
              <a:t>CAN</a:t>
            </a:r>
            <a:r>
              <a:rPr lang="zh-CN" altLang="zh-CN"/>
              <a:t>总线的节点都会收到所有其它节点发出的有效数据，因而</a:t>
            </a:r>
            <a:r>
              <a:rPr lang="en-US" altLang="zh-CN"/>
              <a:t>CAN</a:t>
            </a:r>
            <a:r>
              <a:rPr lang="zh-CN" altLang="zh-CN"/>
              <a:t>控制器大多具有根据</a:t>
            </a:r>
            <a:r>
              <a:rPr lang="en-US" altLang="zh-CN"/>
              <a:t>ID</a:t>
            </a:r>
            <a:r>
              <a:rPr lang="zh-CN" altLang="zh-CN"/>
              <a:t>过滤报文的功能，它可以控制自己只接收某些</a:t>
            </a:r>
            <a:r>
              <a:rPr lang="en-US" altLang="zh-CN"/>
              <a:t>ID</a:t>
            </a:r>
            <a:r>
              <a:rPr lang="zh-CN" altLang="zh-CN"/>
              <a:t>的报文。</a:t>
            </a:r>
          </a:p>
        </p:txBody>
      </p:sp>
      <p:sp>
        <p:nvSpPr>
          <p:cNvPr id="10" name="矩形 9"/>
          <p:cNvSpPr/>
          <p:nvPr/>
        </p:nvSpPr>
        <p:spPr>
          <a:xfrm>
            <a:off x="576250" y="1052736"/>
            <a:ext cx="954107" cy="494238"/>
          </a:xfrm>
          <a:prstGeom prst="rect">
            <a:avLst/>
          </a:prstGeom>
        </p:spPr>
        <p:txBody>
          <a:bodyPr wrap="none">
            <a:spAutoFit/>
          </a:bodyPr>
          <a:lstStyle/>
          <a:p>
            <a:pPr lvl="0">
              <a:lnSpc>
                <a:spcPct val="150000"/>
              </a:lnSpc>
            </a:pPr>
            <a:r>
              <a:rPr lang="zh-CN" altLang="zh-CN" sz="2000" b="1"/>
              <a:t>仲裁段</a:t>
            </a:r>
          </a:p>
        </p:txBody>
      </p:sp>
    </p:spTree>
    <p:extLst>
      <p:ext uri="{BB962C8B-B14F-4D97-AF65-F5344CB8AC3E}">
        <p14:creationId xmlns:p14="http://schemas.microsoft.com/office/powerpoint/2010/main" val="1059100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CAN—</a:t>
            </a:r>
            <a:r>
              <a:rPr lang="zh-CN" altLang="en-US" sz="3200" b="1">
                <a:latin typeface="微软雅黑" pitchFamily="34" charset="-122"/>
                <a:ea typeface="微软雅黑" pitchFamily="34" charset="-122"/>
              </a:rPr>
              <a:t>通讯实验</a:t>
            </a:r>
            <a:endParaRPr lang="zh-CN" altLang="en-US" sz="3200" b="1" dirty="0">
              <a:latin typeface="微软雅黑" pitchFamily="34" charset="-122"/>
              <a:ea typeface="微软雅黑" pitchFamily="34" charset="-122"/>
            </a:endParaRPr>
          </a:p>
        </p:txBody>
      </p:sp>
      <p:sp>
        <p:nvSpPr>
          <p:cNvPr id="10" name="矩形 9"/>
          <p:cNvSpPr/>
          <p:nvPr/>
        </p:nvSpPr>
        <p:spPr>
          <a:xfrm>
            <a:off x="467544" y="908720"/>
            <a:ext cx="2459328" cy="553998"/>
          </a:xfrm>
          <a:prstGeom prst="rect">
            <a:avLst/>
          </a:prstGeom>
        </p:spPr>
        <p:txBody>
          <a:bodyPr wrap="none">
            <a:spAutoFit/>
          </a:bodyPr>
          <a:lstStyle/>
          <a:p>
            <a:pPr lvl="0">
              <a:lnSpc>
                <a:spcPct val="150000"/>
              </a:lnSpc>
            </a:pPr>
            <a:r>
              <a:rPr lang="en-US" altLang="zh-CN" sz="2000" b="1"/>
              <a:t>RTR</a:t>
            </a:r>
            <a:r>
              <a:rPr lang="zh-CN" altLang="en-US" sz="2000" b="1"/>
              <a:t>、</a:t>
            </a:r>
            <a:r>
              <a:rPr lang="en-US" altLang="zh-CN" sz="2000" b="1"/>
              <a:t>IDE</a:t>
            </a:r>
            <a:r>
              <a:rPr lang="zh-CN" altLang="en-US" sz="2000" b="1"/>
              <a:t>、</a:t>
            </a:r>
            <a:r>
              <a:rPr lang="en-US" altLang="zh-CN" sz="2000" b="1"/>
              <a:t>SRR</a:t>
            </a:r>
            <a:r>
              <a:rPr lang="zh-CN" altLang="en-US" sz="2000" b="1"/>
              <a:t>位</a:t>
            </a:r>
            <a:endParaRPr lang="zh-CN" altLang="zh-CN" sz="2000" b="1"/>
          </a:p>
        </p:txBody>
      </p:sp>
      <p:sp>
        <p:nvSpPr>
          <p:cNvPr id="2" name="矩形 1"/>
          <p:cNvSpPr/>
          <p:nvPr/>
        </p:nvSpPr>
        <p:spPr>
          <a:xfrm>
            <a:off x="323528" y="4300061"/>
            <a:ext cx="8254752" cy="2585323"/>
          </a:xfrm>
          <a:prstGeom prst="rect">
            <a:avLst/>
          </a:prstGeom>
        </p:spPr>
        <p:txBody>
          <a:bodyPr wrap="square">
            <a:spAutoFit/>
          </a:bodyPr>
          <a:lstStyle/>
          <a:p>
            <a:pPr marL="285750" lvl="0" indent="-285750">
              <a:buFont typeface="Arial" panose="020B0604020202020204" pitchFamily="34" charset="0"/>
              <a:buChar char="•"/>
            </a:pPr>
            <a:r>
              <a:rPr lang="en-US" altLang="zh-CN"/>
              <a:t>RTR</a:t>
            </a:r>
            <a:r>
              <a:rPr lang="zh-CN" altLang="zh-CN"/>
              <a:t>位</a:t>
            </a:r>
            <a:r>
              <a:rPr lang="en-US" altLang="zh-CN"/>
              <a:t>(Remote Transmission Request Bit)</a:t>
            </a:r>
            <a:r>
              <a:rPr lang="zh-CN" altLang="zh-CN"/>
              <a:t>，译作远程传输请求位，它是用于区分数据帧和遥控帧的，当它为显性电平时表示数据帧，隐性电平时表示遥控帧。</a:t>
            </a:r>
            <a:endParaRPr lang="en-US" altLang="zh-CN"/>
          </a:p>
          <a:p>
            <a:pPr marL="285750" lvl="0" indent="-285750">
              <a:buFont typeface="Arial" panose="020B0604020202020204" pitchFamily="34" charset="0"/>
              <a:buChar char="•"/>
            </a:pPr>
            <a:r>
              <a:rPr lang="en-US" altLang="zh-CN"/>
              <a:t>IDE</a:t>
            </a:r>
            <a:r>
              <a:rPr lang="zh-CN" altLang="zh-CN"/>
              <a:t>位</a:t>
            </a:r>
            <a:r>
              <a:rPr lang="en-US" altLang="zh-CN"/>
              <a:t>(Identifier Extension Bit)</a:t>
            </a:r>
            <a:r>
              <a:rPr lang="zh-CN" altLang="zh-CN"/>
              <a:t>，译作标识符扩展位，它是用于区分标准格式与扩展格式，当它为显性电平时表示标准格式，隐性电平时表示扩展格式。</a:t>
            </a:r>
            <a:endParaRPr lang="en-US" altLang="zh-CN"/>
          </a:p>
          <a:p>
            <a:pPr marL="285750" lvl="0" indent="-285750">
              <a:buFont typeface="Arial" panose="020B0604020202020204" pitchFamily="34" charset="0"/>
              <a:buChar char="•"/>
            </a:pPr>
            <a:r>
              <a:rPr lang="en-US" altLang="zh-CN"/>
              <a:t>SRR</a:t>
            </a:r>
            <a:r>
              <a:rPr lang="zh-CN" altLang="zh-CN"/>
              <a:t>位</a:t>
            </a:r>
            <a:r>
              <a:rPr lang="en-US" altLang="zh-CN"/>
              <a:t>(Substitute Remote Request Bit)</a:t>
            </a:r>
            <a:r>
              <a:rPr lang="zh-CN" altLang="zh-CN"/>
              <a:t>，只存在于扩展格式，它用于替代标准格式中的</a:t>
            </a:r>
            <a:r>
              <a:rPr lang="en-US" altLang="zh-CN"/>
              <a:t>RTR</a:t>
            </a:r>
            <a:r>
              <a:rPr lang="zh-CN" altLang="zh-CN"/>
              <a:t>位。由于扩展帧中的</a:t>
            </a:r>
            <a:r>
              <a:rPr lang="en-US" altLang="zh-CN"/>
              <a:t>SRR</a:t>
            </a:r>
            <a:r>
              <a:rPr lang="zh-CN" altLang="zh-CN"/>
              <a:t>位为隐性位，</a:t>
            </a:r>
            <a:r>
              <a:rPr lang="en-US" altLang="zh-CN"/>
              <a:t>RTR</a:t>
            </a:r>
            <a:r>
              <a:rPr lang="zh-CN" altLang="zh-CN"/>
              <a:t>在数据帧为显性位，所以在两个</a:t>
            </a:r>
            <a:r>
              <a:rPr lang="en-US" altLang="zh-CN"/>
              <a:t>ID</a:t>
            </a:r>
            <a:r>
              <a:rPr lang="zh-CN" altLang="zh-CN"/>
              <a:t>相同的标准格式报文与扩展格式报文中，标准格式的优先级较高。</a:t>
            </a:r>
          </a:p>
        </p:txBody>
      </p:sp>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713" y="1362001"/>
            <a:ext cx="8156575" cy="285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869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CAN—</a:t>
            </a:r>
            <a:r>
              <a:rPr lang="zh-CN" altLang="en-US" sz="3200" b="1">
                <a:latin typeface="微软雅黑" pitchFamily="34" charset="-122"/>
                <a:ea typeface="微软雅黑" pitchFamily="34" charset="-122"/>
              </a:rPr>
              <a:t>通讯实验</a:t>
            </a:r>
            <a:endParaRPr lang="zh-CN" altLang="en-US" sz="3200" b="1" dirty="0">
              <a:latin typeface="微软雅黑" pitchFamily="34" charset="-122"/>
              <a:ea typeface="微软雅黑" pitchFamily="34" charset="-122"/>
            </a:endParaRPr>
          </a:p>
        </p:txBody>
      </p:sp>
      <p:sp>
        <p:nvSpPr>
          <p:cNvPr id="25" name="文本框 3"/>
          <p:cNvSpPr txBox="1">
            <a:spLocks noChangeArrowheads="1"/>
          </p:cNvSpPr>
          <p:nvPr/>
        </p:nvSpPr>
        <p:spPr bwMode="auto">
          <a:xfrm>
            <a:off x="685799" y="1052736"/>
            <a:ext cx="76697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en-US" altLang="zh-CN" sz="2400">
                <a:latin typeface="微软雅黑" pitchFamily="34" charset="-122"/>
                <a:ea typeface="微软雅黑" pitchFamily="34" charset="-122"/>
              </a:rPr>
              <a:t>CAN</a:t>
            </a:r>
            <a:r>
              <a:rPr lang="zh-CN" altLang="en-US" sz="2400">
                <a:latin typeface="微软雅黑" pitchFamily="34" charset="-122"/>
                <a:ea typeface="微软雅黑" pitchFamily="34" charset="-122"/>
              </a:rPr>
              <a:t>协议简介</a:t>
            </a:r>
            <a:endParaRPr lang="zh-CN" altLang="en-US" sz="2400" dirty="0">
              <a:latin typeface="微软雅黑" pitchFamily="34" charset="-122"/>
              <a:ea typeface="微软雅黑" pitchFamily="34" charset="-122"/>
            </a:endParaRPr>
          </a:p>
        </p:txBody>
      </p:sp>
      <p:sp>
        <p:nvSpPr>
          <p:cNvPr id="2" name="矩形 1"/>
          <p:cNvSpPr/>
          <p:nvPr/>
        </p:nvSpPr>
        <p:spPr>
          <a:xfrm>
            <a:off x="652935" y="1556792"/>
            <a:ext cx="7702624" cy="1285032"/>
          </a:xfrm>
          <a:prstGeom prst="rect">
            <a:avLst/>
          </a:prstGeom>
        </p:spPr>
        <p:txBody>
          <a:bodyPr wrap="square">
            <a:spAutoFit/>
          </a:bodyPr>
          <a:lstStyle/>
          <a:p>
            <a:pPr>
              <a:lnSpc>
                <a:spcPct val="150000"/>
              </a:lnSpc>
            </a:pPr>
            <a:r>
              <a:rPr lang="en-US" altLang="zh-CN"/>
              <a:t>	CAN</a:t>
            </a:r>
            <a:r>
              <a:rPr lang="zh-CN" altLang="zh-CN"/>
              <a:t>是控制器局域网络</a:t>
            </a:r>
            <a:r>
              <a:rPr lang="en-US" altLang="zh-CN"/>
              <a:t>(Controller Area Network)</a:t>
            </a:r>
            <a:r>
              <a:rPr lang="zh-CN" altLang="zh-CN"/>
              <a:t>的简称，它是由研发和生产汽车电子产品著称的</a:t>
            </a:r>
            <a:r>
              <a:rPr lang="en-US" altLang="zh-CN"/>
              <a:t>德国BOSCH</a:t>
            </a:r>
            <a:r>
              <a:rPr lang="zh-CN" altLang="zh-CN"/>
              <a:t>公司开发的，并最终成为国际标准（</a:t>
            </a:r>
            <a:r>
              <a:rPr lang="en-US" altLang="zh-CN"/>
              <a:t>ISO11519</a:t>
            </a:r>
            <a:r>
              <a:rPr lang="zh-CN" altLang="zh-CN"/>
              <a:t>），是国际上应用最广泛的现场总线之一。 </a:t>
            </a:r>
          </a:p>
        </p:txBody>
      </p:sp>
      <p:sp>
        <p:nvSpPr>
          <p:cNvPr id="3" name="矩形 2"/>
          <p:cNvSpPr/>
          <p:nvPr/>
        </p:nvSpPr>
        <p:spPr>
          <a:xfrm>
            <a:off x="740259" y="3212976"/>
            <a:ext cx="7527975" cy="2116028"/>
          </a:xfrm>
          <a:prstGeom prst="rect">
            <a:avLst/>
          </a:prstGeom>
        </p:spPr>
        <p:txBody>
          <a:bodyPr wrap="square">
            <a:spAutoFit/>
          </a:bodyPr>
          <a:lstStyle/>
          <a:p>
            <a:pPr>
              <a:lnSpc>
                <a:spcPct val="150000"/>
              </a:lnSpc>
            </a:pPr>
            <a:r>
              <a:rPr lang="en-US" altLang="zh-CN"/>
              <a:t>	CAN</a:t>
            </a:r>
            <a:r>
              <a:rPr lang="zh-CN" altLang="en-US"/>
              <a:t>总线协议已经成为汽车计算机控制系统和嵌入式工业控制局域网的标准总线，并且拥有以</a:t>
            </a:r>
            <a:r>
              <a:rPr lang="en-US" altLang="zh-CN"/>
              <a:t>CAN</a:t>
            </a:r>
            <a:r>
              <a:rPr lang="zh-CN" altLang="en-US"/>
              <a:t>为底层协议专为大型货车和重工机械车辆设计的</a:t>
            </a:r>
            <a:r>
              <a:rPr lang="en-US" altLang="zh-CN"/>
              <a:t>J1939</a:t>
            </a:r>
            <a:r>
              <a:rPr lang="zh-CN" altLang="en-US"/>
              <a:t>协议。近年来，它具有的高可靠性和良好的错误检测能力受到重视，被广泛应用于汽车计算机控制系统和环境温度恶劣、电磁辐射强及振动大的工业环境。</a:t>
            </a:r>
          </a:p>
        </p:txBody>
      </p:sp>
    </p:spTree>
    <p:extLst>
      <p:ext uri="{BB962C8B-B14F-4D97-AF65-F5344CB8AC3E}">
        <p14:creationId xmlns:p14="http://schemas.microsoft.com/office/powerpoint/2010/main" val="20815758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CAN—</a:t>
            </a:r>
            <a:r>
              <a:rPr lang="zh-CN" altLang="en-US" sz="3200" b="1">
                <a:latin typeface="微软雅黑" pitchFamily="34" charset="-122"/>
                <a:ea typeface="微软雅黑" pitchFamily="34" charset="-122"/>
              </a:rPr>
              <a:t>通讯实验</a:t>
            </a:r>
            <a:endParaRPr lang="zh-CN" altLang="en-US" sz="3200" b="1" dirty="0">
              <a:latin typeface="微软雅黑" pitchFamily="34" charset="-122"/>
              <a:ea typeface="微软雅黑" pitchFamily="34" charset="-122"/>
            </a:endParaRPr>
          </a:p>
        </p:txBody>
      </p:sp>
      <p:sp>
        <p:nvSpPr>
          <p:cNvPr id="10" name="矩形 9"/>
          <p:cNvSpPr/>
          <p:nvPr/>
        </p:nvSpPr>
        <p:spPr>
          <a:xfrm>
            <a:off x="467544" y="908720"/>
            <a:ext cx="958917" cy="494238"/>
          </a:xfrm>
          <a:prstGeom prst="rect">
            <a:avLst/>
          </a:prstGeom>
        </p:spPr>
        <p:txBody>
          <a:bodyPr wrap="none">
            <a:spAutoFit/>
          </a:bodyPr>
          <a:lstStyle/>
          <a:p>
            <a:pPr lvl="0">
              <a:lnSpc>
                <a:spcPct val="150000"/>
              </a:lnSpc>
            </a:pPr>
            <a:r>
              <a:rPr lang="zh-CN" altLang="en-US" sz="2000" b="1"/>
              <a:t>控制段</a:t>
            </a:r>
          </a:p>
        </p:txBody>
      </p:sp>
      <p:sp>
        <p:nvSpPr>
          <p:cNvPr id="2" name="矩形 1"/>
          <p:cNvSpPr/>
          <p:nvPr/>
        </p:nvSpPr>
        <p:spPr>
          <a:xfrm>
            <a:off x="323528" y="4320758"/>
            <a:ext cx="8254752" cy="1700530"/>
          </a:xfrm>
          <a:prstGeom prst="rect">
            <a:avLst/>
          </a:prstGeom>
        </p:spPr>
        <p:txBody>
          <a:bodyPr wrap="square">
            <a:spAutoFit/>
          </a:bodyPr>
          <a:lstStyle/>
          <a:p>
            <a:pPr marL="285750" lvl="0" indent="-285750">
              <a:lnSpc>
                <a:spcPct val="150000"/>
              </a:lnSpc>
              <a:buFont typeface="Arial" panose="020B0604020202020204" pitchFamily="34" charset="0"/>
              <a:buChar char="•"/>
            </a:pPr>
            <a:r>
              <a:rPr lang="zh-CN" altLang="zh-CN"/>
              <a:t>控制段</a:t>
            </a:r>
          </a:p>
          <a:p>
            <a:pPr>
              <a:lnSpc>
                <a:spcPct val="150000"/>
              </a:lnSpc>
            </a:pPr>
            <a:r>
              <a:rPr lang="zh-CN" altLang="zh-CN"/>
              <a:t>在控制段中的</a:t>
            </a:r>
            <a:r>
              <a:rPr lang="en-US" altLang="zh-CN"/>
              <a:t>r1</a:t>
            </a:r>
            <a:r>
              <a:rPr lang="zh-CN" altLang="zh-CN"/>
              <a:t>和</a:t>
            </a:r>
            <a:r>
              <a:rPr lang="en-US" altLang="zh-CN"/>
              <a:t>r0</a:t>
            </a:r>
            <a:r>
              <a:rPr lang="zh-CN" altLang="zh-CN"/>
              <a:t>为保留位，默认设置为显性位。它最主要的是</a:t>
            </a:r>
            <a:r>
              <a:rPr lang="en-US" altLang="zh-CN"/>
              <a:t>DLC</a:t>
            </a:r>
            <a:r>
              <a:rPr lang="zh-CN" altLang="zh-CN"/>
              <a:t>段</a:t>
            </a:r>
            <a:r>
              <a:rPr lang="en-US" altLang="zh-CN"/>
              <a:t>(Data Length Code)</a:t>
            </a:r>
            <a:r>
              <a:rPr lang="zh-CN" altLang="zh-CN"/>
              <a:t>，译为数据长度码，它由</a:t>
            </a:r>
            <a:r>
              <a:rPr lang="en-US" altLang="zh-CN"/>
              <a:t>4</a:t>
            </a:r>
            <a:r>
              <a:rPr lang="zh-CN" altLang="zh-CN"/>
              <a:t>个数据位组成，用于表示本报文中的数据段含有多少个字节，</a:t>
            </a:r>
            <a:r>
              <a:rPr lang="en-US" altLang="zh-CN"/>
              <a:t>DLC</a:t>
            </a:r>
            <a:r>
              <a:rPr lang="zh-CN" altLang="zh-CN"/>
              <a:t>段表示的数字为</a:t>
            </a:r>
            <a:r>
              <a:rPr lang="en-US" altLang="zh-CN"/>
              <a:t>0~8</a:t>
            </a:r>
            <a:r>
              <a:rPr lang="zh-CN" altLang="zh-CN"/>
              <a:t>。</a:t>
            </a:r>
          </a:p>
        </p:txBody>
      </p:sp>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713" y="1506017"/>
            <a:ext cx="8156575" cy="285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45202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CAN—</a:t>
            </a:r>
            <a:r>
              <a:rPr lang="zh-CN" altLang="en-US" sz="3200" b="1">
                <a:latin typeface="微软雅黑" pitchFamily="34" charset="-122"/>
                <a:ea typeface="微软雅黑" pitchFamily="34" charset="-122"/>
              </a:rPr>
              <a:t>通讯实验</a:t>
            </a:r>
            <a:endParaRPr lang="zh-CN" altLang="en-US" sz="3200" b="1" dirty="0">
              <a:latin typeface="微软雅黑" pitchFamily="34" charset="-122"/>
              <a:ea typeface="微软雅黑" pitchFamily="34" charset="-122"/>
            </a:endParaRPr>
          </a:p>
        </p:txBody>
      </p:sp>
      <p:sp>
        <p:nvSpPr>
          <p:cNvPr id="10" name="矩形 9"/>
          <p:cNvSpPr/>
          <p:nvPr/>
        </p:nvSpPr>
        <p:spPr>
          <a:xfrm>
            <a:off x="467544" y="908720"/>
            <a:ext cx="958917" cy="494238"/>
          </a:xfrm>
          <a:prstGeom prst="rect">
            <a:avLst/>
          </a:prstGeom>
        </p:spPr>
        <p:txBody>
          <a:bodyPr wrap="none">
            <a:spAutoFit/>
          </a:bodyPr>
          <a:lstStyle/>
          <a:p>
            <a:pPr lvl="0">
              <a:lnSpc>
                <a:spcPct val="150000"/>
              </a:lnSpc>
            </a:pPr>
            <a:r>
              <a:rPr lang="zh-CN" altLang="en-US" sz="2000" b="1"/>
              <a:t>数据段</a:t>
            </a:r>
          </a:p>
        </p:txBody>
      </p:sp>
      <p:sp>
        <p:nvSpPr>
          <p:cNvPr id="2" name="矩形 1"/>
          <p:cNvSpPr/>
          <p:nvPr/>
        </p:nvSpPr>
        <p:spPr>
          <a:xfrm>
            <a:off x="323528" y="4521894"/>
            <a:ext cx="8254752" cy="1285032"/>
          </a:xfrm>
          <a:prstGeom prst="rect">
            <a:avLst/>
          </a:prstGeom>
        </p:spPr>
        <p:txBody>
          <a:bodyPr wrap="square">
            <a:spAutoFit/>
          </a:bodyPr>
          <a:lstStyle/>
          <a:p>
            <a:pPr marL="285750" lvl="0" indent="-285750">
              <a:lnSpc>
                <a:spcPct val="150000"/>
              </a:lnSpc>
              <a:buFont typeface="Arial" panose="020B0604020202020204" pitchFamily="34" charset="0"/>
              <a:buChar char="•"/>
            </a:pPr>
            <a:r>
              <a:rPr lang="zh-CN" altLang="zh-CN"/>
              <a:t>数据段</a:t>
            </a:r>
          </a:p>
          <a:p>
            <a:pPr>
              <a:lnSpc>
                <a:spcPct val="150000"/>
              </a:lnSpc>
            </a:pPr>
            <a:r>
              <a:rPr lang="zh-CN" altLang="zh-CN"/>
              <a:t>数据段为数据帧的核心内容，它是节点要发送的原始信息，由</a:t>
            </a:r>
            <a:r>
              <a:rPr lang="en-US" altLang="zh-CN"/>
              <a:t>0~8</a:t>
            </a:r>
            <a:r>
              <a:rPr lang="zh-CN" altLang="zh-CN"/>
              <a:t>个字节组成，</a:t>
            </a:r>
            <a:r>
              <a:rPr lang="en-US" altLang="zh-CN"/>
              <a:t>MSB</a:t>
            </a:r>
            <a:r>
              <a:rPr lang="zh-CN" altLang="zh-CN"/>
              <a:t>先行。</a:t>
            </a:r>
          </a:p>
        </p:txBody>
      </p:sp>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713" y="1578025"/>
            <a:ext cx="8156575" cy="285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54528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CAN—</a:t>
            </a:r>
            <a:r>
              <a:rPr lang="zh-CN" altLang="en-US" sz="3200" b="1">
                <a:latin typeface="微软雅黑" pitchFamily="34" charset="-122"/>
                <a:ea typeface="微软雅黑" pitchFamily="34" charset="-122"/>
              </a:rPr>
              <a:t>通讯实验</a:t>
            </a:r>
            <a:endParaRPr lang="zh-CN" altLang="en-US" sz="3200" b="1" dirty="0">
              <a:latin typeface="微软雅黑" pitchFamily="34" charset="-122"/>
              <a:ea typeface="微软雅黑" pitchFamily="34" charset="-122"/>
            </a:endParaRPr>
          </a:p>
        </p:txBody>
      </p:sp>
      <p:sp>
        <p:nvSpPr>
          <p:cNvPr id="10" name="矩形 9"/>
          <p:cNvSpPr/>
          <p:nvPr/>
        </p:nvSpPr>
        <p:spPr>
          <a:xfrm>
            <a:off x="467544" y="908720"/>
            <a:ext cx="1000595" cy="494238"/>
          </a:xfrm>
          <a:prstGeom prst="rect">
            <a:avLst/>
          </a:prstGeom>
        </p:spPr>
        <p:txBody>
          <a:bodyPr wrap="none">
            <a:spAutoFit/>
          </a:bodyPr>
          <a:lstStyle/>
          <a:p>
            <a:pPr lvl="0">
              <a:lnSpc>
                <a:spcPct val="150000"/>
              </a:lnSpc>
            </a:pPr>
            <a:r>
              <a:rPr lang="en-US" altLang="zh-CN" sz="2000" b="1"/>
              <a:t>CRC</a:t>
            </a:r>
            <a:r>
              <a:rPr lang="zh-CN" altLang="en-US" sz="2000" b="1"/>
              <a:t>段</a:t>
            </a:r>
          </a:p>
        </p:txBody>
      </p:sp>
      <p:sp>
        <p:nvSpPr>
          <p:cNvPr id="2" name="矩形 1"/>
          <p:cNvSpPr/>
          <p:nvPr/>
        </p:nvSpPr>
        <p:spPr>
          <a:xfrm>
            <a:off x="323528" y="4521894"/>
            <a:ext cx="8254752" cy="2169825"/>
          </a:xfrm>
          <a:prstGeom prst="rect">
            <a:avLst/>
          </a:prstGeom>
        </p:spPr>
        <p:txBody>
          <a:bodyPr wrap="square">
            <a:spAutoFit/>
          </a:bodyPr>
          <a:lstStyle/>
          <a:p>
            <a:pPr marL="285750" lvl="0" indent="-285750">
              <a:lnSpc>
                <a:spcPct val="150000"/>
              </a:lnSpc>
              <a:buFont typeface="Arial" panose="020B0604020202020204" pitchFamily="34" charset="0"/>
              <a:buChar char="•"/>
            </a:pPr>
            <a:r>
              <a:rPr lang="en-US" altLang="zh-CN"/>
              <a:t>CRC</a:t>
            </a:r>
            <a:r>
              <a:rPr lang="zh-CN" altLang="en-US"/>
              <a:t>段</a:t>
            </a:r>
          </a:p>
          <a:p>
            <a:pPr lvl="0"/>
            <a:r>
              <a:rPr lang="en-US" altLang="zh-CN"/>
              <a:t>	</a:t>
            </a:r>
            <a:r>
              <a:rPr lang="zh-CN" altLang="en-US"/>
              <a:t>为了保证报文的正确传输，</a:t>
            </a:r>
            <a:r>
              <a:rPr lang="en-US" altLang="zh-CN"/>
              <a:t>CAN</a:t>
            </a:r>
            <a:r>
              <a:rPr lang="zh-CN" altLang="en-US"/>
              <a:t>的报文包含了一段</a:t>
            </a:r>
            <a:r>
              <a:rPr lang="en-US" altLang="zh-CN"/>
              <a:t>15</a:t>
            </a:r>
            <a:r>
              <a:rPr lang="zh-CN" altLang="en-US"/>
              <a:t>位的</a:t>
            </a:r>
            <a:r>
              <a:rPr lang="en-US" altLang="zh-CN"/>
              <a:t>CRC</a:t>
            </a:r>
            <a:r>
              <a:rPr lang="zh-CN" altLang="en-US"/>
              <a:t>校验码，一旦接收节点算出的</a:t>
            </a:r>
            <a:r>
              <a:rPr lang="en-US" altLang="zh-CN"/>
              <a:t>CRC</a:t>
            </a:r>
            <a:r>
              <a:rPr lang="zh-CN" altLang="en-US"/>
              <a:t>码跟接收到的</a:t>
            </a:r>
            <a:r>
              <a:rPr lang="en-US" altLang="zh-CN"/>
              <a:t>CRC</a:t>
            </a:r>
            <a:r>
              <a:rPr lang="zh-CN" altLang="en-US"/>
              <a:t>码不同，则它会向发送节点反馈出错信息，利用错误帧请求它重新发送。</a:t>
            </a:r>
            <a:r>
              <a:rPr lang="en-US" altLang="zh-CN"/>
              <a:t>CRC</a:t>
            </a:r>
            <a:r>
              <a:rPr lang="zh-CN" altLang="en-US"/>
              <a:t>部分的计算一般由</a:t>
            </a:r>
            <a:r>
              <a:rPr lang="en-US" altLang="zh-CN"/>
              <a:t>CAN</a:t>
            </a:r>
            <a:r>
              <a:rPr lang="zh-CN" altLang="en-US"/>
              <a:t>控制器硬件完成，出错时的处理则由软件控制最大重发数。</a:t>
            </a:r>
          </a:p>
          <a:p>
            <a:pPr lvl="0"/>
            <a:r>
              <a:rPr lang="en-US" altLang="zh-CN"/>
              <a:t>	</a:t>
            </a:r>
            <a:r>
              <a:rPr lang="zh-CN" altLang="en-US"/>
              <a:t>在</a:t>
            </a:r>
            <a:r>
              <a:rPr lang="en-US" altLang="zh-CN"/>
              <a:t>CRC</a:t>
            </a:r>
            <a:r>
              <a:rPr lang="zh-CN" altLang="en-US"/>
              <a:t>校验码之后，有一个</a:t>
            </a:r>
            <a:r>
              <a:rPr lang="en-US" altLang="zh-CN"/>
              <a:t>CRC</a:t>
            </a:r>
            <a:r>
              <a:rPr lang="zh-CN" altLang="en-US"/>
              <a:t>界定符，它为隐性位，主要作用是把</a:t>
            </a:r>
            <a:r>
              <a:rPr lang="en-US" altLang="zh-CN"/>
              <a:t>CRC</a:t>
            </a:r>
            <a:r>
              <a:rPr lang="zh-CN" altLang="en-US"/>
              <a:t>校验码与后面的</a:t>
            </a:r>
            <a:r>
              <a:rPr lang="en-US" altLang="zh-CN"/>
              <a:t>ACK</a:t>
            </a:r>
            <a:r>
              <a:rPr lang="zh-CN" altLang="en-US"/>
              <a:t>段间隔起来。</a:t>
            </a:r>
          </a:p>
        </p:txBody>
      </p:sp>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713" y="1578025"/>
            <a:ext cx="8156575" cy="285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36107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CAN—</a:t>
            </a:r>
            <a:r>
              <a:rPr lang="zh-CN" altLang="en-US" sz="3200" b="1">
                <a:latin typeface="微软雅黑" pitchFamily="34" charset="-122"/>
                <a:ea typeface="微软雅黑" pitchFamily="34" charset="-122"/>
              </a:rPr>
              <a:t>通讯实验</a:t>
            </a:r>
            <a:endParaRPr lang="zh-CN" altLang="en-US" sz="3200" b="1" dirty="0">
              <a:latin typeface="微软雅黑" pitchFamily="34" charset="-122"/>
              <a:ea typeface="微软雅黑" pitchFamily="34" charset="-122"/>
            </a:endParaRPr>
          </a:p>
        </p:txBody>
      </p:sp>
      <p:sp>
        <p:nvSpPr>
          <p:cNvPr id="10" name="矩形 9"/>
          <p:cNvSpPr/>
          <p:nvPr/>
        </p:nvSpPr>
        <p:spPr>
          <a:xfrm>
            <a:off x="467544" y="908720"/>
            <a:ext cx="1000595" cy="494238"/>
          </a:xfrm>
          <a:prstGeom prst="rect">
            <a:avLst/>
          </a:prstGeom>
        </p:spPr>
        <p:txBody>
          <a:bodyPr wrap="none">
            <a:spAutoFit/>
          </a:bodyPr>
          <a:lstStyle/>
          <a:p>
            <a:pPr lvl="0">
              <a:lnSpc>
                <a:spcPct val="150000"/>
              </a:lnSpc>
            </a:pPr>
            <a:r>
              <a:rPr lang="en-US" altLang="zh-CN" sz="2000" b="1"/>
              <a:t>ACK</a:t>
            </a:r>
            <a:r>
              <a:rPr lang="zh-CN" altLang="en-US" sz="2000" b="1"/>
              <a:t>段</a:t>
            </a:r>
          </a:p>
        </p:txBody>
      </p:sp>
      <p:sp>
        <p:nvSpPr>
          <p:cNvPr id="2" name="矩形 1"/>
          <p:cNvSpPr/>
          <p:nvPr/>
        </p:nvSpPr>
        <p:spPr>
          <a:xfrm>
            <a:off x="323528" y="4521894"/>
            <a:ext cx="8254752" cy="1700530"/>
          </a:xfrm>
          <a:prstGeom prst="rect">
            <a:avLst/>
          </a:prstGeom>
        </p:spPr>
        <p:txBody>
          <a:bodyPr wrap="square">
            <a:spAutoFit/>
          </a:bodyPr>
          <a:lstStyle/>
          <a:p>
            <a:pPr marL="285750" lvl="0" indent="-285750">
              <a:lnSpc>
                <a:spcPct val="150000"/>
              </a:lnSpc>
              <a:buFont typeface="Arial" panose="020B0604020202020204" pitchFamily="34" charset="0"/>
              <a:buChar char="•"/>
            </a:pPr>
            <a:r>
              <a:rPr lang="en-US" altLang="zh-CN"/>
              <a:t>ACK</a:t>
            </a:r>
            <a:r>
              <a:rPr lang="zh-CN" altLang="zh-CN"/>
              <a:t>段</a:t>
            </a:r>
          </a:p>
          <a:p>
            <a:pPr>
              <a:lnSpc>
                <a:spcPct val="150000"/>
              </a:lnSpc>
            </a:pPr>
            <a:r>
              <a:rPr lang="en-US" altLang="zh-CN"/>
              <a:t>ACK</a:t>
            </a:r>
            <a:r>
              <a:rPr lang="zh-CN" altLang="zh-CN"/>
              <a:t>段包括一个</a:t>
            </a:r>
            <a:r>
              <a:rPr lang="en-US" altLang="zh-CN"/>
              <a:t>ACK</a:t>
            </a:r>
            <a:r>
              <a:rPr lang="zh-CN" altLang="zh-CN"/>
              <a:t>槽位，和</a:t>
            </a:r>
            <a:r>
              <a:rPr lang="en-US" altLang="zh-CN"/>
              <a:t>ACK</a:t>
            </a:r>
            <a:r>
              <a:rPr lang="zh-CN" altLang="zh-CN"/>
              <a:t>界定符位。类似</a:t>
            </a:r>
            <a:r>
              <a:rPr lang="en-US" altLang="zh-CN"/>
              <a:t>I2C</a:t>
            </a:r>
            <a:r>
              <a:rPr lang="zh-CN" altLang="zh-CN"/>
              <a:t>总线，在</a:t>
            </a:r>
            <a:r>
              <a:rPr lang="en-US" altLang="zh-CN"/>
              <a:t>ACK</a:t>
            </a:r>
            <a:r>
              <a:rPr lang="zh-CN" altLang="zh-CN"/>
              <a:t>槽位中，发送节点发送的是隐性位，而接收节点则在这一位中发送显性位以示应答。在</a:t>
            </a:r>
            <a:r>
              <a:rPr lang="en-US" altLang="zh-CN"/>
              <a:t>ACK</a:t>
            </a:r>
            <a:r>
              <a:rPr lang="zh-CN" altLang="zh-CN"/>
              <a:t>槽和帧结束之间由</a:t>
            </a:r>
            <a:r>
              <a:rPr lang="en-US" altLang="zh-CN"/>
              <a:t>ACK</a:t>
            </a:r>
            <a:r>
              <a:rPr lang="zh-CN" altLang="zh-CN"/>
              <a:t>界定符间隔开。</a:t>
            </a:r>
          </a:p>
        </p:txBody>
      </p:sp>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713" y="1578025"/>
            <a:ext cx="8156575" cy="285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101388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CAN—</a:t>
            </a:r>
            <a:r>
              <a:rPr lang="zh-CN" altLang="en-US" sz="3200" b="1">
                <a:latin typeface="微软雅黑" pitchFamily="34" charset="-122"/>
                <a:ea typeface="微软雅黑" pitchFamily="34" charset="-122"/>
              </a:rPr>
              <a:t>通讯实验</a:t>
            </a:r>
            <a:endParaRPr lang="zh-CN" altLang="en-US" sz="3200" b="1" dirty="0">
              <a:latin typeface="微软雅黑" pitchFamily="34" charset="-122"/>
              <a:ea typeface="微软雅黑" pitchFamily="34" charset="-122"/>
            </a:endParaRPr>
          </a:p>
        </p:txBody>
      </p:sp>
      <p:sp>
        <p:nvSpPr>
          <p:cNvPr id="10" name="矩形 9"/>
          <p:cNvSpPr/>
          <p:nvPr/>
        </p:nvSpPr>
        <p:spPr>
          <a:xfrm>
            <a:off x="467544" y="908720"/>
            <a:ext cx="958917" cy="553998"/>
          </a:xfrm>
          <a:prstGeom prst="rect">
            <a:avLst/>
          </a:prstGeom>
        </p:spPr>
        <p:txBody>
          <a:bodyPr wrap="none">
            <a:spAutoFit/>
          </a:bodyPr>
          <a:lstStyle/>
          <a:p>
            <a:pPr lvl="0">
              <a:lnSpc>
                <a:spcPct val="150000"/>
              </a:lnSpc>
            </a:pPr>
            <a:r>
              <a:rPr lang="zh-CN" altLang="en-US" sz="2000" b="1"/>
              <a:t>帧结束</a:t>
            </a:r>
          </a:p>
        </p:txBody>
      </p:sp>
      <p:sp>
        <p:nvSpPr>
          <p:cNvPr id="2" name="矩形 1"/>
          <p:cNvSpPr/>
          <p:nvPr/>
        </p:nvSpPr>
        <p:spPr>
          <a:xfrm>
            <a:off x="323528" y="4521894"/>
            <a:ext cx="8254752" cy="923330"/>
          </a:xfrm>
          <a:prstGeom prst="rect">
            <a:avLst/>
          </a:prstGeom>
        </p:spPr>
        <p:txBody>
          <a:bodyPr wrap="square">
            <a:spAutoFit/>
          </a:bodyPr>
          <a:lstStyle/>
          <a:p>
            <a:pPr marL="285750" lvl="0" indent="-285750">
              <a:buFont typeface="Arial" panose="020B0604020202020204" pitchFamily="34" charset="0"/>
              <a:buChar char="•"/>
            </a:pPr>
            <a:r>
              <a:rPr lang="zh-CN" altLang="zh-CN"/>
              <a:t>帧结束</a:t>
            </a:r>
          </a:p>
          <a:p>
            <a:r>
              <a:rPr lang="en-US" altLang="zh-CN"/>
              <a:t>	EOF</a:t>
            </a:r>
            <a:r>
              <a:rPr lang="zh-CN" altLang="zh-CN"/>
              <a:t>段</a:t>
            </a:r>
            <a:r>
              <a:rPr lang="en-US" altLang="zh-CN"/>
              <a:t>(End Of Frame)</a:t>
            </a:r>
            <a:r>
              <a:rPr lang="zh-CN" altLang="zh-CN"/>
              <a:t>，译为帧结束，帧结束段由发送节点发送的</a:t>
            </a:r>
            <a:r>
              <a:rPr lang="en-US" altLang="zh-CN"/>
              <a:t>7</a:t>
            </a:r>
            <a:r>
              <a:rPr lang="zh-CN" altLang="zh-CN"/>
              <a:t>个隐性位表示结束。</a:t>
            </a:r>
          </a:p>
        </p:txBody>
      </p:sp>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713" y="1578025"/>
            <a:ext cx="8156575" cy="285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84395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CAN—</a:t>
            </a:r>
            <a:r>
              <a:rPr lang="zh-CN" altLang="en-US" sz="3200" b="1">
                <a:latin typeface="微软雅黑" pitchFamily="34" charset="-122"/>
                <a:ea typeface="微软雅黑" pitchFamily="34" charset="-122"/>
              </a:rPr>
              <a:t>通讯实验</a:t>
            </a:r>
            <a:endParaRPr lang="zh-CN" altLang="en-US" sz="3200" b="1" dirty="0">
              <a:latin typeface="微软雅黑" pitchFamily="34" charset="-122"/>
              <a:ea typeface="微软雅黑" pitchFamily="34" charset="-122"/>
            </a:endParaRPr>
          </a:p>
        </p:txBody>
      </p:sp>
      <p:sp>
        <p:nvSpPr>
          <p:cNvPr id="10" name="矩形 9"/>
          <p:cNvSpPr/>
          <p:nvPr/>
        </p:nvSpPr>
        <p:spPr>
          <a:xfrm>
            <a:off x="467544" y="908720"/>
            <a:ext cx="1217000" cy="494238"/>
          </a:xfrm>
          <a:prstGeom prst="rect">
            <a:avLst/>
          </a:prstGeom>
        </p:spPr>
        <p:txBody>
          <a:bodyPr wrap="none">
            <a:spAutoFit/>
          </a:bodyPr>
          <a:lstStyle/>
          <a:p>
            <a:pPr lvl="0">
              <a:lnSpc>
                <a:spcPct val="150000"/>
              </a:lnSpc>
            </a:pPr>
            <a:r>
              <a:rPr lang="zh-CN" altLang="en-US" sz="2000" b="1"/>
              <a:t>其它报文</a:t>
            </a:r>
          </a:p>
        </p:txBody>
      </p:sp>
      <p:pic>
        <p:nvPicPr>
          <p:cNvPr id="7" name="图片 6"/>
          <p:cNvPicPr/>
          <p:nvPr/>
        </p:nvPicPr>
        <p:blipFill>
          <a:blip r:embed="rId3" cstate="print">
            <a:extLst>
              <a:ext uri="{28A0092B-C50C-407E-A947-70E740481C1C}">
                <a14:useLocalDpi xmlns:a14="http://schemas.microsoft.com/office/drawing/2010/main" val="0"/>
              </a:ext>
            </a:extLst>
          </a:blip>
          <a:stretch>
            <a:fillRect/>
          </a:stretch>
        </p:blipFill>
        <p:spPr>
          <a:xfrm>
            <a:off x="2699792" y="1373558"/>
            <a:ext cx="4323184" cy="5365380"/>
          </a:xfrm>
          <a:prstGeom prst="rect">
            <a:avLst/>
          </a:prstGeom>
          <a:ln>
            <a:solidFill>
              <a:schemeClr val="tx1"/>
            </a:solidFill>
          </a:ln>
        </p:spPr>
      </p:pic>
    </p:spTree>
    <p:extLst>
      <p:ext uri="{BB962C8B-B14F-4D97-AF65-F5344CB8AC3E}">
        <p14:creationId xmlns:p14="http://schemas.microsoft.com/office/powerpoint/2010/main" val="23761875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11266"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67" name="圆角矩形 18"/>
          <p:cNvGrpSpPr>
            <a:grpSpLocks/>
          </p:cNvGrpSpPr>
          <p:nvPr/>
        </p:nvGrpSpPr>
        <p:grpSpPr bwMode="auto">
          <a:xfrm>
            <a:off x="6215063" y="3284984"/>
            <a:ext cx="742950" cy="742950"/>
            <a:chOff x="0" y="0"/>
            <a:chExt cx="468" cy="468"/>
          </a:xfrm>
        </p:grpSpPr>
        <p:pic>
          <p:nvPicPr>
            <p:cNvPr id="11290" name="圆角矩形 1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8"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91" name="文本框 10243"/>
            <p:cNvSpPr txBox="1">
              <a:spLocks noChangeArrowheads="1"/>
            </p:cNvSpPr>
            <p:nvPr/>
          </p:nvSpPr>
          <p:spPr bwMode="auto">
            <a:xfrm>
              <a:off x="60" y="61"/>
              <a:ext cx="3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68" name="圆角矩形 13"/>
          <p:cNvGrpSpPr>
            <a:grpSpLocks/>
          </p:cNvGrpSpPr>
          <p:nvPr/>
        </p:nvGrpSpPr>
        <p:grpSpPr bwMode="auto">
          <a:xfrm>
            <a:off x="4856163" y="2010841"/>
            <a:ext cx="530225" cy="525463"/>
            <a:chOff x="0" y="0"/>
            <a:chExt cx="334" cy="331"/>
          </a:xfrm>
        </p:grpSpPr>
        <p:pic>
          <p:nvPicPr>
            <p:cNvPr id="11288" name="圆角矩形 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3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9" name="文本框 10246"/>
            <p:cNvSpPr txBox="1">
              <a:spLocks noChangeArrowheads="1"/>
            </p:cNvSpPr>
            <p:nvPr/>
          </p:nvSpPr>
          <p:spPr bwMode="auto">
            <a:xfrm>
              <a:off x="58" y="57"/>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69" name="圆角矩形 12"/>
          <p:cNvGrpSpPr>
            <a:grpSpLocks/>
          </p:cNvGrpSpPr>
          <p:nvPr/>
        </p:nvGrpSpPr>
        <p:grpSpPr bwMode="auto">
          <a:xfrm>
            <a:off x="6232525" y="1858441"/>
            <a:ext cx="1225550" cy="1225550"/>
            <a:chOff x="0" y="0"/>
            <a:chExt cx="772" cy="772"/>
          </a:xfrm>
        </p:grpSpPr>
        <p:pic>
          <p:nvPicPr>
            <p:cNvPr id="11286" name="圆角矩形 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72"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7" name="文本框 10249"/>
            <p:cNvSpPr txBox="1">
              <a:spLocks noChangeArrowheads="1"/>
            </p:cNvSpPr>
            <p:nvPr/>
          </p:nvSpPr>
          <p:spPr bwMode="auto">
            <a:xfrm>
              <a:off x="273" y="200"/>
              <a:ext cx="30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0" name="圆角矩形 9"/>
          <p:cNvGrpSpPr>
            <a:grpSpLocks/>
          </p:cNvGrpSpPr>
          <p:nvPr/>
        </p:nvGrpSpPr>
        <p:grpSpPr bwMode="auto">
          <a:xfrm>
            <a:off x="3648075" y="2371204"/>
            <a:ext cx="446088" cy="444500"/>
            <a:chOff x="0" y="0"/>
            <a:chExt cx="281" cy="280"/>
          </a:xfrm>
        </p:grpSpPr>
        <p:pic>
          <p:nvPicPr>
            <p:cNvPr id="11284" name="圆角矩形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5" name="文本框 10252"/>
            <p:cNvSpPr txBox="1">
              <a:spLocks noChangeArrowheads="1"/>
            </p:cNvSpPr>
            <p:nvPr/>
          </p:nvSpPr>
          <p:spPr bwMode="auto">
            <a:xfrm>
              <a:off x="54"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1" name="圆角矩形 4"/>
          <p:cNvGrpSpPr>
            <a:grpSpLocks/>
          </p:cNvGrpSpPr>
          <p:nvPr/>
        </p:nvGrpSpPr>
        <p:grpSpPr bwMode="auto">
          <a:xfrm>
            <a:off x="2428875" y="1652066"/>
            <a:ext cx="523875" cy="530225"/>
            <a:chOff x="0" y="0"/>
            <a:chExt cx="330" cy="334"/>
          </a:xfrm>
        </p:grpSpPr>
        <p:pic>
          <p:nvPicPr>
            <p:cNvPr id="11282" name="圆角矩形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3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3" name="文本框 10255"/>
            <p:cNvSpPr txBox="1">
              <a:spLocks noChangeArrowheads="1"/>
            </p:cNvSpPr>
            <p:nvPr/>
          </p:nvSpPr>
          <p:spPr bwMode="auto">
            <a:xfrm>
              <a:off x="57" y="58"/>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2" name="标题 1"/>
          <p:cNvGrpSpPr>
            <a:grpSpLocks/>
          </p:cNvGrpSpPr>
          <p:nvPr/>
        </p:nvGrpSpPr>
        <p:grpSpPr bwMode="auto">
          <a:xfrm>
            <a:off x="1692275" y="2298179"/>
            <a:ext cx="5302250" cy="2066925"/>
            <a:chOff x="0" y="0"/>
            <a:chExt cx="3340" cy="1302"/>
          </a:xfrm>
        </p:grpSpPr>
        <p:pic>
          <p:nvPicPr>
            <p:cNvPr id="11280"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1" name="文本框 10258"/>
            <p:cNvSpPr txBox="1">
              <a:spLocks noChangeArrowheads="1"/>
            </p:cNvSpPr>
            <p:nvPr/>
          </p:nvSpPr>
          <p:spPr bwMode="auto">
            <a:xfrm>
              <a:off x="447" y="297"/>
              <a:ext cx="2570"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THANKS</a:t>
              </a:r>
              <a:endParaRPr lang="zh-CN" altLang="en-US" sz="3200" b="1">
                <a:latin typeface="微软雅黑" pitchFamily="34" charset="-122"/>
                <a:ea typeface="微软雅黑" pitchFamily="34" charset="-122"/>
              </a:endParaRPr>
            </a:p>
          </p:txBody>
        </p:sp>
      </p:grpSp>
      <p:grpSp>
        <p:nvGrpSpPr>
          <p:cNvPr id="11273" name="圆角矩形 8"/>
          <p:cNvGrpSpPr>
            <a:grpSpLocks/>
          </p:cNvGrpSpPr>
          <p:nvPr/>
        </p:nvGrpSpPr>
        <p:grpSpPr bwMode="auto">
          <a:xfrm>
            <a:off x="1435100" y="2371204"/>
            <a:ext cx="446088" cy="444500"/>
            <a:chOff x="0" y="0"/>
            <a:chExt cx="281" cy="280"/>
          </a:xfrm>
        </p:grpSpPr>
        <p:pic>
          <p:nvPicPr>
            <p:cNvPr id="11278" name="圆角矩形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9" name="文本框 10261"/>
            <p:cNvSpPr txBox="1">
              <a:spLocks noChangeArrowheads="1"/>
            </p:cNvSpPr>
            <p:nvPr/>
          </p:nvSpPr>
          <p:spPr bwMode="auto">
            <a:xfrm>
              <a:off x="53"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4" name="圆角矩形 11"/>
          <p:cNvGrpSpPr>
            <a:grpSpLocks/>
          </p:cNvGrpSpPr>
          <p:nvPr/>
        </p:nvGrpSpPr>
        <p:grpSpPr bwMode="auto">
          <a:xfrm>
            <a:off x="5970588" y="2188641"/>
            <a:ext cx="1055687" cy="1054100"/>
            <a:chOff x="0" y="0"/>
            <a:chExt cx="665" cy="664"/>
          </a:xfrm>
        </p:grpSpPr>
        <p:pic>
          <p:nvPicPr>
            <p:cNvPr id="11276" name="圆角矩形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665"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7" name="文本框 10267"/>
            <p:cNvSpPr txBox="1">
              <a:spLocks noChangeArrowheads="1"/>
            </p:cNvSpPr>
            <p:nvPr/>
          </p:nvSpPr>
          <p:spPr bwMode="auto">
            <a:xfrm>
              <a:off x="301" y="21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sp>
        <p:nvSpPr>
          <p:cNvPr id="112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dirty="0">
                <a:latin typeface="微软雅黑" pitchFamily="34" charset="-122"/>
                <a:ea typeface="微软雅黑" pitchFamily="34" charset="-122"/>
              </a:rPr>
              <a:t>零死角玩转</a:t>
            </a:r>
            <a:r>
              <a:rPr lang="en-US" altLang="zh-CN" sz="3200" b="1" dirty="0">
                <a:latin typeface="微软雅黑" pitchFamily="34" charset="-122"/>
                <a:ea typeface="微软雅黑" pitchFamily="34" charset="-122"/>
              </a:rPr>
              <a:t>STM32</a:t>
            </a:r>
            <a:endParaRPr lang="zh-CN" altLang="en-US" sz="3200" b="1" dirty="0">
              <a:latin typeface="微软雅黑" pitchFamily="34" charset="-122"/>
              <a:ea typeface="微软雅黑" pitchFamily="34" charset="-122"/>
            </a:endParaRPr>
          </a:p>
        </p:txBody>
      </p:sp>
      <p:grpSp>
        <p:nvGrpSpPr>
          <p:cNvPr id="28" name="标题 1"/>
          <p:cNvGrpSpPr>
            <a:grpSpLocks/>
          </p:cNvGrpSpPr>
          <p:nvPr/>
        </p:nvGrpSpPr>
        <p:grpSpPr bwMode="auto">
          <a:xfrm>
            <a:off x="1666081" y="4365104"/>
            <a:ext cx="5210175" cy="938213"/>
            <a:chOff x="0" y="0"/>
            <a:chExt cx="3340" cy="1302"/>
          </a:xfrm>
        </p:grpSpPr>
        <p:pic>
          <p:nvPicPr>
            <p:cNvPr id="29"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文本框 10258"/>
            <p:cNvSpPr txBox="1">
              <a:spLocks noChangeArrowheads="1"/>
            </p:cNvSpPr>
            <p:nvPr/>
          </p:nvSpPr>
          <p:spPr bwMode="auto">
            <a:xfrm>
              <a:off x="447" y="297"/>
              <a:ext cx="257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论坛： </a:t>
              </a:r>
              <a:r>
                <a:rPr lang="en-US" altLang="zh-CN" sz="2000" b="1" noProof="1">
                  <a:solidFill>
                    <a:srgbClr val="7F7F7F"/>
                  </a:solidFill>
                  <a:latin typeface="微软雅黑" pitchFamily="34" charset="-122"/>
                  <a:ea typeface="微软雅黑" pitchFamily="34" charset="-122"/>
                  <a:cs typeface="宋体" pitchFamily="2" charset="-122"/>
                </a:rPr>
                <a:t>www.firebbs.cn</a:t>
              </a:r>
            </a:p>
          </p:txBody>
        </p:sp>
      </p:grpSp>
      <p:grpSp>
        <p:nvGrpSpPr>
          <p:cNvPr id="34" name="标题 1"/>
          <p:cNvGrpSpPr>
            <a:grpSpLocks/>
          </p:cNvGrpSpPr>
          <p:nvPr/>
        </p:nvGrpSpPr>
        <p:grpSpPr bwMode="auto">
          <a:xfrm>
            <a:off x="1667668" y="5157192"/>
            <a:ext cx="5208588" cy="938212"/>
            <a:chOff x="0" y="0"/>
            <a:chExt cx="3340" cy="1302"/>
          </a:xfrm>
        </p:grpSpPr>
        <p:pic>
          <p:nvPicPr>
            <p:cNvPr id="35"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文本框 10258"/>
            <p:cNvSpPr txBox="1">
              <a:spLocks noChangeArrowheads="1"/>
            </p:cNvSpPr>
            <p:nvPr/>
          </p:nvSpPr>
          <p:spPr bwMode="auto">
            <a:xfrm>
              <a:off x="447" y="297"/>
              <a:ext cx="2570"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淘宝：</a:t>
              </a:r>
              <a:r>
                <a:rPr lang="en-US" altLang="zh-CN" sz="2000" b="1" noProof="1">
                  <a:solidFill>
                    <a:srgbClr val="7F7F7F"/>
                  </a:solidFill>
                  <a:latin typeface="微软雅黑" pitchFamily="34" charset="-122"/>
                  <a:ea typeface="微软雅黑" pitchFamily="34" charset="-122"/>
                  <a:cs typeface="宋体" pitchFamily="2" charset="-122"/>
                </a:rPr>
                <a:t>firestm32.taobao.com</a:t>
              </a:r>
            </a:p>
          </p:txBody>
        </p:sp>
      </p:grpSp>
      <p:pic>
        <p:nvPicPr>
          <p:cNvPr id="1026" name="Picture 2" descr="C:\Users\Administrator\Desktop\taobao.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958013" y="4537670"/>
            <a:ext cx="1038186" cy="1038186"/>
          </a:xfrm>
          <a:prstGeom prst="rect">
            <a:avLst/>
          </a:prstGeom>
          <a:noFill/>
          <a:extLst>
            <a:ext uri="{909E8E84-426E-40DD-AFC4-6F175D3DCCD1}">
              <a14:hiddenFill xmlns:a14="http://schemas.microsoft.com/office/drawing/2010/main">
                <a:solidFill>
                  <a:srgbClr val="FFFFFF"/>
                </a:solidFill>
              </a14:hiddenFill>
            </a:ext>
          </a:extLst>
        </p:spPr>
      </p:pic>
      <p:sp>
        <p:nvSpPr>
          <p:cNvPr id="40" name="文本框 3"/>
          <p:cNvSpPr txBox="1">
            <a:spLocks noChangeArrowheads="1"/>
          </p:cNvSpPr>
          <p:nvPr/>
        </p:nvSpPr>
        <p:spPr bwMode="auto">
          <a:xfrm>
            <a:off x="6765938" y="5661248"/>
            <a:ext cx="1406462"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r>
              <a:rPr lang="zh-CN" altLang="en-US" sz="1200" b="1" dirty="0">
                <a:latin typeface="微软雅黑" pitchFamily="34" charset="-122"/>
                <a:ea typeface="微软雅黑" pitchFamily="34" charset="-122"/>
              </a:rPr>
              <a:t>扫描进入淘宝店铺</a:t>
            </a:r>
            <a:endParaRPr lang="zh-CN" altLang="zh-CN" sz="1200" b="1" dirty="0">
              <a:latin typeface="微软雅黑" pitchFamily="34" charset="-122"/>
              <a:ea typeface="微软雅黑"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CAN—</a:t>
            </a:r>
            <a:r>
              <a:rPr lang="zh-CN" altLang="en-US" sz="3200" b="1">
                <a:latin typeface="微软雅黑" pitchFamily="34" charset="-122"/>
                <a:ea typeface="微软雅黑" pitchFamily="34" charset="-122"/>
              </a:rPr>
              <a:t>通讯实验</a:t>
            </a:r>
            <a:endParaRPr lang="zh-CN" altLang="en-US" sz="3200" b="1" dirty="0">
              <a:latin typeface="微软雅黑" pitchFamily="34" charset="-122"/>
              <a:ea typeface="微软雅黑" pitchFamily="34" charset="-122"/>
            </a:endParaRPr>
          </a:p>
        </p:txBody>
      </p:sp>
      <p:sp>
        <p:nvSpPr>
          <p:cNvPr id="4" name="矩形 3"/>
          <p:cNvSpPr/>
          <p:nvPr/>
        </p:nvSpPr>
        <p:spPr>
          <a:xfrm>
            <a:off x="611049" y="1044575"/>
            <a:ext cx="1781257" cy="461665"/>
          </a:xfrm>
          <a:prstGeom prst="rect">
            <a:avLst/>
          </a:prstGeom>
        </p:spPr>
        <p:txBody>
          <a:bodyPr wrap="none">
            <a:spAutoFit/>
          </a:bodyPr>
          <a:lstStyle/>
          <a:p>
            <a:r>
              <a:rPr lang="en-US" altLang="zh-CN" sz="2400" b="1"/>
              <a:t>CAN</a:t>
            </a:r>
            <a:r>
              <a:rPr lang="zh-CN" altLang="en-US" sz="2400" b="1"/>
              <a:t>物理层</a:t>
            </a:r>
          </a:p>
        </p:txBody>
      </p:sp>
      <p:sp>
        <p:nvSpPr>
          <p:cNvPr id="5" name="矩形 4"/>
          <p:cNvSpPr/>
          <p:nvPr/>
        </p:nvSpPr>
        <p:spPr>
          <a:xfrm>
            <a:off x="611048" y="1671201"/>
            <a:ext cx="8281431" cy="2585323"/>
          </a:xfrm>
          <a:prstGeom prst="rect">
            <a:avLst/>
          </a:prstGeom>
        </p:spPr>
        <p:txBody>
          <a:bodyPr wrap="square">
            <a:spAutoFit/>
          </a:bodyPr>
          <a:lstStyle/>
          <a:p>
            <a:pPr>
              <a:lnSpc>
                <a:spcPct val="150000"/>
              </a:lnSpc>
            </a:pPr>
            <a:r>
              <a:rPr lang="en-US" altLang="zh-CN"/>
              <a:t>	</a:t>
            </a:r>
            <a:r>
              <a:rPr lang="zh-CN" altLang="zh-CN"/>
              <a:t>与</a:t>
            </a:r>
            <a:r>
              <a:rPr lang="en-US" altLang="zh-CN"/>
              <a:t>I2C</a:t>
            </a:r>
            <a:r>
              <a:rPr lang="zh-CN" altLang="zh-CN"/>
              <a:t>、</a:t>
            </a:r>
            <a:r>
              <a:rPr lang="en-US" altLang="zh-CN"/>
              <a:t>SPI</a:t>
            </a:r>
            <a:r>
              <a:rPr lang="zh-CN" altLang="zh-CN"/>
              <a:t>等具有时钟信号的同步通讯方式不同，</a:t>
            </a:r>
            <a:r>
              <a:rPr lang="en-US" altLang="zh-CN"/>
              <a:t>CAN</a:t>
            </a:r>
            <a:r>
              <a:rPr lang="zh-CN" altLang="zh-CN"/>
              <a:t>通讯并不是以时钟信号来进行同步的，它是一种异步通讯，只具有</a:t>
            </a:r>
            <a:r>
              <a:rPr lang="en-US" altLang="zh-CN"/>
              <a:t>CAN_High</a:t>
            </a:r>
            <a:r>
              <a:rPr lang="zh-CN" altLang="zh-CN"/>
              <a:t>和</a:t>
            </a:r>
            <a:r>
              <a:rPr lang="en-US" altLang="zh-CN"/>
              <a:t>CAN_Low</a:t>
            </a:r>
            <a:r>
              <a:rPr lang="zh-CN" altLang="zh-CN"/>
              <a:t>两条信号线，共同构成一组差分信号线，以差分信号的形式进行通讯。</a:t>
            </a:r>
            <a:endParaRPr lang="en-US" altLang="zh-CN"/>
          </a:p>
          <a:p>
            <a:pPr>
              <a:lnSpc>
                <a:spcPct val="150000"/>
              </a:lnSpc>
            </a:pPr>
            <a:endParaRPr lang="en-US" altLang="zh-CN"/>
          </a:p>
          <a:p>
            <a:pPr>
              <a:lnSpc>
                <a:spcPct val="150000"/>
              </a:lnSpc>
            </a:pPr>
            <a:r>
              <a:rPr lang="en-US" altLang="zh-CN"/>
              <a:t>	CAN</a:t>
            </a:r>
            <a:r>
              <a:rPr lang="zh-CN" altLang="zh-CN"/>
              <a:t>物理层的形式主要</a:t>
            </a:r>
            <a:r>
              <a:rPr lang="zh-CN" altLang="en-US"/>
              <a:t>分为闭环总线及开环总线网络两</a:t>
            </a:r>
            <a:r>
              <a:rPr lang="zh-CN" altLang="zh-CN"/>
              <a:t>种</a:t>
            </a:r>
            <a:r>
              <a:rPr lang="zh-CN" altLang="en-US"/>
              <a:t>，一个适合于高速通讯，一个适合于远距离通讯。</a:t>
            </a:r>
            <a:endParaRPr lang="zh-CN" altLang="zh-CN"/>
          </a:p>
        </p:txBody>
      </p:sp>
    </p:spTree>
    <p:extLst>
      <p:ext uri="{BB962C8B-B14F-4D97-AF65-F5344CB8AC3E}">
        <p14:creationId xmlns:p14="http://schemas.microsoft.com/office/powerpoint/2010/main" val="2481107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CAN—</a:t>
            </a:r>
            <a:r>
              <a:rPr lang="zh-CN" altLang="en-US" sz="3200" b="1">
                <a:latin typeface="微软雅黑" pitchFamily="34" charset="-122"/>
                <a:ea typeface="微软雅黑" pitchFamily="34" charset="-122"/>
              </a:rPr>
              <a:t>通讯实验</a:t>
            </a:r>
            <a:endParaRPr lang="zh-CN" altLang="en-US" sz="3200" b="1" dirty="0">
              <a:latin typeface="微软雅黑" pitchFamily="34" charset="-122"/>
              <a:ea typeface="微软雅黑" pitchFamily="34" charset="-122"/>
            </a:endParaRPr>
          </a:p>
        </p:txBody>
      </p:sp>
      <p:pic>
        <p:nvPicPr>
          <p:cNvPr id="7" name="图片 6"/>
          <p:cNvPicPr/>
          <p:nvPr/>
        </p:nvPicPr>
        <p:blipFill>
          <a:blip r:embed="rId3">
            <a:extLst>
              <a:ext uri="{28A0092B-C50C-407E-A947-70E740481C1C}">
                <a14:useLocalDpi xmlns:a14="http://schemas.microsoft.com/office/drawing/2010/main" val="0"/>
              </a:ext>
            </a:extLst>
          </a:blip>
          <a:stretch>
            <a:fillRect/>
          </a:stretch>
        </p:blipFill>
        <p:spPr bwMode="auto">
          <a:xfrm>
            <a:off x="899592" y="2919006"/>
            <a:ext cx="7886474" cy="3749927"/>
          </a:xfrm>
          <a:prstGeom prst="rect">
            <a:avLst/>
          </a:prstGeom>
          <a:ln w="9525" cap="flat" cmpd="sng" algn="ctr">
            <a:solidFill>
              <a:sysClr val="windowText" lastClr="000000"/>
            </a:solidFill>
            <a:prstDash val="solid"/>
            <a:round/>
            <a:headEnd type="none" w="med" len="med"/>
            <a:tailEnd type="none" w="med" len="med"/>
          </a:ln>
          <a:extLst>
            <a:ext uri="{53640926-AAD7-44D8-BBD7-CCE9431645EC}">
              <a14:shadowObscured xmlns:a14="http://schemas.microsoft.com/office/drawing/2010/main"/>
            </a:ext>
          </a:extLst>
        </p:spPr>
      </p:pic>
      <p:sp>
        <p:nvSpPr>
          <p:cNvPr id="3" name="矩形 2"/>
          <p:cNvSpPr/>
          <p:nvPr/>
        </p:nvSpPr>
        <p:spPr>
          <a:xfrm>
            <a:off x="368832" y="1052736"/>
            <a:ext cx="2348720" cy="523220"/>
          </a:xfrm>
          <a:prstGeom prst="rect">
            <a:avLst/>
          </a:prstGeom>
        </p:spPr>
        <p:txBody>
          <a:bodyPr wrap="none">
            <a:spAutoFit/>
          </a:bodyPr>
          <a:lstStyle/>
          <a:p>
            <a:r>
              <a:rPr lang="zh-CN" altLang="en-US" sz="2800" b="1"/>
              <a:t>闭环总线网络</a:t>
            </a:r>
          </a:p>
        </p:txBody>
      </p:sp>
      <p:sp>
        <p:nvSpPr>
          <p:cNvPr id="9" name="矩形 8"/>
          <p:cNvSpPr/>
          <p:nvPr/>
        </p:nvSpPr>
        <p:spPr>
          <a:xfrm>
            <a:off x="432078" y="1580178"/>
            <a:ext cx="8265556" cy="1338828"/>
          </a:xfrm>
          <a:prstGeom prst="rect">
            <a:avLst/>
          </a:prstGeom>
        </p:spPr>
        <p:txBody>
          <a:bodyPr wrap="square">
            <a:spAutoFit/>
          </a:bodyPr>
          <a:lstStyle/>
          <a:p>
            <a:pPr>
              <a:lnSpc>
                <a:spcPct val="150000"/>
              </a:lnSpc>
            </a:pPr>
            <a:r>
              <a:rPr lang="en-US" altLang="zh-CN"/>
              <a:t>	CAN</a:t>
            </a:r>
            <a:r>
              <a:rPr lang="zh-CN" altLang="en-US"/>
              <a:t>闭环通讯网络是</a:t>
            </a:r>
            <a:r>
              <a:rPr lang="zh-CN" altLang="zh-CN"/>
              <a:t>一种遵循</a:t>
            </a:r>
            <a:r>
              <a:rPr lang="en-US" altLang="zh-CN"/>
              <a:t>ISO11898</a:t>
            </a:r>
            <a:r>
              <a:rPr lang="zh-CN" altLang="zh-CN"/>
              <a:t>标准的高速、短距离网络，它的总线最大长度为</a:t>
            </a:r>
            <a:r>
              <a:rPr lang="en-US" altLang="zh-CN"/>
              <a:t>40m</a:t>
            </a:r>
            <a:r>
              <a:rPr lang="zh-CN" altLang="zh-CN"/>
              <a:t>，通信速度最高为</a:t>
            </a:r>
            <a:r>
              <a:rPr lang="en-US" altLang="zh-CN"/>
              <a:t>1Mbps</a:t>
            </a:r>
            <a:r>
              <a:rPr lang="zh-CN" altLang="zh-CN"/>
              <a:t>，总线的两端各要求有一个“</a:t>
            </a:r>
            <a:r>
              <a:rPr lang="en-US" altLang="zh-CN"/>
              <a:t>120</a:t>
            </a:r>
            <a:r>
              <a:rPr lang="zh-CN" altLang="zh-CN"/>
              <a:t>欧”的电阻。</a:t>
            </a:r>
          </a:p>
        </p:txBody>
      </p:sp>
    </p:spTree>
    <p:extLst>
      <p:ext uri="{BB962C8B-B14F-4D97-AF65-F5344CB8AC3E}">
        <p14:creationId xmlns:p14="http://schemas.microsoft.com/office/powerpoint/2010/main" val="2609071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CAN—</a:t>
            </a:r>
            <a:r>
              <a:rPr lang="zh-CN" altLang="en-US" sz="3200" b="1">
                <a:latin typeface="微软雅黑" pitchFamily="34" charset="-122"/>
                <a:ea typeface="微软雅黑" pitchFamily="34" charset="-122"/>
              </a:rPr>
              <a:t>通讯实验</a:t>
            </a:r>
            <a:endParaRPr lang="zh-CN" altLang="en-US" sz="3200" b="1" dirty="0">
              <a:latin typeface="微软雅黑" pitchFamily="34" charset="-122"/>
              <a:ea typeface="微软雅黑" pitchFamily="34" charset="-122"/>
            </a:endParaRPr>
          </a:p>
        </p:txBody>
      </p:sp>
      <p:sp>
        <p:nvSpPr>
          <p:cNvPr id="3" name="矩形 2"/>
          <p:cNvSpPr/>
          <p:nvPr/>
        </p:nvSpPr>
        <p:spPr>
          <a:xfrm>
            <a:off x="368832" y="1052736"/>
            <a:ext cx="2348720" cy="523220"/>
          </a:xfrm>
          <a:prstGeom prst="rect">
            <a:avLst/>
          </a:prstGeom>
        </p:spPr>
        <p:txBody>
          <a:bodyPr wrap="none">
            <a:spAutoFit/>
          </a:bodyPr>
          <a:lstStyle/>
          <a:p>
            <a:r>
              <a:rPr lang="zh-CN" altLang="en-US" sz="2800" b="1" dirty="0"/>
              <a:t>开环总线网络</a:t>
            </a:r>
          </a:p>
        </p:txBody>
      </p:sp>
      <p:sp>
        <p:nvSpPr>
          <p:cNvPr id="9" name="矩形 8"/>
          <p:cNvSpPr/>
          <p:nvPr/>
        </p:nvSpPr>
        <p:spPr>
          <a:xfrm>
            <a:off x="432078" y="1580178"/>
            <a:ext cx="8265556" cy="1338828"/>
          </a:xfrm>
          <a:prstGeom prst="rect">
            <a:avLst/>
          </a:prstGeom>
        </p:spPr>
        <p:txBody>
          <a:bodyPr wrap="square">
            <a:spAutoFit/>
          </a:bodyPr>
          <a:lstStyle/>
          <a:p>
            <a:pPr>
              <a:lnSpc>
                <a:spcPct val="150000"/>
              </a:lnSpc>
            </a:pPr>
            <a:r>
              <a:rPr lang="en-US" altLang="zh-CN" dirty="0"/>
              <a:t>	CAN</a:t>
            </a:r>
            <a:r>
              <a:rPr lang="zh-CN" altLang="en-US" dirty="0"/>
              <a:t>开环总线网络是</a:t>
            </a:r>
            <a:r>
              <a:rPr lang="zh-CN" altLang="zh-CN" dirty="0"/>
              <a:t>遵循</a:t>
            </a:r>
            <a:r>
              <a:rPr lang="en-US" altLang="zh-CN" dirty="0"/>
              <a:t>ISO11519-2</a:t>
            </a:r>
            <a:r>
              <a:rPr lang="zh-CN" altLang="zh-CN" dirty="0"/>
              <a:t>标准的低速、远距离网络，它的最大传输距离为</a:t>
            </a:r>
            <a:r>
              <a:rPr lang="en-US" altLang="zh-CN" dirty="0"/>
              <a:t>1km</a:t>
            </a:r>
            <a:r>
              <a:rPr lang="zh-CN" altLang="zh-CN" dirty="0"/>
              <a:t>，最高通讯速率为</a:t>
            </a:r>
            <a:r>
              <a:rPr lang="en-US" altLang="zh-CN" dirty="0"/>
              <a:t>125kbps</a:t>
            </a:r>
            <a:r>
              <a:rPr lang="zh-CN" altLang="zh-CN"/>
              <a:t>，两根总线是独立的、不形成闭环，要求每根总线上各串联有一个“</a:t>
            </a:r>
            <a:r>
              <a:rPr lang="en-US" altLang="zh-CN" dirty="0"/>
              <a:t>2.2</a:t>
            </a:r>
            <a:r>
              <a:rPr lang="zh-CN" altLang="zh-CN" dirty="0"/>
              <a:t>千欧”的电阻。</a:t>
            </a:r>
          </a:p>
        </p:txBody>
      </p:sp>
      <p:pic>
        <p:nvPicPr>
          <p:cNvPr id="8" name="图片 7"/>
          <p:cNvPicPr/>
          <p:nvPr/>
        </p:nvPicPr>
        <p:blipFill>
          <a:blip r:embed="rId3">
            <a:extLst>
              <a:ext uri="{28A0092B-C50C-407E-A947-70E740481C1C}">
                <a14:useLocalDpi xmlns:a14="http://schemas.microsoft.com/office/drawing/2010/main" val="0"/>
              </a:ext>
            </a:extLst>
          </a:blip>
          <a:stretch>
            <a:fillRect/>
          </a:stretch>
        </p:blipFill>
        <p:spPr bwMode="auto">
          <a:xfrm>
            <a:off x="630944" y="2919005"/>
            <a:ext cx="8066690" cy="3701801"/>
          </a:xfrm>
          <a:prstGeom prst="rect">
            <a:avLst/>
          </a:prstGeom>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60543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CAN—</a:t>
            </a:r>
            <a:r>
              <a:rPr lang="zh-CN" altLang="en-US" sz="3200" b="1">
                <a:latin typeface="微软雅黑" pitchFamily="34" charset="-122"/>
                <a:ea typeface="微软雅黑" pitchFamily="34" charset="-122"/>
              </a:rPr>
              <a:t>通讯实验</a:t>
            </a:r>
            <a:endParaRPr lang="zh-CN" altLang="en-US" sz="3200" b="1" dirty="0">
              <a:latin typeface="微软雅黑" pitchFamily="34" charset="-122"/>
              <a:ea typeface="微软雅黑" pitchFamily="34" charset="-122"/>
            </a:endParaRPr>
          </a:p>
        </p:txBody>
      </p:sp>
      <p:sp>
        <p:nvSpPr>
          <p:cNvPr id="4" name="矩形 3"/>
          <p:cNvSpPr/>
          <p:nvPr/>
        </p:nvSpPr>
        <p:spPr>
          <a:xfrm>
            <a:off x="309317" y="961564"/>
            <a:ext cx="8295131" cy="523220"/>
          </a:xfrm>
          <a:prstGeom prst="rect">
            <a:avLst/>
          </a:prstGeom>
        </p:spPr>
        <p:txBody>
          <a:bodyPr wrap="square">
            <a:spAutoFit/>
          </a:bodyPr>
          <a:lstStyle/>
          <a:p>
            <a:r>
              <a:rPr lang="zh-CN" altLang="en-US" sz="2800" b="1"/>
              <a:t>通讯节点</a:t>
            </a:r>
          </a:p>
        </p:txBody>
      </p:sp>
      <p:sp>
        <p:nvSpPr>
          <p:cNvPr id="3" name="矩形 2"/>
          <p:cNvSpPr/>
          <p:nvPr/>
        </p:nvSpPr>
        <p:spPr>
          <a:xfrm>
            <a:off x="179512" y="1389910"/>
            <a:ext cx="8640960" cy="5493812"/>
          </a:xfrm>
          <a:prstGeom prst="rect">
            <a:avLst/>
          </a:prstGeom>
        </p:spPr>
        <p:txBody>
          <a:bodyPr wrap="square">
            <a:spAutoFit/>
          </a:bodyPr>
          <a:lstStyle/>
          <a:p>
            <a:pPr>
              <a:lnSpc>
                <a:spcPct val="150000"/>
              </a:lnSpc>
            </a:pPr>
            <a:r>
              <a:rPr lang="en-US" altLang="zh-CN"/>
              <a:t>	CAN</a:t>
            </a:r>
            <a:r>
              <a:rPr lang="zh-CN" altLang="zh-CN"/>
              <a:t>总线上可以挂载多个通讯节点，节点之间的信号经过总线传输，实现节点间通讯。由于</a:t>
            </a:r>
            <a:r>
              <a:rPr lang="en-US" altLang="zh-CN"/>
              <a:t>CAN</a:t>
            </a:r>
            <a:r>
              <a:rPr lang="zh-CN" altLang="zh-CN"/>
              <a:t>通讯协议不对节点进行地址编码，而是对数据内容进行编码，所以网络中的节点个数理论上不受限制，只要总线的负载足够即可，可以通过中继器增强负载。</a:t>
            </a:r>
          </a:p>
          <a:p>
            <a:pPr>
              <a:lnSpc>
                <a:spcPct val="150000"/>
              </a:lnSpc>
            </a:pPr>
            <a:r>
              <a:rPr lang="en-US" altLang="zh-CN"/>
              <a:t>	CAN</a:t>
            </a:r>
            <a:r>
              <a:rPr lang="zh-CN" altLang="zh-CN"/>
              <a:t>通讯节点由一个</a:t>
            </a:r>
            <a:r>
              <a:rPr lang="en-US" altLang="zh-CN"/>
              <a:t>CAN</a:t>
            </a:r>
            <a:r>
              <a:rPr lang="zh-CN" altLang="zh-CN"/>
              <a:t>控制器及</a:t>
            </a:r>
            <a:r>
              <a:rPr lang="en-US" altLang="zh-CN"/>
              <a:t>CAN</a:t>
            </a:r>
            <a:r>
              <a:rPr lang="zh-CN" altLang="zh-CN"/>
              <a:t>收发器组成，控制器与收发器之间通过</a:t>
            </a:r>
            <a:r>
              <a:rPr lang="en-US" altLang="zh-CN"/>
              <a:t>CAN_Tx</a:t>
            </a:r>
            <a:r>
              <a:rPr lang="zh-CN" altLang="zh-CN"/>
              <a:t>及</a:t>
            </a:r>
            <a:r>
              <a:rPr lang="en-US" altLang="zh-CN"/>
              <a:t>CAN_Rx</a:t>
            </a:r>
            <a:r>
              <a:rPr lang="zh-CN" altLang="zh-CN"/>
              <a:t>信号线相连，收发器与</a:t>
            </a:r>
            <a:r>
              <a:rPr lang="en-US" altLang="zh-CN"/>
              <a:t>CAN</a:t>
            </a:r>
            <a:r>
              <a:rPr lang="zh-CN" altLang="zh-CN"/>
              <a:t>总线之间使用</a:t>
            </a:r>
            <a:r>
              <a:rPr lang="en-US" altLang="zh-CN"/>
              <a:t>CAN_High</a:t>
            </a:r>
            <a:r>
              <a:rPr lang="zh-CN" altLang="zh-CN"/>
              <a:t>及</a:t>
            </a:r>
            <a:r>
              <a:rPr lang="en-US" altLang="zh-CN"/>
              <a:t>CAN_Low</a:t>
            </a:r>
            <a:r>
              <a:rPr lang="zh-CN" altLang="zh-CN"/>
              <a:t>信号线相连。其中</a:t>
            </a:r>
            <a:r>
              <a:rPr lang="en-US" altLang="zh-CN"/>
              <a:t>CAN_Tx</a:t>
            </a:r>
            <a:r>
              <a:rPr lang="zh-CN" altLang="zh-CN"/>
              <a:t>及</a:t>
            </a:r>
            <a:r>
              <a:rPr lang="en-US" altLang="zh-CN"/>
              <a:t>CAN_Rx</a:t>
            </a:r>
            <a:r>
              <a:rPr lang="zh-CN" altLang="zh-CN"/>
              <a:t>使用普通的类似</a:t>
            </a:r>
            <a:r>
              <a:rPr lang="en-US" altLang="zh-CN"/>
              <a:t>TTL</a:t>
            </a:r>
            <a:r>
              <a:rPr lang="zh-CN" altLang="zh-CN"/>
              <a:t>逻辑信号，而</a:t>
            </a:r>
            <a:r>
              <a:rPr lang="en-US" altLang="zh-CN"/>
              <a:t>CAN_High</a:t>
            </a:r>
            <a:r>
              <a:rPr lang="zh-CN" altLang="zh-CN"/>
              <a:t>及</a:t>
            </a:r>
            <a:r>
              <a:rPr lang="en-US" altLang="zh-CN"/>
              <a:t>CAN_Low</a:t>
            </a:r>
            <a:r>
              <a:rPr lang="zh-CN" altLang="zh-CN"/>
              <a:t>是一对差分信号线，使用比较特别的差分信号。</a:t>
            </a:r>
          </a:p>
          <a:p>
            <a:pPr>
              <a:lnSpc>
                <a:spcPct val="150000"/>
              </a:lnSpc>
            </a:pPr>
            <a:r>
              <a:rPr lang="en-US" altLang="zh-CN"/>
              <a:t>	</a:t>
            </a:r>
            <a:r>
              <a:rPr lang="zh-CN" altLang="zh-CN"/>
              <a:t>当</a:t>
            </a:r>
            <a:r>
              <a:rPr lang="en-US" altLang="zh-CN"/>
              <a:t>CAN</a:t>
            </a:r>
            <a:r>
              <a:rPr lang="zh-CN" altLang="zh-CN"/>
              <a:t>节点需要发送数据时，控制器把要发送的二进制编码通过</a:t>
            </a:r>
            <a:r>
              <a:rPr lang="en-US" altLang="zh-CN"/>
              <a:t>CAN_Tx</a:t>
            </a:r>
            <a:r>
              <a:rPr lang="zh-CN" altLang="zh-CN"/>
              <a:t>线发送到收发器，然后由收发器把这个普通的逻辑电平信号转化成差分信号，通过差分线</a:t>
            </a:r>
            <a:r>
              <a:rPr lang="en-US" altLang="zh-CN"/>
              <a:t>CAN_High</a:t>
            </a:r>
            <a:r>
              <a:rPr lang="zh-CN" altLang="zh-CN"/>
              <a:t>和</a:t>
            </a:r>
            <a:r>
              <a:rPr lang="en-US" altLang="zh-CN"/>
              <a:t>CAN_Low</a:t>
            </a:r>
            <a:r>
              <a:rPr lang="zh-CN" altLang="zh-CN"/>
              <a:t>线输出到</a:t>
            </a:r>
            <a:r>
              <a:rPr lang="en-US" altLang="zh-CN"/>
              <a:t>CAN</a:t>
            </a:r>
            <a:r>
              <a:rPr lang="zh-CN" altLang="zh-CN"/>
              <a:t>总线网络。而通过收发器接收总线上的数据到控制器时，则是相反的过程，收发器把总线上收到的</a:t>
            </a:r>
            <a:r>
              <a:rPr lang="en-US" altLang="zh-CN"/>
              <a:t>CAN_High</a:t>
            </a:r>
            <a:r>
              <a:rPr lang="zh-CN" altLang="zh-CN"/>
              <a:t>及</a:t>
            </a:r>
            <a:r>
              <a:rPr lang="en-US" altLang="zh-CN"/>
              <a:t>CAN_Low</a:t>
            </a:r>
            <a:r>
              <a:rPr lang="zh-CN" altLang="zh-CN"/>
              <a:t>信号转化成普通的逻辑电平信号，通过</a:t>
            </a:r>
            <a:r>
              <a:rPr lang="en-US" altLang="zh-CN"/>
              <a:t>CAN_Rx</a:t>
            </a:r>
            <a:r>
              <a:rPr lang="zh-CN" altLang="zh-CN"/>
              <a:t>输出到控制器中。</a:t>
            </a:r>
          </a:p>
        </p:txBody>
      </p:sp>
    </p:spTree>
    <p:extLst>
      <p:ext uri="{BB962C8B-B14F-4D97-AF65-F5344CB8AC3E}">
        <p14:creationId xmlns:p14="http://schemas.microsoft.com/office/powerpoint/2010/main" val="1825512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CAN—</a:t>
            </a:r>
            <a:r>
              <a:rPr lang="zh-CN" altLang="en-US" sz="3200" b="1">
                <a:latin typeface="微软雅黑" pitchFamily="34" charset="-122"/>
                <a:ea typeface="微软雅黑" pitchFamily="34" charset="-122"/>
              </a:rPr>
              <a:t>通讯实验</a:t>
            </a:r>
            <a:endParaRPr lang="zh-CN" altLang="en-US" sz="3200" b="1" dirty="0">
              <a:latin typeface="微软雅黑" pitchFamily="34" charset="-122"/>
              <a:ea typeface="微软雅黑" pitchFamily="34" charset="-122"/>
            </a:endParaRPr>
          </a:p>
        </p:txBody>
      </p:sp>
      <p:sp>
        <p:nvSpPr>
          <p:cNvPr id="6" name="文本框 3"/>
          <p:cNvSpPr txBox="1">
            <a:spLocks noChangeArrowheads="1"/>
          </p:cNvSpPr>
          <p:nvPr/>
        </p:nvSpPr>
        <p:spPr bwMode="auto">
          <a:xfrm>
            <a:off x="539552" y="1095127"/>
            <a:ext cx="74145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zh-CN" altLang="en-US" sz="2400">
                <a:solidFill>
                  <a:srgbClr val="000000"/>
                </a:solidFill>
                <a:latin typeface="微软雅黑" pitchFamily="34" charset="-122"/>
                <a:ea typeface="微软雅黑" pitchFamily="34" charset="-122"/>
              </a:rPr>
              <a:t>差分信号</a:t>
            </a:r>
            <a:endParaRPr lang="zh-CN" altLang="en-US" sz="2400" dirty="0">
              <a:solidFill>
                <a:srgbClr val="000000"/>
              </a:solidFill>
              <a:latin typeface="微软雅黑" pitchFamily="34" charset="-122"/>
              <a:ea typeface="微软雅黑" pitchFamily="34" charset="-122"/>
            </a:endParaRPr>
          </a:p>
        </p:txBody>
      </p:sp>
      <p:pic>
        <p:nvPicPr>
          <p:cNvPr id="7" name="图片 6"/>
          <p:cNvPicPr/>
          <p:nvPr/>
        </p:nvPicPr>
        <p:blipFill>
          <a:blip r:embed="rId3">
            <a:extLst>
              <a:ext uri="{28A0092B-C50C-407E-A947-70E740481C1C}">
                <a14:useLocalDpi xmlns:a14="http://schemas.microsoft.com/office/drawing/2010/main" val="0"/>
              </a:ext>
            </a:extLst>
          </a:blip>
          <a:stretch>
            <a:fillRect/>
          </a:stretch>
        </p:blipFill>
        <p:spPr>
          <a:xfrm>
            <a:off x="1672805" y="3023901"/>
            <a:ext cx="6253472" cy="2925379"/>
          </a:xfrm>
          <a:prstGeom prst="rect">
            <a:avLst/>
          </a:prstGeom>
          <a:ln>
            <a:solidFill>
              <a:schemeClr val="tx1"/>
            </a:solidFill>
          </a:ln>
        </p:spPr>
      </p:pic>
      <p:sp>
        <p:nvSpPr>
          <p:cNvPr id="3" name="矩形 2"/>
          <p:cNvSpPr/>
          <p:nvPr/>
        </p:nvSpPr>
        <p:spPr>
          <a:xfrm>
            <a:off x="539552" y="1700808"/>
            <a:ext cx="7776864" cy="1285032"/>
          </a:xfrm>
          <a:prstGeom prst="rect">
            <a:avLst/>
          </a:prstGeom>
        </p:spPr>
        <p:txBody>
          <a:bodyPr wrap="square">
            <a:spAutoFit/>
          </a:bodyPr>
          <a:lstStyle/>
          <a:p>
            <a:pPr>
              <a:lnSpc>
                <a:spcPct val="150000"/>
              </a:lnSpc>
            </a:pPr>
            <a:r>
              <a:rPr lang="en-US" altLang="zh-CN"/>
              <a:t>	</a:t>
            </a:r>
            <a:r>
              <a:rPr lang="zh-CN" altLang="zh-CN"/>
              <a:t>差分信号又称差模信号，与传统使用单根信号线电压表示逻辑的方式有区别，使用差分信号传输时，需要两根信号线，这两个信号线的振幅相等，相位相反，通过两根信号线的电压差值来表示逻辑</a:t>
            </a:r>
            <a:r>
              <a:rPr lang="en-US" altLang="zh-CN"/>
              <a:t>0</a:t>
            </a:r>
            <a:r>
              <a:rPr lang="zh-CN" altLang="zh-CN"/>
              <a:t>和逻辑</a:t>
            </a:r>
            <a:r>
              <a:rPr lang="en-US" altLang="zh-CN"/>
              <a:t>1</a:t>
            </a:r>
            <a:r>
              <a:rPr lang="zh-CN" altLang="zh-CN"/>
              <a:t>。</a:t>
            </a:r>
            <a:endParaRPr lang="zh-CN" altLang="en-US"/>
          </a:p>
        </p:txBody>
      </p:sp>
      <p:sp>
        <p:nvSpPr>
          <p:cNvPr id="4" name="矩形 3"/>
          <p:cNvSpPr/>
          <p:nvPr/>
        </p:nvSpPr>
        <p:spPr>
          <a:xfrm>
            <a:off x="539552" y="6156012"/>
            <a:ext cx="8424936" cy="369332"/>
          </a:xfrm>
          <a:prstGeom prst="rect">
            <a:avLst/>
          </a:prstGeom>
        </p:spPr>
        <p:txBody>
          <a:bodyPr wrap="square">
            <a:spAutoFit/>
          </a:bodyPr>
          <a:lstStyle/>
          <a:p>
            <a:r>
              <a:rPr lang="en-US" altLang="zh-CN"/>
              <a:t>		</a:t>
            </a:r>
            <a:r>
              <a:rPr lang="zh-CN" altLang="zh-CN"/>
              <a:t>使用了</a:t>
            </a:r>
            <a:r>
              <a:rPr lang="en-US" altLang="zh-CN"/>
              <a:t>V+</a:t>
            </a:r>
            <a:r>
              <a:rPr lang="zh-CN" altLang="zh-CN"/>
              <a:t>与</a:t>
            </a:r>
            <a:r>
              <a:rPr lang="en-US" altLang="zh-CN"/>
              <a:t>V-</a:t>
            </a:r>
            <a:r>
              <a:rPr lang="zh-CN" altLang="zh-CN"/>
              <a:t>信号的差值表达出了图下方的信号。</a:t>
            </a:r>
          </a:p>
        </p:txBody>
      </p:sp>
    </p:spTree>
    <p:extLst>
      <p:ext uri="{BB962C8B-B14F-4D97-AF65-F5344CB8AC3E}">
        <p14:creationId xmlns:p14="http://schemas.microsoft.com/office/powerpoint/2010/main" val="1123677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CAN—</a:t>
            </a:r>
            <a:r>
              <a:rPr lang="zh-CN" altLang="en-US" sz="3200" b="1">
                <a:latin typeface="微软雅黑" pitchFamily="34" charset="-122"/>
                <a:ea typeface="微软雅黑" pitchFamily="34" charset="-122"/>
              </a:rPr>
              <a:t>通讯实验</a:t>
            </a:r>
            <a:endParaRPr lang="zh-CN" altLang="en-US" sz="3200" b="1" dirty="0">
              <a:latin typeface="微软雅黑" pitchFamily="34" charset="-122"/>
              <a:ea typeface="微软雅黑" pitchFamily="34" charset="-122"/>
            </a:endParaRPr>
          </a:p>
        </p:txBody>
      </p:sp>
      <p:sp>
        <p:nvSpPr>
          <p:cNvPr id="6" name="文本框 3"/>
          <p:cNvSpPr txBox="1">
            <a:spLocks noChangeArrowheads="1"/>
          </p:cNvSpPr>
          <p:nvPr/>
        </p:nvSpPr>
        <p:spPr bwMode="auto">
          <a:xfrm>
            <a:off x="539552" y="1095127"/>
            <a:ext cx="74145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zh-CN" altLang="en-US" sz="2400">
                <a:solidFill>
                  <a:srgbClr val="000000"/>
                </a:solidFill>
                <a:latin typeface="微软雅黑" pitchFamily="34" charset="-122"/>
                <a:ea typeface="微软雅黑" pitchFamily="34" charset="-122"/>
              </a:rPr>
              <a:t>差分信号</a:t>
            </a:r>
            <a:endParaRPr lang="zh-CN" altLang="en-US" sz="2400" dirty="0">
              <a:solidFill>
                <a:srgbClr val="000000"/>
              </a:solidFill>
              <a:latin typeface="微软雅黑" pitchFamily="34" charset="-122"/>
              <a:ea typeface="微软雅黑" pitchFamily="34" charset="-122"/>
            </a:endParaRPr>
          </a:p>
        </p:txBody>
      </p:sp>
      <p:sp>
        <p:nvSpPr>
          <p:cNvPr id="2" name="矩形 1"/>
          <p:cNvSpPr/>
          <p:nvPr/>
        </p:nvSpPr>
        <p:spPr>
          <a:xfrm>
            <a:off x="383534" y="1844824"/>
            <a:ext cx="8436937" cy="4609019"/>
          </a:xfrm>
          <a:prstGeom prst="rect">
            <a:avLst/>
          </a:prstGeom>
        </p:spPr>
        <p:txBody>
          <a:bodyPr wrap="square">
            <a:spAutoFit/>
          </a:bodyPr>
          <a:lstStyle/>
          <a:p>
            <a:pPr>
              <a:lnSpc>
                <a:spcPct val="150000"/>
              </a:lnSpc>
            </a:pPr>
            <a:r>
              <a:rPr lang="zh-CN" altLang="zh-CN"/>
              <a:t>相对于单信号线传输的方式，使用差分信号传输具有如下优点：</a:t>
            </a:r>
          </a:p>
          <a:p>
            <a:pPr marL="285750" lvl="0" indent="-285750">
              <a:lnSpc>
                <a:spcPct val="150000"/>
              </a:lnSpc>
              <a:buFont typeface="Arial" panose="020B0604020202020204" pitchFamily="34" charset="0"/>
              <a:buChar char="•"/>
            </a:pPr>
            <a:r>
              <a:rPr lang="zh-CN" altLang="zh-CN"/>
              <a:t>抗干扰能力强，当外界存在噪声干扰时，几乎会同时耦合到两条信号线上，而接收端只关心两个信号的差值，所以外界的共模噪声可以被完全抵消。</a:t>
            </a:r>
            <a:endParaRPr lang="en-US" altLang="zh-CN"/>
          </a:p>
          <a:p>
            <a:pPr marL="285750" lvl="0" indent="-285750">
              <a:lnSpc>
                <a:spcPct val="150000"/>
              </a:lnSpc>
              <a:buFont typeface="Arial" panose="020B0604020202020204" pitchFamily="34" charset="0"/>
              <a:buChar char="•"/>
            </a:pPr>
            <a:r>
              <a:rPr lang="zh-CN" altLang="zh-CN"/>
              <a:t>能有效抑制它对外部的电磁干扰，同样的道理，由于两根信号的极性相反，他们对外辐射的电磁场可以相互抵消，耦合的越紧密，泄放到外界的电磁能量越少。</a:t>
            </a:r>
            <a:endParaRPr lang="en-US" altLang="zh-CN"/>
          </a:p>
          <a:p>
            <a:pPr marL="285750" lvl="0" indent="-285750">
              <a:lnSpc>
                <a:spcPct val="150000"/>
              </a:lnSpc>
              <a:buFont typeface="Arial" panose="020B0604020202020204" pitchFamily="34" charset="0"/>
              <a:buChar char="•"/>
            </a:pPr>
            <a:r>
              <a:rPr lang="zh-CN" altLang="zh-CN"/>
              <a:t>时序定位精确，由于差分信号的开关变化是位于两个信号的交点，而不像普通单端信号依靠高低两个阈值电压判断，因而受工艺，温度的影响小，能降低时序上的误差，同时也更适合于低幅度信号的电路。</a:t>
            </a:r>
            <a:endParaRPr lang="en-US" altLang="zh-CN"/>
          </a:p>
          <a:p>
            <a:pPr marL="285750" lvl="0" indent="-285750">
              <a:lnSpc>
                <a:spcPct val="150000"/>
              </a:lnSpc>
              <a:buFont typeface="Arial" panose="020B0604020202020204" pitchFamily="34" charset="0"/>
              <a:buChar char="•"/>
            </a:pPr>
            <a:r>
              <a:rPr lang="zh-CN" altLang="zh-CN"/>
              <a:t>由于差分信号线具有这些优点，所以在</a:t>
            </a:r>
            <a:r>
              <a:rPr lang="en-US" altLang="zh-CN"/>
              <a:t>USB</a:t>
            </a:r>
            <a:r>
              <a:rPr lang="zh-CN" altLang="zh-CN"/>
              <a:t>协议、</a:t>
            </a:r>
            <a:r>
              <a:rPr lang="en-US" altLang="zh-CN"/>
              <a:t>485</a:t>
            </a:r>
            <a:r>
              <a:rPr lang="zh-CN" altLang="zh-CN"/>
              <a:t>协议、以太网协议及</a:t>
            </a:r>
            <a:r>
              <a:rPr lang="en-US" altLang="zh-CN"/>
              <a:t>CAN</a:t>
            </a:r>
            <a:r>
              <a:rPr lang="zh-CN" altLang="zh-CN"/>
              <a:t>协议的物理层中，都使用了差分信号传输。</a:t>
            </a:r>
          </a:p>
        </p:txBody>
      </p:sp>
    </p:spTree>
    <p:extLst>
      <p:ext uri="{BB962C8B-B14F-4D97-AF65-F5344CB8AC3E}">
        <p14:creationId xmlns:p14="http://schemas.microsoft.com/office/powerpoint/2010/main" val="555131730"/>
      </p:ext>
    </p:extLst>
  </p:cSld>
  <p:clrMapOvr>
    <a:masterClrMapping/>
  </p:clrMapOvr>
</p:sld>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2472</TotalTime>
  <Pages>0</Pages>
  <Words>3270</Words>
  <Characters>0</Characters>
  <Application>Microsoft Office PowerPoint</Application>
  <DocSecurity>0</DocSecurity>
  <PresentationFormat>全屏显示(4:3)</PresentationFormat>
  <Lines>0</Lines>
  <Paragraphs>225</Paragraphs>
  <Slides>36</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36</vt:i4>
      </vt:variant>
    </vt:vector>
  </HeadingPairs>
  <TitlesOfParts>
    <vt:vector size="41" baseType="lpstr">
      <vt:lpstr>宋体</vt:lpstr>
      <vt:lpstr>微软雅黑</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wushaoxia(武绍霞)</dc:creator>
  <cp:lastModifiedBy>admin</cp:lastModifiedBy>
  <cp:revision>309</cp:revision>
  <dcterms:created xsi:type="dcterms:W3CDTF">2014-09-22T09:17:55Z</dcterms:created>
  <dcterms:modified xsi:type="dcterms:W3CDTF">2023-07-25T02:07:34Z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2052-10.1.0.5345</vt:lpwstr>
  </property>
</Properties>
</file>