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51" r:id="rId3"/>
    <p:sldId id="352" r:id="rId4"/>
    <p:sldId id="296" r:id="rId5"/>
    <p:sldId id="315" r:id="rId6"/>
    <p:sldId id="316" r:id="rId7"/>
    <p:sldId id="353" r:id="rId8"/>
    <p:sldId id="354" r:id="rId9"/>
    <p:sldId id="355" r:id="rId10"/>
    <p:sldId id="356" r:id="rId11"/>
    <p:sldId id="357" r:id="rId12"/>
    <p:sldId id="323" r:id="rId13"/>
    <p:sldId id="358" r:id="rId14"/>
    <p:sldId id="359" r:id="rId15"/>
    <p:sldId id="360" r:id="rId16"/>
    <p:sldId id="361" r:id="rId17"/>
    <p:sldId id="362" r:id="rId18"/>
    <p:sldId id="363" r:id="rId19"/>
    <p:sldId id="364" r:id="rId20"/>
    <p:sldId id="365" r:id="rId21"/>
    <p:sldId id="366" r:id="rId22"/>
    <p:sldId id="367" r:id="rId23"/>
    <p:sldId id="283" r:id="rId2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A850"/>
    <a:srgbClr val="5B81CF"/>
    <a:srgbClr val="EAFBFF"/>
    <a:srgbClr val="76A4DC"/>
    <a:srgbClr val="FE978C"/>
    <a:srgbClr val="248C51"/>
    <a:srgbClr val="188EF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82" d="100"/>
          <a:sy n="82" d="100"/>
        </p:scale>
        <p:origin x="120" y="62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95214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978629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43026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219950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049945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782693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87747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92240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144006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809260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04035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69406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CAN—</a:t>
              </a:r>
              <a:r>
                <a:rPr lang="zh-CN" altLang="en-US" sz="32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通讯实验</a:t>
              </a:r>
              <a:endPara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916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685800" y="1124744"/>
            <a:ext cx="74145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工作模式</a:t>
            </a:r>
            <a:endParaRPr lang="zh-CN" altLang="zh-CN" sz="2800" b="1"/>
          </a:p>
        </p:txBody>
      </p:sp>
      <p:pic>
        <p:nvPicPr>
          <p:cNvPr id="9" name="图片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844824"/>
            <a:ext cx="4319808" cy="41835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矩形 2"/>
          <p:cNvSpPr/>
          <p:nvPr/>
        </p:nvSpPr>
        <p:spPr>
          <a:xfrm>
            <a:off x="4450040" y="1772816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/>
              <a:t>回环模式</a:t>
            </a:r>
          </a:p>
          <a:p>
            <a:r>
              <a:rPr lang="zh-CN" altLang="zh-CN"/>
              <a:t>回环模式下，它自己的输出端的所有内容都直接传输到自己的输入端，输出端的内容同时也会被传输到总线上，即也可使用总线监测它的发送内容。输入端只接收自己发送端的内容，不接收来自总线上的内容。使用回环模式可以进行自检。</a:t>
            </a:r>
            <a:endParaRPr lang="en-US" altLang="zh-CN"/>
          </a:p>
          <a:p>
            <a:endParaRPr lang="zh-CN" altLang="zh-CN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/>
              <a:t>回环静默模式</a:t>
            </a:r>
          </a:p>
          <a:p>
            <a:r>
              <a:rPr lang="zh-CN" altLang="zh-CN"/>
              <a:t>回环静默模式是以上两种模式的结合，自己的输出端的所有内容都直接传输到自己的输入端，并且不会向总线发送显性位影响总线，不能通过总线监测它的发送内容。输入端只接收自己发送端的内容，不接收来自总线上的内容。这种方式可以在“热自检”时使用，即自我检查的时候，不会干扰总线。</a:t>
            </a:r>
          </a:p>
        </p:txBody>
      </p:sp>
    </p:spTree>
    <p:extLst>
      <p:ext uri="{BB962C8B-B14F-4D97-AF65-F5344CB8AC3E}">
        <p14:creationId xmlns:p14="http://schemas.microsoft.com/office/powerpoint/2010/main" val="4272116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9317" y="1084094"/>
            <a:ext cx="82951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/>
              <a:t>位时序及波特率</a:t>
            </a:r>
          </a:p>
        </p:txBody>
      </p:sp>
      <p:sp>
        <p:nvSpPr>
          <p:cNvPr id="3" name="矩形 2"/>
          <p:cNvSpPr/>
          <p:nvPr/>
        </p:nvSpPr>
        <p:spPr>
          <a:xfrm>
            <a:off x="611560" y="1556792"/>
            <a:ext cx="8064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STM32</a:t>
            </a:r>
            <a:r>
              <a:rPr lang="zh-CN" altLang="zh-CN"/>
              <a:t>外设定义的位时序与前面解释的</a:t>
            </a:r>
            <a:r>
              <a:rPr lang="en-US" altLang="zh-CN"/>
              <a:t>CAN</a:t>
            </a:r>
            <a:r>
              <a:rPr lang="zh-CN" altLang="zh-CN"/>
              <a:t>标准时序有一点区别</a:t>
            </a:r>
            <a:r>
              <a:rPr lang="zh-CN" altLang="en-US"/>
              <a:t>：</a:t>
            </a:r>
            <a:endParaRPr lang="zh-CN" altLang="zh-CN"/>
          </a:p>
        </p:txBody>
      </p:sp>
      <p:pic>
        <p:nvPicPr>
          <p:cNvPr id="7" name="图片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72" y="1941363"/>
            <a:ext cx="7813560" cy="19228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611560" y="4260841"/>
            <a:ext cx="806489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STM32</a:t>
            </a:r>
            <a:r>
              <a:rPr lang="zh-CN" altLang="zh-CN"/>
              <a:t>的</a:t>
            </a:r>
            <a:r>
              <a:rPr lang="en-US" altLang="zh-CN"/>
              <a:t>CAN</a:t>
            </a:r>
            <a:r>
              <a:rPr lang="zh-CN" altLang="zh-CN"/>
              <a:t>外设位时序中只包含</a:t>
            </a:r>
            <a:r>
              <a:rPr lang="en-US" altLang="zh-CN"/>
              <a:t>3</a:t>
            </a:r>
            <a:r>
              <a:rPr lang="zh-CN" altLang="zh-CN"/>
              <a:t>段，分别是同步段</a:t>
            </a:r>
            <a:r>
              <a:rPr lang="en-US" altLang="zh-CN"/>
              <a:t>SYNC_SEG</a:t>
            </a:r>
            <a:r>
              <a:rPr lang="zh-CN" altLang="zh-CN"/>
              <a:t>、位段</a:t>
            </a:r>
            <a:r>
              <a:rPr lang="en-US" altLang="zh-CN"/>
              <a:t>BS1</a:t>
            </a:r>
            <a:r>
              <a:rPr lang="zh-CN" altLang="zh-CN"/>
              <a:t>及位段</a:t>
            </a:r>
            <a:r>
              <a:rPr lang="en-US" altLang="zh-CN"/>
              <a:t>BS2</a:t>
            </a:r>
            <a:r>
              <a:rPr lang="zh-CN" altLang="zh-CN"/>
              <a:t>，采样点位于</a:t>
            </a:r>
            <a:r>
              <a:rPr lang="en-US" altLang="zh-CN"/>
              <a:t>BS1</a:t>
            </a:r>
            <a:r>
              <a:rPr lang="zh-CN" altLang="zh-CN"/>
              <a:t>及</a:t>
            </a:r>
            <a:r>
              <a:rPr lang="en-US" altLang="zh-CN"/>
              <a:t>BS2</a:t>
            </a:r>
            <a:r>
              <a:rPr lang="zh-CN" altLang="zh-CN"/>
              <a:t>段的交界处。其中</a:t>
            </a:r>
            <a:r>
              <a:rPr lang="en-US" altLang="zh-CN"/>
              <a:t>SYNC_SEG</a:t>
            </a:r>
            <a:r>
              <a:rPr lang="zh-CN" altLang="zh-CN"/>
              <a:t>段固定长度为</a:t>
            </a:r>
            <a:r>
              <a:rPr lang="en-US" altLang="zh-CN"/>
              <a:t>1Tq</a:t>
            </a:r>
            <a:r>
              <a:rPr lang="zh-CN" altLang="zh-CN"/>
              <a:t>，而</a:t>
            </a:r>
            <a:r>
              <a:rPr lang="en-US" altLang="zh-CN"/>
              <a:t>BS1</a:t>
            </a:r>
            <a:r>
              <a:rPr lang="zh-CN" altLang="zh-CN"/>
              <a:t>及</a:t>
            </a:r>
            <a:r>
              <a:rPr lang="en-US" altLang="zh-CN"/>
              <a:t>BS2</a:t>
            </a:r>
            <a:r>
              <a:rPr lang="zh-CN" altLang="zh-CN"/>
              <a:t>段可以在位时序寄存器</a:t>
            </a:r>
            <a:r>
              <a:rPr lang="en-US" altLang="zh-CN"/>
              <a:t>CAN_BTR</a:t>
            </a:r>
            <a:r>
              <a:rPr lang="zh-CN" altLang="zh-CN"/>
              <a:t>设置它们的时间长度，它们可以在重新同步期间增长或缩短，该长度</a:t>
            </a:r>
            <a:r>
              <a:rPr lang="en-US" altLang="zh-CN"/>
              <a:t>SJW</a:t>
            </a:r>
            <a:r>
              <a:rPr lang="zh-CN" altLang="zh-CN"/>
              <a:t>也可在位时序寄存器中配置。</a:t>
            </a:r>
          </a:p>
          <a:p>
            <a:r>
              <a:rPr lang="en-US" altLang="zh-CN"/>
              <a:t>	</a:t>
            </a:r>
            <a:r>
              <a:rPr lang="zh-CN" altLang="zh-CN"/>
              <a:t>理解</a:t>
            </a:r>
            <a:r>
              <a:rPr lang="en-US" altLang="zh-CN"/>
              <a:t>STM32</a:t>
            </a:r>
            <a:r>
              <a:rPr lang="zh-CN" altLang="zh-CN"/>
              <a:t>的</a:t>
            </a:r>
            <a:r>
              <a:rPr lang="en-US" altLang="zh-CN"/>
              <a:t>CAN</a:t>
            </a:r>
            <a:r>
              <a:rPr lang="zh-CN" altLang="zh-CN"/>
              <a:t>外设的位时序时，可以把它的</a:t>
            </a:r>
            <a:r>
              <a:rPr lang="en-US" altLang="zh-CN"/>
              <a:t>BS1</a:t>
            </a:r>
            <a:r>
              <a:rPr lang="zh-CN" altLang="zh-CN"/>
              <a:t>段理解为是由</a:t>
            </a:r>
            <a:r>
              <a:rPr lang="en-US" altLang="zh-CN"/>
              <a:t>CAN</a:t>
            </a:r>
            <a:r>
              <a:rPr lang="zh-CN" altLang="zh-CN"/>
              <a:t>标准协议中</a:t>
            </a:r>
            <a:r>
              <a:rPr lang="en-US" altLang="zh-CN"/>
              <a:t>PTS</a:t>
            </a:r>
            <a:r>
              <a:rPr lang="zh-CN" altLang="zh-CN"/>
              <a:t>段与</a:t>
            </a:r>
            <a:r>
              <a:rPr lang="en-US" altLang="zh-CN"/>
              <a:t>PBS1</a:t>
            </a:r>
            <a:r>
              <a:rPr lang="zh-CN" altLang="zh-CN"/>
              <a:t>段合在一起的，而</a:t>
            </a:r>
            <a:r>
              <a:rPr lang="en-US" altLang="zh-CN"/>
              <a:t>BS2</a:t>
            </a:r>
            <a:r>
              <a:rPr lang="zh-CN" altLang="zh-CN"/>
              <a:t>段就相当于</a:t>
            </a:r>
            <a:r>
              <a:rPr lang="en-US" altLang="zh-CN"/>
              <a:t>PBS2</a:t>
            </a:r>
            <a:r>
              <a:rPr lang="zh-CN" altLang="zh-CN"/>
              <a:t>段。</a:t>
            </a:r>
          </a:p>
        </p:txBody>
      </p:sp>
    </p:spTree>
    <p:extLst>
      <p:ext uri="{BB962C8B-B14F-4D97-AF65-F5344CB8AC3E}">
        <p14:creationId xmlns:p14="http://schemas.microsoft.com/office/powerpoint/2010/main" val="1825512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9317" y="1084094"/>
            <a:ext cx="82951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/>
              <a:t>位时序及波特率</a:t>
            </a:r>
          </a:p>
        </p:txBody>
      </p:sp>
      <p:sp>
        <p:nvSpPr>
          <p:cNvPr id="5" name="矩形 4"/>
          <p:cNvSpPr/>
          <p:nvPr/>
        </p:nvSpPr>
        <p:spPr>
          <a:xfrm>
            <a:off x="577424" y="1844824"/>
            <a:ext cx="806489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</a:t>
            </a:r>
            <a:r>
              <a:rPr lang="zh-CN" altLang="zh-CN"/>
              <a:t>通过配置位时序寄存器</a:t>
            </a:r>
            <a:r>
              <a:rPr lang="en-US" altLang="zh-CN"/>
              <a:t>CAN_BTR</a:t>
            </a:r>
            <a:r>
              <a:rPr lang="zh-CN" altLang="zh-CN"/>
              <a:t>的</a:t>
            </a:r>
            <a:r>
              <a:rPr lang="en-US" altLang="zh-CN"/>
              <a:t>TS1[3:0]</a:t>
            </a:r>
            <a:r>
              <a:rPr lang="zh-CN" altLang="zh-CN"/>
              <a:t>及</a:t>
            </a:r>
            <a:r>
              <a:rPr lang="en-US" altLang="zh-CN"/>
              <a:t>TS2[2:0]</a:t>
            </a:r>
            <a:r>
              <a:rPr lang="zh-CN" altLang="zh-CN"/>
              <a:t>寄存器位设定</a:t>
            </a:r>
            <a:r>
              <a:rPr lang="en-US" altLang="zh-CN"/>
              <a:t>BS1</a:t>
            </a:r>
            <a:r>
              <a:rPr lang="zh-CN" altLang="zh-CN"/>
              <a:t>及</a:t>
            </a:r>
            <a:r>
              <a:rPr lang="en-US" altLang="zh-CN"/>
              <a:t>BS2</a:t>
            </a:r>
            <a:r>
              <a:rPr lang="zh-CN" altLang="zh-CN"/>
              <a:t>段的长度后，就可以确定每个</a:t>
            </a:r>
            <a:r>
              <a:rPr lang="en-US" altLang="zh-CN"/>
              <a:t>CAN</a:t>
            </a:r>
            <a:r>
              <a:rPr lang="zh-CN" altLang="zh-CN"/>
              <a:t>数据位的时间：</a:t>
            </a:r>
          </a:p>
          <a:p>
            <a:r>
              <a:rPr lang="en-US" altLang="zh-CN"/>
              <a:t>BS1</a:t>
            </a:r>
            <a:r>
              <a:rPr lang="zh-CN" altLang="zh-CN"/>
              <a:t>段时间：</a:t>
            </a:r>
          </a:p>
          <a:p>
            <a:r>
              <a:rPr lang="en-US" altLang="zh-CN"/>
              <a:t>			T</a:t>
            </a:r>
            <a:r>
              <a:rPr lang="en-US" altLang="zh-CN" baseline="-25000"/>
              <a:t>S1</a:t>
            </a:r>
            <a:r>
              <a:rPr lang="en-US" altLang="zh-CN"/>
              <a:t>=Tq x (TS1[3:0] + 1)</a:t>
            </a:r>
            <a:r>
              <a:rPr lang="zh-CN" altLang="zh-CN"/>
              <a:t>，</a:t>
            </a:r>
          </a:p>
          <a:p>
            <a:r>
              <a:rPr lang="en-US" altLang="zh-CN"/>
              <a:t>BS2</a:t>
            </a:r>
            <a:r>
              <a:rPr lang="zh-CN" altLang="zh-CN"/>
              <a:t>段时间：</a:t>
            </a:r>
          </a:p>
          <a:p>
            <a:r>
              <a:rPr lang="en-US" altLang="zh-CN"/>
              <a:t>			T</a:t>
            </a:r>
            <a:r>
              <a:rPr lang="en-US" altLang="zh-CN" baseline="-25000"/>
              <a:t>S2</a:t>
            </a:r>
            <a:r>
              <a:rPr lang="en-US" altLang="zh-CN"/>
              <a:t>= Tq x (TS2[2:0] + 1)</a:t>
            </a:r>
            <a:r>
              <a:rPr lang="zh-CN" altLang="zh-CN"/>
              <a:t>，</a:t>
            </a:r>
          </a:p>
          <a:p>
            <a:r>
              <a:rPr lang="zh-CN" altLang="zh-CN"/>
              <a:t>一个数据位的时间：</a:t>
            </a:r>
          </a:p>
          <a:p>
            <a:r>
              <a:rPr lang="en-US" altLang="zh-CN"/>
              <a:t>	T</a:t>
            </a:r>
            <a:r>
              <a:rPr lang="en-US" altLang="zh-CN" baseline="-25000"/>
              <a:t>1bit </a:t>
            </a:r>
            <a:r>
              <a:rPr lang="en-US" altLang="zh-CN"/>
              <a:t>=1Tq+T</a:t>
            </a:r>
            <a:r>
              <a:rPr lang="en-US" altLang="zh-CN" baseline="-25000"/>
              <a:t>S1</a:t>
            </a:r>
            <a:r>
              <a:rPr lang="en-US" altLang="zh-CN"/>
              <a:t>+T</a:t>
            </a:r>
            <a:r>
              <a:rPr lang="en-US" altLang="zh-CN" baseline="-25000"/>
              <a:t>S2</a:t>
            </a:r>
            <a:r>
              <a:rPr lang="en-US" altLang="zh-CN"/>
              <a:t> =1+ (TS1[3:0] + 1)+ (TS2[2:0] + 1)= N Tq</a:t>
            </a:r>
          </a:p>
          <a:p>
            <a:endParaRPr lang="zh-CN" altLang="zh-CN"/>
          </a:p>
          <a:p>
            <a:r>
              <a:rPr lang="zh-CN" altLang="zh-CN"/>
              <a:t>其中单个时间片的长度</a:t>
            </a:r>
            <a:r>
              <a:rPr lang="en-US" altLang="zh-CN"/>
              <a:t>Tq</a:t>
            </a:r>
            <a:r>
              <a:rPr lang="zh-CN" altLang="zh-CN"/>
              <a:t>与</a:t>
            </a:r>
            <a:r>
              <a:rPr lang="en-US" altLang="zh-CN"/>
              <a:t>CAN</a:t>
            </a:r>
            <a:r>
              <a:rPr lang="zh-CN" altLang="zh-CN"/>
              <a:t>外设的所挂载的时钟总线及分频器配置有关，</a:t>
            </a:r>
            <a:r>
              <a:rPr lang="en-US" altLang="zh-CN"/>
              <a:t>CAN1</a:t>
            </a:r>
            <a:r>
              <a:rPr lang="zh-CN" altLang="zh-CN"/>
              <a:t>和</a:t>
            </a:r>
            <a:r>
              <a:rPr lang="en-US" altLang="zh-CN"/>
              <a:t>CAN2</a:t>
            </a:r>
            <a:r>
              <a:rPr lang="zh-CN" altLang="zh-CN"/>
              <a:t>外设都是挂载在</a:t>
            </a:r>
            <a:r>
              <a:rPr lang="en-US" altLang="zh-CN"/>
              <a:t>APB1</a:t>
            </a:r>
            <a:r>
              <a:rPr lang="zh-CN" altLang="zh-CN"/>
              <a:t>总线上的，而位时序寄存器</a:t>
            </a:r>
            <a:r>
              <a:rPr lang="en-US" altLang="zh-CN"/>
              <a:t>CAN_BTR</a:t>
            </a:r>
            <a:r>
              <a:rPr lang="zh-CN" altLang="zh-CN"/>
              <a:t>中的</a:t>
            </a:r>
            <a:r>
              <a:rPr lang="en-US" altLang="zh-CN"/>
              <a:t>BRP[9:0]</a:t>
            </a:r>
            <a:r>
              <a:rPr lang="zh-CN" altLang="zh-CN"/>
              <a:t>寄存器位可以设置</a:t>
            </a:r>
            <a:r>
              <a:rPr lang="en-US" altLang="zh-CN"/>
              <a:t>CAN</a:t>
            </a:r>
            <a:r>
              <a:rPr lang="zh-CN" altLang="zh-CN"/>
              <a:t>外设时钟的分频值 ，所以：</a:t>
            </a:r>
          </a:p>
          <a:p>
            <a:r>
              <a:rPr lang="en-US" altLang="zh-CN"/>
              <a:t>			Tq = (BRP[9:0]+1) x T</a:t>
            </a:r>
            <a:r>
              <a:rPr lang="en-US" altLang="zh-CN" baseline="-25000"/>
              <a:t>PCLK </a:t>
            </a:r>
            <a:r>
              <a:rPr lang="en-US" altLang="zh-CN"/>
              <a:t> </a:t>
            </a:r>
            <a:endParaRPr lang="zh-CN" altLang="zh-CN"/>
          </a:p>
          <a:p>
            <a:r>
              <a:rPr lang="zh-CN" altLang="zh-CN"/>
              <a:t>其中的</a:t>
            </a:r>
            <a:r>
              <a:rPr lang="en-US" altLang="zh-CN"/>
              <a:t>PCLK</a:t>
            </a:r>
            <a:r>
              <a:rPr lang="zh-CN" altLang="zh-CN"/>
              <a:t>指</a:t>
            </a:r>
            <a:r>
              <a:rPr lang="en-US" altLang="zh-CN"/>
              <a:t>APB1</a:t>
            </a:r>
            <a:r>
              <a:rPr lang="zh-CN" altLang="zh-CN"/>
              <a:t>时钟，默认值为</a:t>
            </a:r>
            <a:r>
              <a:rPr lang="en-US" altLang="zh-CN"/>
              <a:t>36MHz</a:t>
            </a:r>
            <a:r>
              <a:rPr lang="zh-CN" altLang="zh-CN"/>
              <a:t>。</a:t>
            </a:r>
          </a:p>
          <a:p>
            <a:r>
              <a:rPr lang="zh-CN" altLang="zh-CN"/>
              <a:t>最终可以计算出</a:t>
            </a:r>
            <a:r>
              <a:rPr lang="en-US" altLang="zh-CN"/>
              <a:t>CAN</a:t>
            </a:r>
            <a:r>
              <a:rPr lang="zh-CN" altLang="zh-CN"/>
              <a:t>通讯的波特率：</a:t>
            </a:r>
          </a:p>
          <a:p>
            <a:r>
              <a:rPr lang="en-US" altLang="zh-CN"/>
              <a:t>			BaudRate = 1/N Tq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6715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9317" y="1084094"/>
            <a:ext cx="82951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/>
              <a:t>位时序及波特率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672410"/>
              </p:ext>
            </p:extLst>
          </p:nvPr>
        </p:nvGraphicFramePr>
        <p:xfrm>
          <a:off x="755576" y="2060847"/>
          <a:ext cx="7798702" cy="46085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04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4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043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参数</a:t>
                      </a:r>
                      <a:endParaRPr lang="zh-CN" sz="18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说明</a:t>
                      </a:r>
                      <a:endParaRPr lang="zh-CN" sz="18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SYNC_SE</a:t>
                      </a:r>
                      <a:r>
                        <a:rPr lang="zh-CN" sz="1400">
                          <a:effectLst/>
                        </a:rPr>
                        <a:t>段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固定为</a:t>
                      </a:r>
                      <a:r>
                        <a:rPr lang="en-US" sz="1400">
                          <a:effectLst/>
                        </a:rPr>
                        <a:t>1Tq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BS1</a:t>
                      </a:r>
                      <a:r>
                        <a:rPr lang="zh-CN" sz="1400">
                          <a:effectLst/>
                        </a:rPr>
                        <a:t>段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设置为</a:t>
                      </a:r>
                      <a:r>
                        <a:rPr lang="en-US" sz="1400">
                          <a:effectLst/>
                        </a:rPr>
                        <a:t>5Tq (</a:t>
                      </a:r>
                      <a:r>
                        <a:rPr lang="zh-CN" sz="1400">
                          <a:effectLst/>
                        </a:rPr>
                        <a:t>实际写入</a:t>
                      </a:r>
                      <a:r>
                        <a:rPr lang="en-US" sz="1400">
                          <a:effectLst/>
                        </a:rPr>
                        <a:t>TS1[3:0]</a:t>
                      </a:r>
                      <a:r>
                        <a:rPr lang="zh-CN" sz="1400">
                          <a:effectLst/>
                        </a:rPr>
                        <a:t>的值为</a:t>
                      </a:r>
                      <a:r>
                        <a:rPr lang="en-US" sz="1400">
                          <a:effectLst/>
                        </a:rPr>
                        <a:t>4)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BS2</a:t>
                      </a:r>
                      <a:r>
                        <a:rPr lang="zh-CN" sz="1400">
                          <a:effectLst/>
                        </a:rPr>
                        <a:t>段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设置为</a:t>
                      </a:r>
                      <a:r>
                        <a:rPr lang="en-US" sz="1400">
                          <a:effectLst/>
                        </a:rPr>
                        <a:t>3Tq (</a:t>
                      </a:r>
                      <a:r>
                        <a:rPr lang="zh-CN" sz="1400">
                          <a:effectLst/>
                        </a:rPr>
                        <a:t>实际写入</a:t>
                      </a:r>
                      <a:r>
                        <a:rPr lang="en-US" sz="1400">
                          <a:effectLst/>
                        </a:rPr>
                        <a:t>TS2[2:0]</a:t>
                      </a:r>
                      <a:r>
                        <a:rPr lang="zh-CN" sz="1400">
                          <a:effectLst/>
                        </a:rPr>
                        <a:t>的值为</a:t>
                      </a:r>
                      <a:r>
                        <a:rPr lang="en-US" sz="1400">
                          <a:effectLst/>
                        </a:rPr>
                        <a:t>2)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</a:t>
                      </a:r>
                      <a:r>
                        <a:rPr lang="en-US" sz="1400" baseline="-25000">
                          <a:effectLst/>
                        </a:rPr>
                        <a:t>PCLK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APB1</a:t>
                      </a:r>
                      <a:r>
                        <a:rPr lang="zh-CN" sz="1400">
                          <a:effectLst/>
                        </a:rPr>
                        <a:t>按默认配置为</a:t>
                      </a:r>
                      <a:r>
                        <a:rPr lang="en-US" sz="1400">
                          <a:effectLst/>
                        </a:rPr>
                        <a:t>F=36MHz</a:t>
                      </a:r>
                      <a:r>
                        <a:rPr lang="zh-CN" sz="1400">
                          <a:effectLst/>
                        </a:rPr>
                        <a:t>，</a:t>
                      </a:r>
                      <a:r>
                        <a:rPr lang="en-US" sz="1400">
                          <a:effectLst/>
                        </a:rPr>
                        <a:t>T</a:t>
                      </a:r>
                      <a:r>
                        <a:rPr lang="en-US" sz="1400" baseline="-25000">
                          <a:effectLst/>
                        </a:rPr>
                        <a:t>PCLK</a:t>
                      </a:r>
                      <a:r>
                        <a:rPr lang="en-US" sz="1400">
                          <a:effectLst/>
                        </a:rPr>
                        <a:t>=1/36M 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CAN</a:t>
                      </a:r>
                      <a:r>
                        <a:rPr lang="zh-CN" sz="1400">
                          <a:effectLst/>
                        </a:rPr>
                        <a:t>外设时钟分频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设置为</a:t>
                      </a:r>
                      <a:r>
                        <a:rPr lang="en-US" sz="1400">
                          <a:effectLst/>
                        </a:rPr>
                        <a:t>4</a:t>
                      </a:r>
                      <a:r>
                        <a:rPr lang="zh-CN" sz="1400">
                          <a:effectLst/>
                        </a:rPr>
                        <a:t>分频</a:t>
                      </a:r>
                      <a:r>
                        <a:rPr lang="en-US" sz="1400">
                          <a:effectLst/>
                        </a:rPr>
                        <a:t>(</a:t>
                      </a:r>
                      <a:r>
                        <a:rPr lang="zh-CN" sz="1400">
                          <a:effectLst/>
                        </a:rPr>
                        <a:t>实际写入</a:t>
                      </a:r>
                      <a:r>
                        <a:rPr lang="en-US" sz="1400">
                          <a:effectLst/>
                        </a:rPr>
                        <a:t>BRP[9:0]</a:t>
                      </a:r>
                      <a:r>
                        <a:rPr lang="zh-CN" sz="1400">
                          <a:effectLst/>
                        </a:rPr>
                        <a:t>的值为</a:t>
                      </a:r>
                      <a:r>
                        <a:rPr lang="en-US" sz="1400">
                          <a:effectLst/>
                        </a:rPr>
                        <a:t>3)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8085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1Tq</a:t>
                      </a:r>
                      <a:r>
                        <a:rPr lang="zh-CN" sz="1400">
                          <a:effectLst/>
                        </a:rPr>
                        <a:t>时间长度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Tq = (BRP[9:0]+1) x T</a:t>
                      </a:r>
                      <a:r>
                        <a:rPr lang="en-US" sz="1400" baseline="-25000">
                          <a:effectLst/>
                        </a:rPr>
                        <a:t>PCLK</a:t>
                      </a:r>
                      <a:r>
                        <a:rPr lang="en-US" sz="1400">
                          <a:effectLst/>
                        </a:rPr>
                        <a:t>  	= 	4 x 1/36M=1/9M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68085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r>
                        <a:rPr lang="zh-CN" sz="1400">
                          <a:effectLst/>
                        </a:rPr>
                        <a:t>位的时间长度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</a:t>
                      </a:r>
                      <a:r>
                        <a:rPr lang="en-US" sz="1400" baseline="-25000">
                          <a:effectLst/>
                        </a:rPr>
                        <a:t>1bit </a:t>
                      </a:r>
                      <a:r>
                        <a:rPr lang="en-US" sz="1400">
                          <a:effectLst/>
                        </a:rPr>
                        <a:t>=1Tq+T</a:t>
                      </a:r>
                      <a:r>
                        <a:rPr lang="en-US" sz="1400" baseline="-25000">
                          <a:effectLst/>
                        </a:rPr>
                        <a:t>S1</a:t>
                      </a:r>
                      <a:r>
                        <a:rPr lang="en-US" sz="1400">
                          <a:effectLst/>
                        </a:rPr>
                        <a:t>+T</a:t>
                      </a:r>
                      <a:r>
                        <a:rPr lang="en-US" sz="1400" baseline="-25000">
                          <a:effectLst/>
                        </a:rPr>
                        <a:t>S2  		</a:t>
                      </a:r>
                      <a:r>
                        <a:rPr lang="en-US" sz="1400">
                          <a:effectLst/>
                        </a:rPr>
                        <a:t>= 	1+5+3 = 9Tq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68085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波特率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BaudRate = 1/N Tq		=	1/(1/9M  x 9)=1Mbps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809730" y="1497658"/>
            <a:ext cx="3711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/>
              <a:t>一种把波特率配置为</a:t>
            </a:r>
            <a:r>
              <a:rPr lang="en-US" altLang="zh-CN"/>
              <a:t>1Mbps</a:t>
            </a:r>
            <a:r>
              <a:rPr lang="zh-CN" altLang="zh-CN"/>
              <a:t>的方式</a:t>
            </a:r>
            <a:r>
              <a:rPr lang="en-US" altLang="zh-CN"/>
              <a:t>: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115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9317" y="1084094"/>
            <a:ext cx="82951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/>
              <a:t>CAN</a:t>
            </a:r>
            <a:r>
              <a:rPr lang="zh-CN" altLang="en-US" sz="2400" b="1"/>
              <a:t>发送邮箱</a:t>
            </a:r>
          </a:p>
        </p:txBody>
      </p:sp>
      <p:sp>
        <p:nvSpPr>
          <p:cNvPr id="5" name="矩形 4"/>
          <p:cNvSpPr/>
          <p:nvPr/>
        </p:nvSpPr>
        <p:spPr>
          <a:xfrm>
            <a:off x="309317" y="1666190"/>
            <a:ext cx="82951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CAN</a:t>
            </a:r>
            <a:r>
              <a:rPr lang="zh-CN" altLang="zh-CN"/>
              <a:t>外设一共有</a:t>
            </a:r>
            <a:r>
              <a:rPr lang="en-US" altLang="zh-CN"/>
              <a:t>3</a:t>
            </a:r>
            <a:r>
              <a:rPr lang="zh-CN" altLang="zh-CN"/>
              <a:t>个发送邮箱，即最多可以缓存</a:t>
            </a:r>
            <a:r>
              <a:rPr lang="en-US" altLang="zh-CN"/>
              <a:t>3</a:t>
            </a:r>
            <a:r>
              <a:rPr lang="zh-CN" altLang="zh-CN"/>
              <a:t>个待发送的报文。</a:t>
            </a:r>
            <a:endParaRPr lang="en-US" altLang="zh-CN"/>
          </a:p>
          <a:p>
            <a:endParaRPr lang="zh-CN" altLang="zh-CN"/>
          </a:p>
          <a:p>
            <a:r>
              <a:rPr lang="en-US" altLang="zh-CN"/>
              <a:t>	</a:t>
            </a:r>
            <a:r>
              <a:rPr lang="zh-CN" altLang="zh-CN"/>
              <a:t>每个发送邮箱中包含有标识符寄存器</a:t>
            </a:r>
            <a:r>
              <a:rPr lang="en-US" altLang="zh-CN"/>
              <a:t>CAN_TIxR</a:t>
            </a:r>
            <a:r>
              <a:rPr lang="zh-CN" altLang="zh-CN"/>
              <a:t>、数据长度控制寄存器</a:t>
            </a:r>
            <a:r>
              <a:rPr lang="en-US" altLang="zh-CN"/>
              <a:t>CAN_TDTxR</a:t>
            </a:r>
            <a:r>
              <a:rPr lang="zh-CN" altLang="zh-CN"/>
              <a:t>及</a:t>
            </a:r>
            <a:r>
              <a:rPr lang="en-US" altLang="zh-CN"/>
              <a:t>2</a:t>
            </a:r>
            <a:r>
              <a:rPr lang="zh-CN" altLang="zh-CN"/>
              <a:t>个数据寄存器</a:t>
            </a:r>
            <a:r>
              <a:rPr lang="en-US" altLang="zh-CN"/>
              <a:t>CAN_TDLxR</a:t>
            </a:r>
            <a:r>
              <a:rPr lang="zh-CN" altLang="zh-CN"/>
              <a:t>、</a:t>
            </a:r>
            <a:r>
              <a:rPr lang="en-US" altLang="zh-CN"/>
              <a:t>CAN_TDHxR</a:t>
            </a:r>
            <a:r>
              <a:rPr lang="zh-CN" altLang="zh-CN"/>
              <a:t>，它们的功能</a:t>
            </a:r>
            <a:r>
              <a:rPr lang="zh-CN" altLang="en-US"/>
              <a:t>如下：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721376"/>
              </p:ext>
            </p:extLst>
          </p:nvPr>
        </p:nvGraphicFramePr>
        <p:xfrm>
          <a:off x="467544" y="3140968"/>
          <a:ext cx="8496944" cy="30243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13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29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寄存器名</a:t>
                      </a:r>
                      <a:endParaRPr lang="zh-CN" sz="18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功能</a:t>
                      </a:r>
                      <a:endParaRPr lang="zh-CN" sz="18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标识符寄存器</a:t>
                      </a:r>
                      <a:r>
                        <a:rPr lang="en-US" sz="1400">
                          <a:effectLst/>
                        </a:rPr>
                        <a:t>CAN_TIxR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存储待发送报文的</a:t>
                      </a:r>
                      <a:r>
                        <a:rPr lang="en-US" sz="1400">
                          <a:effectLst/>
                        </a:rPr>
                        <a:t>ID</a:t>
                      </a:r>
                      <a:r>
                        <a:rPr lang="zh-CN" sz="1400">
                          <a:effectLst/>
                        </a:rPr>
                        <a:t>、扩展</a:t>
                      </a:r>
                      <a:r>
                        <a:rPr lang="en-US" sz="1400">
                          <a:effectLst/>
                        </a:rPr>
                        <a:t>ID</a:t>
                      </a:r>
                      <a:r>
                        <a:rPr lang="zh-CN" sz="1400">
                          <a:effectLst/>
                        </a:rPr>
                        <a:t>、</a:t>
                      </a:r>
                      <a:r>
                        <a:rPr lang="en-US" sz="1400">
                          <a:effectLst/>
                        </a:rPr>
                        <a:t>IDE</a:t>
                      </a:r>
                      <a:r>
                        <a:rPr lang="zh-CN" sz="1400">
                          <a:effectLst/>
                        </a:rPr>
                        <a:t>位及</a:t>
                      </a:r>
                      <a:r>
                        <a:rPr lang="en-US" sz="1400">
                          <a:effectLst/>
                        </a:rPr>
                        <a:t>RTR</a:t>
                      </a:r>
                      <a:r>
                        <a:rPr lang="zh-CN" sz="1400">
                          <a:effectLst/>
                        </a:rPr>
                        <a:t>位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数据长度控制寄存器</a:t>
                      </a:r>
                      <a:r>
                        <a:rPr lang="en-US" sz="1400">
                          <a:effectLst/>
                        </a:rPr>
                        <a:t>CAN_TDTxR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存储待发送报文的</a:t>
                      </a:r>
                      <a:r>
                        <a:rPr lang="en-US" sz="1400">
                          <a:effectLst/>
                        </a:rPr>
                        <a:t>DLC</a:t>
                      </a:r>
                      <a:r>
                        <a:rPr lang="zh-CN" sz="1400">
                          <a:effectLst/>
                        </a:rPr>
                        <a:t>段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低位数据寄存器</a:t>
                      </a:r>
                      <a:r>
                        <a:rPr lang="en-US" sz="1400">
                          <a:effectLst/>
                        </a:rPr>
                        <a:t>CAN_TDLxR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存储待发送报文数据段的</a:t>
                      </a:r>
                      <a:r>
                        <a:rPr lang="en-US" sz="1400">
                          <a:effectLst/>
                        </a:rPr>
                        <a:t>Data0-Data3</a:t>
                      </a:r>
                      <a:r>
                        <a:rPr lang="zh-CN" sz="1400">
                          <a:effectLst/>
                        </a:rPr>
                        <a:t>这四个字节的内容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高位数据寄存器</a:t>
                      </a:r>
                      <a:r>
                        <a:rPr lang="en-US" sz="1400">
                          <a:effectLst/>
                        </a:rPr>
                        <a:t>CAN_TDHxR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存储待发送报文数据段的</a:t>
                      </a:r>
                      <a:r>
                        <a:rPr lang="en-US" sz="1400">
                          <a:effectLst/>
                        </a:rPr>
                        <a:t>Data4-Data7</a:t>
                      </a:r>
                      <a:r>
                        <a:rPr lang="zh-CN" sz="1400">
                          <a:effectLst/>
                        </a:rPr>
                        <a:t>这四个字节的内容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9658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9317" y="1084094"/>
            <a:ext cx="82951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/>
              <a:t>CAN</a:t>
            </a:r>
            <a:r>
              <a:rPr lang="zh-CN" altLang="en-US" sz="2400" b="1"/>
              <a:t>发送邮箱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547346"/>
              </p:ext>
            </p:extLst>
          </p:nvPr>
        </p:nvGraphicFramePr>
        <p:xfrm>
          <a:off x="467544" y="1567607"/>
          <a:ext cx="8496944" cy="30243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13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29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寄存器名</a:t>
                      </a:r>
                      <a:endParaRPr lang="zh-CN" sz="18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功能</a:t>
                      </a:r>
                      <a:endParaRPr lang="zh-CN" sz="18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标识符寄存器</a:t>
                      </a:r>
                      <a:r>
                        <a:rPr lang="en-US" sz="1400">
                          <a:effectLst/>
                        </a:rPr>
                        <a:t>CAN_TIxR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存储待发送报文的</a:t>
                      </a:r>
                      <a:r>
                        <a:rPr lang="en-US" sz="1400">
                          <a:effectLst/>
                        </a:rPr>
                        <a:t>ID</a:t>
                      </a:r>
                      <a:r>
                        <a:rPr lang="zh-CN" sz="1400">
                          <a:effectLst/>
                        </a:rPr>
                        <a:t>、扩展</a:t>
                      </a:r>
                      <a:r>
                        <a:rPr lang="en-US" sz="1400">
                          <a:effectLst/>
                        </a:rPr>
                        <a:t>ID</a:t>
                      </a:r>
                      <a:r>
                        <a:rPr lang="zh-CN" sz="1400">
                          <a:effectLst/>
                        </a:rPr>
                        <a:t>、</a:t>
                      </a:r>
                      <a:r>
                        <a:rPr lang="en-US" sz="1400">
                          <a:effectLst/>
                        </a:rPr>
                        <a:t>IDE</a:t>
                      </a:r>
                      <a:r>
                        <a:rPr lang="zh-CN" sz="1400">
                          <a:effectLst/>
                        </a:rPr>
                        <a:t>位及</a:t>
                      </a:r>
                      <a:r>
                        <a:rPr lang="en-US" sz="1400">
                          <a:effectLst/>
                        </a:rPr>
                        <a:t>RTR</a:t>
                      </a:r>
                      <a:r>
                        <a:rPr lang="zh-CN" sz="1400">
                          <a:effectLst/>
                        </a:rPr>
                        <a:t>位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数据长度控制寄存器</a:t>
                      </a:r>
                      <a:r>
                        <a:rPr lang="en-US" sz="1400">
                          <a:effectLst/>
                        </a:rPr>
                        <a:t>CAN_TDTxR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存储待发送报文的</a:t>
                      </a:r>
                      <a:r>
                        <a:rPr lang="en-US" sz="1400">
                          <a:effectLst/>
                        </a:rPr>
                        <a:t>DLC</a:t>
                      </a:r>
                      <a:r>
                        <a:rPr lang="zh-CN" sz="1400">
                          <a:effectLst/>
                        </a:rPr>
                        <a:t>段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低位数据寄存器</a:t>
                      </a:r>
                      <a:r>
                        <a:rPr lang="en-US" sz="1400">
                          <a:effectLst/>
                        </a:rPr>
                        <a:t>CAN_TDLxR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存储待发送报文数据段的</a:t>
                      </a:r>
                      <a:r>
                        <a:rPr lang="en-US" sz="1400">
                          <a:effectLst/>
                        </a:rPr>
                        <a:t>Data0-Data3</a:t>
                      </a:r>
                      <a:r>
                        <a:rPr lang="zh-CN" sz="1400">
                          <a:effectLst/>
                        </a:rPr>
                        <a:t>这四个字节的内容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高位数据寄存器</a:t>
                      </a:r>
                      <a:r>
                        <a:rPr lang="en-US" sz="1400">
                          <a:effectLst/>
                        </a:rPr>
                        <a:t>CAN_TDHxR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存储待发送报文数据段的</a:t>
                      </a:r>
                      <a:r>
                        <a:rPr lang="en-US" sz="1400">
                          <a:effectLst/>
                        </a:rPr>
                        <a:t>Data4-Data7</a:t>
                      </a:r>
                      <a:r>
                        <a:rPr lang="zh-CN" sz="1400">
                          <a:effectLst/>
                        </a:rPr>
                        <a:t>这四个字节的内容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328357" y="4638035"/>
            <a:ext cx="872717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</a:t>
            </a:r>
            <a:r>
              <a:rPr lang="zh-CN" altLang="zh-CN"/>
              <a:t>当要使用</a:t>
            </a:r>
            <a:r>
              <a:rPr lang="en-US" altLang="zh-CN"/>
              <a:t>CAN</a:t>
            </a:r>
            <a:r>
              <a:rPr lang="zh-CN" altLang="zh-CN"/>
              <a:t>外设发送报文时，把报文的各个段分解，按位置写入到这些寄存器中，并对标识符寄存器</a:t>
            </a:r>
            <a:r>
              <a:rPr lang="en-US" altLang="zh-CN"/>
              <a:t>CAN_TIxR</a:t>
            </a:r>
            <a:r>
              <a:rPr lang="zh-CN" altLang="zh-CN"/>
              <a:t>中的发送请求寄存器位</a:t>
            </a:r>
            <a:r>
              <a:rPr lang="en-US" altLang="zh-CN"/>
              <a:t>TMIDxR_TXRQ</a:t>
            </a:r>
            <a:r>
              <a:rPr lang="zh-CN" altLang="zh-CN"/>
              <a:t>置</a:t>
            </a:r>
            <a:r>
              <a:rPr lang="en-US" altLang="zh-CN"/>
              <a:t>1</a:t>
            </a:r>
            <a:r>
              <a:rPr lang="zh-CN" altLang="zh-CN"/>
              <a:t>，即可把数据发送出去。</a:t>
            </a:r>
          </a:p>
          <a:p>
            <a:r>
              <a:rPr lang="en-US" altLang="zh-CN"/>
              <a:t>	</a:t>
            </a:r>
            <a:r>
              <a:rPr lang="zh-CN" altLang="zh-CN"/>
              <a:t>其中标识符寄存器</a:t>
            </a:r>
            <a:r>
              <a:rPr lang="en-US" altLang="zh-CN"/>
              <a:t>CAN_TIxR</a:t>
            </a:r>
            <a:r>
              <a:rPr lang="zh-CN" altLang="zh-CN"/>
              <a:t>中的</a:t>
            </a:r>
            <a:r>
              <a:rPr lang="en-US" altLang="zh-CN"/>
              <a:t>STDID</a:t>
            </a:r>
            <a:r>
              <a:rPr lang="zh-CN" altLang="zh-CN"/>
              <a:t>寄存器位比较特别。</a:t>
            </a:r>
            <a:r>
              <a:rPr lang="en-US" altLang="zh-CN"/>
              <a:t>CAN</a:t>
            </a:r>
            <a:r>
              <a:rPr lang="zh-CN" altLang="zh-CN"/>
              <a:t>的标准标识符的总位数为</a:t>
            </a:r>
            <a:r>
              <a:rPr lang="en-US" altLang="zh-CN"/>
              <a:t>11</a:t>
            </a:r>
            <a:r>
              <a:rPr lang="zh-CN" altLang="zh-CN"/>
              <a:t>位，而扩展标识符的总位数为</a:t>
            </a:r>
            <a:r>
              <a:rPr lang="en-US" altLang="zh-CN"/>
              <a:t>29</a:t>
            </a:r>
            <a:r>
              <a:rPr lang="zh-CN" altLang="zh-CN"/>
              <a:t>位的。当报文使用扩展标识符的时候，标识符寄存器</a:t>
            </a:r>
            <a:r>
              <a:rPr lang="en-US" altLang="zh-CN"/>
              <a:t>CAN_TIxR</a:t>
            </a:r>
            <a:r>
              <a:rPr lang="zh-CN" altLang="zh-CN"/>
              <a:t>中的</a:t>
            </a:r>
            <a:r>
              <a:rPr lang="en-US" altLang="zh-CN"/>
              <a:t>STDID[10:0]</a:t>
            </a:r>
            <a:r>
              <a:rPr lang="zh-CN" altLang="zh-CN"/>
              <a:t>等效于</a:t>
            </a:r>
            <a:r>
              <a:rPr lang="en-US" altLang="zh-CN"/>
              <a:t>EXTID[18:28]</a:t>
            </a:r>
            <a:r>
              <a:rPr lang="zh-CN" altLang="zh-CN"/>
              <a:t>位，它与</a:t>
            </a:r>
            <a:r>
              <a:rPr lang="en-US" altLang="zh-CN"/>
              <a:t>EXTID[17:0]</a:t>
            </a:r>
            <a:r>
              <a:rPr lang="zh-CN" altLang="zh-CN"/>
              <a:t>共同组成完整的</a:t>
            </a:r>
            <a:r>
              <a:rPr lang="en-US" altLang="zh-CN"/>
              <a:t>29</a:t>
            </a:r>
            <a:r>
              <a:rPr lang="zh-CN" altLang="zh-CN"/>
              <a:t>位扩展标识符。</a:t>
            </a:r>
          </a:p>
        </p:txBody>
      </p:sp>
    </p:spTree>
    <p:extLst>
      <p:ext uri="{BB962C8B-B14F-4D97-AF65-F5344CB8AC3E}">
        <p14:creationId xmlns:p14="http://schemas.microsoft.com/office/powerpoint/2010/main" val="1070271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9317" y="1084094"/>
            <a:ext cx="82951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/>
              <a:t>CAN</a:t>
            </a:r>
            <a:r>
              <a:rPr lang="zh-CN" altLang="en-US" sz="2400" b="1"/>
              <a:t>接收</a:t>
            </a:r>
            <a:r>
              <a:rPr lang="en-US" altLang="zh-CN" sz="2400" b="1"/>
              <a:t>FIFO </a:t>
            </a:r>
            <a:endParaRPr lang="zh-CN" altLang="en-US" sz="2400" b="1"/>
          </a:p>
        </p:txBody>
      </p:sp>
      <p:sp>
        <p:nvSpPr>
          <p:cNvPr id="5" name="矩形 4"/>
          <p:cNvSpPr/>
          <p:nvPr/>
        </p:nvSpPr>
        <p:spPr>
          <a:xfrm>
            <a:off x="309317" y="1666190"/>
            <a:ext cx="829513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CAN</a:t>
            </a:r>
            <a:r>
              <a:rPr lang="zh-CN" altLang="en-US"/>
              <a:t>外设</a:t>
            </a:r>
            <a:r>
              <a:rPr lang="zh-CN" altLang="zh-CN"/>
              <a:t>一共有</a:t>
            </a:r>
            <a:r>
              <a:rPr lang="en-US" altLang="zh-CN"/>
              <a:t>2</a:t>
            </a:r>
            <a:r>
              <a:rPr lang="zh-CN" altLang="zh-CN"/>
              <a:t>个接收</a:t>
            </a:r>
            <a:r>
              <a:rPr lang="en-US" altLang="zh-CN"/>
              <a:t>FIFO</a:t>
            </a:r>
            <a:r>
              <a:rPr lang="zh-CN" altLang="zh-CN"/>
              <a:t>，每个</a:t>
            </a:r>
            <a:r>
              <a:rPr lang="en-US" altLang="zh-CN"/>
              <a:t>FIFO</a:t>
            </a:r>
            <a:r>
              <a:rPr lang="zh-CN" altLang="zh-CN"/>
              <a:t>中有</a:t>
            </a:r>
            <a:r>
              <a:rPr lang="en-US" altLang="zh-CN"/>
              <a:t>3</a:t>
            </a:r>
            <a:r>
              <a:rPr lang="zh-CN" altLang="zh-CN"/>
              <a:t>个邮箱，即最多可以缓存</a:t>
            </a:r>
            <a:r>
              <a:rPr lang="en-US" altLang="zh-CN"/>
              <a:t>6</a:t>
            </a:r>
            <a:r>
              <a:rPr lang="zh-CN" altLang="zh-CN"/>
              <a:t>个接收到的报文。当接收到报文时，</a:t>
            </a:r>
            <a:r>
              <a:rPr lang="en-US" altLang="zh-CN"/>
              <a:t>FIFO</a:t>
            </a:r>
            <a:r>
              <a:rPr lang="zh-CN" altLang="zh-CN"/>
              <a:t>的报文计数器会自增，而</a:t>
            </a:r>
            <a:r>
              <a:rPr lang="en-US" altLang="zh-CN"/>
              <a:t>STM32</a:t>
            </a:r>
            <a:r>
              <a:rPr lang="zh-CN" altLang="zh-CN"/>
              <a:t>内部读取</a:t>
            </a:r>
            <a:r>
              <a:rPr lang="en-US" altLang="zh-CN"/>
              <a:t>FIFO</a:t>
            </a:r>
            <a:r>
              <a:rPr lang="zh-CN" altLang="zh-CN"/>
              <a:t>数据之后，报文计数器会自减，通过状态寄存器可获知报文计数器的值，而通过前面主控制寄存器的</a:t>
            </a:r>
            <a:r>
              <a:rPr lang="en-US" altLang="zh-CN"/>
              <a:t>RFLM</a:t>
            </a:r>
            <a:r>
              <a:rPr lang="zh-CN" altLang="zh-CN"/>
              <a:t>位，可设置锁定模式，锁定模式下</a:t>
            </a:r>
            <a:r>
              <a:rPr lang="en-US" altLang="zh-CN"/>
              <a:t>FIFO</a:t>
            </a:r>
            <a:r>
              <a:rPr lang="zh-CN" altLang="zh-CN"/>
              <a:t>溢出时会丢弃新报文，非锁定模式下</a:t>
            </a:r>
            <a:r>
              <a:rPr lang="en-US" altLang="zh-CN"/>
              <a:t>FIFO</a:t>
            </a:r>
            <a:r>
              <a:rPr lang="zh-CN" altLang="zh-CN"/>
              <a:t>溢出时新报文会覆盖旧报文。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218907"/>
              </p:ext>
            </p:extLst>
          </p:nvPr>
        </p:nvGraphicFramePr>
        <p:xfrm>
          <a:off x="395536" y="4149080"/>
          <a:ext cx="8280920" cy="2520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357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52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1049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寄存器名</a:t>
                      </a:r>
                      <a:endParaRPr lang="zh-CN" sz="16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功能</a:t>
                      </a:r>
                      <a:endParaRPr lang="zh-CN" sz="16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033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标识符寄存器</a:t>
                      </a:r>
                      <a:r>
                        <a:rPr lang="en-US" sz="1400">
                          <a:effectLst/>
                        </a:rPr>
                        <a:t>CAN_RIxR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存储收到报文的</a:t>
                      </a:r>
                      <a:r>
                        <a:rPr lang="en-US" sz="1400">
                          <a:effectLst/>
                        </a:rPr>
                        <a:t>ID</a:t>
                      </a:r>
                      <a:r>
                        <a:rPr lang="zh-CN" sz="1400">
                          <a:effectLst/>
                        </a:rPr>
                        <a:t>、扩展</a:t>
                      </a:r>
                      <a:r>
                        <a:rPr lang="en-US" sz="1400">
                          <a:effectLst/>
                        </a:rPr>
                        <a:t>ID</a:t>
                      </a:r>
                      <a:r>
                        <a:rPr lang="zh-CN" sz="1400">
                          <a:effectLst/>
                        </a:rPr>
                        <a:t>、</a:t>
                      </a:r>
                      <a:r>
                        <a:rPr lang="en-US" sz="1400">
                          <a:effectLst/>
                        </a:rPr>
                        <a:t>IDE</a:t>
                      </a:r>
                      <a:r>
                        <a:rPr lang="zh-CN" sz="1400">
                          <a:effectLst/>
                        </a:rPr>
                        <a:t>位及</a:t>
                      </a:r>
                      <a:r>
                        <a:rPr lang="en-US" sz="1400">
                          <a:effectLst/>
                        </a:rPr>
                        <a:t>RTR</a:t>
                      </a:r>
                      <a:r>
                        <a:rPr lang="zh-CN" sz="1400">
                          <a:effectLst/>
                        </a:rPr>
                        <a:t>位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066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数据长度控制寄存器</a:t>
                      </a:r>
                      <a:r>
                        <a:rPr lang="en-US" sz="1400">
                          <a:effectLst/>
                        </a:rPr>
                        <a:t>CAN_RDTxR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存储收到报文的</a:t>
                      </a:r>
                      <a:r>
                        <a:rPr lang="en-US" sz="1400">
                          <a:effectLst/>
                        </a:rPr>
                        <a:t>DLC</a:t>
                      </a:r>
                      <a:r>
                        <a:rPr lang="zh-CN" sz="1400">
                          <a:effectLst/>
                        </a:rPr>
                        <a:t>段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066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低位数据寄存器</a:t>
                      </a:r>
                      <a:r>
                        <a:rPr lang="en-US" sz="1400">
                          <a:effectLst/>
                        </a:rPr>
                        <a:t>CAN_RDLxR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存储收到报文数据段的</a:t>
                      </a:r>
                      <a:r>
                        <a:rPr lang="en-US" sz="1400">
                          <a:effectLst/>
                        </a:rPr>
                        <a:t>Data0-Data3</a:t>
                      </a:r>
                      <a:r>
                        <a:rPr lang="zh-CN" sz="1400">
                          <a:effectLst/>
                        </a:rPr>
                        <a:t>这四个字节的内容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4066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高位数据寄存器</a:t>
                      </a:r>
                      <a:r>
                        <a:rPr lang="en-US" sz="1400">
                          <a:effectLst/>
                        </a:rPr>
                        <a:t>CAN_RDHxR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存储收到报文数据段的</a:t>
                      </a:r>
                      <a:r>
                        <a:rPr lang="en-US" sz="1400">
                          <a:effectLst/>
                        </a:rPr>
                        <a:t>Data4-Data7</a:t>
                      </a:r>
                      <a:r>
                        <a:rPr lang="zh-CN" sz="1400">
                          <a:effectLst/>
                        </a:rPr>
                        <a:t>这四个字节的内容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309316" y="3212976"/>
            <a:ext cx="82951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</a:t>
            </a:r>
            <a:r>
              <a:rPr lang="zh-CN" altLang="zh-CN"/>
              <a:t>跟发送邮箱类似，每个接收</a:t>
            </a:r>
            <a:r>
              <a:rPr lang="en-US" altLang="zh-CN"/>
              <a:t>FIFO</a:t>
            </a:r>
            <a:r>
              <a:rPr lang="zh-CN" altLang="zh-CN"/>
              <a:t>中包含有标识符寄存器</a:t>
            </a:r>
            <a:r>
              <a:rPr lang="en-US" altLang="zh-CN"/>
              <a:t>CAN_RIxR</a:t>
            </a:r>
            <a:r>
              <a:rPr lang="zh-CN" altLang="zh-CN"/>
              <a:t>、数据长度控制寄存器</a:t>
            </a:r>
            <a:r>
              <a:rPr lang="en-US" altLang="zh-CN"/>
              <a:t>CAN_RDTxR</a:t>
            </a:r>
            <a:r>
              <a:rPr lang="zh-CN" altLang="zh-CN"/>
              <a:t>及</a:t>
            </a:r>
            <a:r>
              <a:rPr lang="en-US" altLang="zh-CN"/>
              <a:t>2</a:t>
            </a:r>
            <a:r>
              <a:rPr lang="zh-CN" altLang="zh-CN"/>
              <a:t>个数据寄存器</a:t>
            </a:r>
            <a:r>
              <a:rPr lang="en-US" altLang="zh-CN"/>
              <a:t>CAN_RDLxR</a:t>
            </a:r>
            <a:r>
              <a:rPr lang="zh-CN" altLang="zh-CN"/>
              <a:t>、</a:t>
            </a:r>
            <a:r>
              <a:rPr lang="en-US" altLang="zh-CN"/>
              <a:t>CAN_RDHxR</a:t>
            </a:r>
            <a:r>
              <a:rPr lang="zh-CN" altLang="en-US"/>
              <a:t>，其功能如下：</a:t>
            </a:r>
          </a:p>
        </p:txBody>
      </p:sp>
    </p:spTree>
    <p:extLst>
      <p:ext uri="{BB962C8B-B14F-4D97-AF65-F5344CB8AC3E}">
        <p14:creationId xmlns:p14="http://schemas.microsoft.com/office/powerpoint/2010/main" val="1701899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9317" y="1084094"/>
            <a:ext cx="82951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/>
              <a:t>验收筛选器</a:t>
            </a:r>
          </a:p>
        </p:txBody>
      </p:sp>
      <p:sp>
        <p:nvSpPr>
          <p:cNvPr id="7" name="矩形 6"/>
          <p:cNvSpPr/>
          <p:nvPr/>
        </p:nvSpPr>
        <p:spPr>
          <a:xfrm>
            <a:off x="395536" y="1628800"/>
            <a:ext cx="82089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CAN</a:t>
            </a:r>
            <a:r>
              <a:rPr lang="zh-CN" altLang="zh-CN"/>
              <a:t>外设的验收筛选器，一共有</a:t>
            </a:r>
            <a:r>
              <a:rPr lang="en-US" altLang="zh-CN"/>
              <a:t>28</a:t>
            </a:r>
            <a:r>
              <a:rPr lang="zh-CN" altLang="zh-CN"/>
              <a:t>个筛选器组，每个筛选器组有</a:t>
            </a:r>
            <a:r>
              <a:rPr lang="en-US" altLang="zh-CN"/>
              <a:t>2</a:t>
            </a:r>
            <a:r>
              <a:rPr lang="zh-CN" altLang="zh-CN"/>
              <a:t>个寄存器，</a:t>
            </a:r>
            <a:r>
              <a:rPr lang="en-US" altLang="zh-CN"/>
              <a:t>CAN1</a:t>
            </a:r>
            <a:r>
              <a:rPr lang="zh-CN" altLang="zh-CN"/>
              <a:t>和</a:t>
            </a:r>
            <a:r>
              <a:rPr lang="en-US" altLang="zh-CN"/>
              <a:t>CAN2</a:t>
            </a:r>
            <a:r>
              <a:rPr lang="zh-CN" altLang="zh-CN"/>
              <a:t>共用的筛选器的。</a:t>
            </a:r>
          </a:p>
          <a:p>
            <a:r>
              <a:rPr lang="en-US" altLang="zh-CN"/>
              <a:t>	</a:t>
            </a:r>
            <a:r>
              <a:rPr lang="zh-CN" altLang="zh-CN"/>
              <a:t>在 </a:t>
            </a:r>
            <a:r>
              <a:rPr lang="en-US" altLang="zh-CN"/>
              <a:t>CAN </a:t>
            </a:r>
            <a:r>
              <a:rPr lang="zh-CN" altLang="zh-CN"/>
              <a:t>协议中，消息的标识符与节点地址无关，但与消息内容有关。因此，发送节点将报文广播给所有接收器时，接收节点会根据报文标识符的值来确定软件是否需要该消息，为了简化软件的工作，</a:t>
            </a:r>
            <a:r>
              <a:rPr lang="en-US" altLang="zh-CN"/>
              <a:t>STM32</a:t>
            </a:r>
            <a:r>
              <a:rPr lang="zh-CN" altLang="zh-CN"/>
              <a:t>的</a:t>
            </a:r>
            <a:r>
              <a:rPr lang="en-US" altLang="zh-CN"/>
              <a:t>CAN</a:t>
            </a:r>
            <a:r>
              <a:rPr lang="zh-CN" altLang="zh-CN"/>
              <a:t>外设接收报文前会先使用验收筛选器检查，只接收需要的报文到</a:t>
            </a:r>
            <a:r>
              <a:rPr lang="en-US" altLang="zh-CN"/>
              <a:t>FIFO</a:t>
            </a:r>
            <a:r>
              <a:rPr lang="zh-CN" altLang="zh-CN"/>
              <a:t>中。</a:t>
            </a:r>
          </a:p>
        </p:txBody>
      </p:sp>
      <p:sp>
        <p:nvSpPr>
          <p:cNvPr id="8" name="矩形 7"/>
          <p:cNvSpPr/>
          <p:nvPr/>
        </p:nvSpPr>
        <p:spPr>
          <a:xfrm>
            <a:off x="467544" y="3397056"/>
            <a:ext cx="842493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</a:t>
            </a:r>
            <a:r>
              <a:rPr lang="zh-CN" altLang="zh-CN"/>
              <a:t>筛选器工作的时候，可以调整筛选</a:t>
            </a:r>
            <a:r>
              <a:rPr lang="en-US" altLang="zh-CN"/>
              <a:t>ID</a:t>
            </a:r>
            <a:r>
              <a:rPr lang="zh-CN" altLang="zh-CN"/>
              <a:t>的长度及过滤模式。</a:t>
            </a:r>
            <a:endParaRPr lang="en-US" altLang="zh-CN"/>
          </a:p>
          <a:p>
            <a:endParaRPr lang="en-US" altLang="zh-CN"/>
          </a:p>
          <a:p>
            <a:r>
              <a:rPr lang="zh-CN" altLang="zh-CN"/>
              <a:t>根据筛选</a:t>
            </a:r>
            <a:r>
              <a:rPr lang="en-US" altLang="zh-CN"/>
              <a:t>ID</a:t>
            </a:r>
            <a:r>
              <a:rPr lang="zh-CN" altLang="zh-CN"/>
              <a:t>长度来分类有有以下两种：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/>
              <a:t>检查 </a:t>
            </a:r>
            <a:r>
              <a:rPr lang="en-US" altLang="zh-CN"/>
              <a:t>STDID[10:0]</a:t>
            </a:r>
            <a:r>
              <a:rPr lang="zh-CN" altLang="zh-CN"/>
              <a:t>、 </a:t>
            </a:r>
            <a:r>
              <a:rPr lang="en-US" altLang="zh-CN"/>
              <a:t>EXTID[17:0]</a:t>
            </a:r>
            <a:r>
              <a:rPr lang="zh-CN" altLang="zh-CN"/>
              <a:t>、 </a:t>
            </a:r>
            <a:r>
              <a:rPr lang="en-US" altLang="zh-CN"/>
              <a:t>IDE </a:t>
            </a:r>
            <a:r>
              <a:rPr lang="zh-CN" altLang="zh-CN"/>
              <a:t>和 </a:t>
            </a:r>
            <a:r>
              <a:rPr lang="en-US" altLang="zh-CN"/>
              <a:t>RTR </a:t>
            </a:r>
            <a:r>
              <a:rPr lang="zh-CN" altLang="zh-CN"/>
              <a:t>位，一共</a:t>
            </a:r>
            <a:r>
              <a:rPr lang="en-US" altLang="zh-CN"/>
              <a:t>31</a:t>
            </a:r>
            <a:r>
              <a:rPr lang="zh-CN" altLang="zh-CN"/>
              <a:t>位。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/>
              <a:t>检查</a:t>
            </a:r>
            <a:r>
              <a:rPr lang="en-US" altLang="zh-CN"/>
              <a:t>STDID[10:0]</a:t>
            </a:r>
            <a:r>
              <a:rPr lang="zh-CN" altLang="zh-CN"/>
              <a:t>、 </a:t>
            </a:r>
            <a:r>
              <a:rPr lang="en-US" altLang="zh-CN"/>
              <a:t>RTR</a:t>
            </a:r>
            <a:r>
              <a:rPr lang="zh-CN" altLang="zh-CN"/>
              <a:t>、 </a:t>
            </a:r>
            <a:r>
              <a:rPr lang="en-US" altLang="zh-CN"/>
              <a:t>IDE </a:t>
            </a:r>
            <a:r>
              <a:rPr lang="zh-CN" altLang="zh-CN"/>
              <a:t>和 </a:t>
            </a:r>
            <a:r>
              <a:rPr lang="en-US" altLang="zh-CN"/>
              <a:t>EXTID[17:15]</a:t>
            </a:r>
            <a:r>
              <a:rPr lang="zh-CN" altLang="zh-CN"/>
              <a:t>，一共</a:t>
            </a:r>
            <a:r>
              <a:rPr lang="en-US" altLang="zh-CN"/>
              <a:t>16</a:t>
            </a:r>
            <a:r>
              <a:rPr lang="zh-CN" altLang="zh-CN"/>
              <a:t>位。</a:t>
            </a:r>
          </a:p>
          <a:p>
            <a:endParaRPr lang="en-US" altLang="zh-CN"/>
          </a:p>
          <a:p>
            <a:r>
              <a:rPr lang="zh-CN" altLang="zh-CN"/>
              <a:t>而根据过滤的方法分为以下两种模式：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/>
              <a:t>标识符列表模式，它把要接收报文的</a:t>
            </a:r>
            <a:r>
              <a:rPr lang="en-US" altLang="zh-CN"/>
              <a:t>ID</a:t>
            </a:r>
            <a:r>
              <a:rPr lang="zh-CN" altLang="zh-CN"/>
              <a:t>列成一个表，要求报文</a:t>
            </a:r>
            <a:r>
              <a:rPr lang="en-US" altLang="zh-CN"/>
              <a:t>ID</a:t>
            </a:r>
            <a:r>
              <a:rPr lang="zh-CN" altLang="zh-CN"/>
              <a:t>与列表中的某一个标识符完全相同才可以接收，可以理解为白名单管理。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/>
              <a:t>掩码模式，它把可接收报文</a:t>
            </a:r>
            <a:r>
              <a:rPr lang="en-US" altLang="zh-CN"/>
              <a:t>ID</a:t>
            </a:r>
            <a:r>
              <a:rPr lang="zh-CN" altLang="zh-CN"/>
              <a:t>的某几位作为列表，这几位被称为掩码，可以把它理解成关键字搜索，只要掩码</a:t>
            </a:r>
            <a:r>
              <a:rPr lang="en-US" altLang="zh-CN"/>
              <a:t>(</a:t>
            </a:r>
            <a:r>
              <a:rPr lang="zh-CN" altLang="zh-CN"/>
              <a:t>关键字</a:t>
            </a:r>
            <a:r>
              <a:rPr lang="en-US" altLang="zh-CN"/>
              <a:t>)</a:t>
            </a:r>
            <a:r>
              <a:rPr lang="zh-CN" altLang="zh-CN"/>
              <a:t>相同，就符合要求，报文就会被保存到接收</a:t>
            </a:r>
            <a:r>
              <a:rPr lang="en-US" altLang="zh-CN"/>
              <a:t>FIFO</a:t>
            </a:r>
            <a:r>
              <a:rPr lang="zh-CN" altLang="zh-CN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14588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9317" y="1084094"/>
            <a:ext cx="82951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/>
              <a:t>验收筛选器</a:t>
            </a:r>
          </a:p>
        </p:txBody>
      </p:sp>
      <p:pic>
        <p:nvPicPr>
          <p:cNvPr id="9" name="图片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13" y="1544335"/>
            <a:ext cx="6048672" cy="526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" name="矩形 1"/>
          <p:cNvSpPr/>
          <p:nvPr/>
        </p:nvSpPr>
        <p:spPr>
          <a:xfrm>
            <a:off x="6444208" y="2852936"/>
            <a:ext cx="25922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/>
              <a:t>通过配置筛选尺度寄存器</a:t>
            </a:r>
            <a:r>
              <a:rPr lang="en-US" altLang="zh-CN"/>
              <a:t>CAN_FS1R</a:t>
            </a:r>
            <a:r>
              <a:rPr lang="zh-CN" altLang="zh-CN"/>
              <a:t>的</a:t>
            </a:r>
            <a:r>
              <a:rPr lang="en-US" altLang="zh-CN"/>
              <a:t>FSCx</a:t>
            </a:r>
            <a:r>
              <a:rPr lang="zh-CN" altLang="zh-CN"/>
              <a:t>位可以设置筛选器工作在哪个尺度。</a:t>
            </a:r>
            <a:endParaRPr lang="en-US" altLang="zh-CN"/>
          </a:p>
          <a:p>
            <a:endParaRPr lang="en-US" altLang="zh-CN"/>
          </a:p>
          <a:p>
            <a:r>
              <a:rPr lang="zh-CN" altLang="zh-CN"/>
              <a:t>通过配置筛选模式寄存器</a:t>
            </a:r>
            <a:r>
              <a:rPr lang="en-US" altLang="zh-CN"/>
              <a:t>CAN_FM1R</a:t>
            </a:r>
            <a:r>
              <a:rPr lang="zh-CN" altLang="zh-CN"/>
              <a:t>的</a:t>
            </a:r>
            <a:r>
              <a:rPr lang="en-US" altLang="zh-CN"/>
              <a:t>FBMx</a:t>
            </a:r>
            <a:r>
              <a:rPr lang="zh-CN" altLang="zh-CN"/>
              <a:t>位可以设置筛选器工作在哪个模式。</a:t>
            </a:r>
          </a:p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04588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9317" y="1084094"/>
            <a:ext cx="82951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/>
              <a:t>验收筛选器</a:t>
            </a:r>
          </a:p>
        </p:txBody>
      </p:sp>
      <p:sp>
        <p:nvSpPr>
          <p:cNvPr id="3" name="矩形 2"/>
          <p:cNvSpPr/>
          <p:nvPr/>
        </p:nvSpPr>
        <p:spPr>
          <a:xfrm>
            <a:off x="611560" y="1700808"/>
            <a:ext cx="7776864" cy="936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</a:t>
            </a:r>
            <a:r>
              <a:rPr lang="zh-CN" altLang="zh-CN"/>
              <a:t>每组筛选器包含</a:t>
            </a:r>
            <a:r>
              <a:rPr lang="en-US" altLang="zh-CN"/>
              <a:t>2</a:t>
            </a:r>
            <a:r>
              <a:rPr lang="zh-CN" altLang="zh-CN"/>
              <a:t>个</a:t>
            </a:r>
            <a:r>
              <a:rPr lang="en-US" altLang="zh-CN"/>
              <a:t>32</a:t>
            </a:r>
            <a:r>
              <a:rPr lang="zh-CN" altLang="zh-CN"/>
              <a:t>位的寄存器，分别为</a:t>
            </a:r>
            <a:r>
              <a:rPr lang="en-US" altLang="zh-CN"/>
              <a:t>CAN_FxR1</a:t>
            </a:r>
            <a:r>
              <a:rPr lang="zh-CN" altLang="zh-CN"/>
              <a:t>和</a:t>
            </a:r>
            <a:r>
              <a:rPr lang="en-US" altLang="zh-CN"/>
              <a:t>CAN_FxR2</a:t>
            </a:r>
            <a:r>
              <a:rPr lang="zh-CN" altLang="zh-CN"/>
              <a:t>，它们用来存储要筛选的</a:t>
            </a:r>
            <a:r>
              <a:rPr lang="en-US" altLang="zh-CN"/>
              <a:t>ID</a:t>
            </a:r>
            <a:r>
              <a:rPr lang="zh-CN" altLang="zh-CN"/>
              <a:t>或掩码，各个寄存器位代表的意义与图中两个寄存器下面“映射”的一栏一致，各个模式的说明</a:t>
            </a:r>
            <a:r>
              <a:rPr lang="zh-CN" altLang="en-US"/>
              <a:t>如下：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532311"/>
              </p:ext>
            </p:extLst>
          </p:nvPr>
        </p:nvGraphicFramePr>
        <p:xfrm>
          <a:off x="467544" y="2852936"/>
          <a:ext cx="8136904" cy="36644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模式</a:t>
                      </a:r>
                      <a:endParaRPr lang="zh-CN" sz="18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说明</a:t>
                      </a:r>
                      <a:endParaRPr lang="zh-CN" sz="18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32</a:t>
                      </a:r>
                      <a:r>
                        <a:rPr lang="zh-CN" sz="1400">
                          <a:effectLst/>
                        </a:rPr>
                        <a:t>位掩码模式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CAN_FxR1</a:t>
                      </a:r>
                      <a:r>
                        <a:rPr lang="zh-CN" sz="1400">
                          <a:effectLst/>
                        </a:rPr>
                        <a:t>存储</a:t>
                      </a:r>
                      <a:r>
                        <a:rPr lang="en-US" sz="1400">
                          <a:effectLst/>
                        </a:rPr>
                        <a:t>ID</a:t>
                      </a:r>
                      <a:r>
                        <a:rPr lang="zh-CN" sz="1400">
                          <a:effectLst/>
                        </a:rPr>
                        <a:t>，</a:t>
                      </a:r>
                      <a:r>
                        <a:rPr lang="en-US" sz="1400">
                          <a:effectLst/>
                        </a:rPr>
                        <a:t>CAN_FxR2</a:t>
                      </a:r>
                      <a:r>
                        <a:rPr lang="zh-CN" sz="1400">
                          <a:effectLst/>
                        </a:rPr>
                        <a:t>存储哪个位必须要与</a:t>
                      </a:r>
                      <a:r>
                        <a:rPr lang="en-US" sz="1400">
                          <a:effectLst/>
                        </a:rPr>
                        <a:t>CAN_FxR1</a:t>
                      </a:r>
                      <a:r>
                        <a:rPr lang="zh-CN" sz="1400">
                          <a:effectLst/>
                        </a:rPr>
                        <a:t>中的</a:t>
                      </a:r>
                      <a:r>
                        <a:rPr lang="en-US" sz="1400">
                          <a:effectLst/>
                        </a:rPr>
                        <a:t>ID</a:t>
                      </a:r>
                      <a:r>
                        <a:rPr lang="zh-CN" sz="1400">
                          <a:effectLst/>
                        </a:rPr>
                        <a:t>一致，</a:t>
                      </a:r>
                      <a:r>
                        <a:rPr lang="en-US" sz="1400">
                          <a:effectLst/>
                        </a:rPr>
                        <a:t>2</a:t>
                      </a:r>
                      <a:r>
                        <a:rPr lang="zh-CN" sz="1400">
                          <a:effectLst/>
                        </a:rPr>
                        <a:t>个寄存器表示</a:t>
                      </a:r>
                      <a:r>
                        <a:rPr lang="en-US" sz="1400">
                          <a:effectLst/>
                        </a:rPr>
                        <a:t>1</a:t>
                      </a:r>
                      <a:r>
                        <a:rPr lang="zh-CN" sz="1400">
                          <a:effectLst/>
                        </a:rPr>
                        <a:t>组掩码。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32</a:t>
                      </a:r>
                      <a:r>
                        <a:rPr lang="zh-CN" sz="1400">
                          <a:effectLst/>
                        </a:rPr>
                        <a:t>位标识符模式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CAN_FxR1</a:t>
                      </a:r>
                      <a:r>
                        <a:rPr lang="zh-CN" sz="1400">
                          <a:effectLst/>
                        </a:rPr>
                        <a:t>和</a:t>
                      </a:r>
                      <a:r>
                        <a:rPr lang="en-US" sz="1400">
                          <a:effectLst/>
                        </a:rPr>
                        <a:t>CAN_FxR2</a:t>
                      </a:r>
                      <a:r>
                        <a:rPr lang="zh-CN" sz="1400">
                          <a:effectLst/>
                        </a:rPr>
                        <a:t>各存储</a:t>
                      </a:r>
                      <a:r>
                        <a:rPr lang="en-US" sz="1400">
                          <a:effectLst/>
                        </a:rPr>
                        <a:t>1</a:t>
                      </a:r>
                      <a:r>
                        <a:rPr lang="zh-CN" sz="1400">
                          <a:effectLst/>
                        </a:rPr>
                        <a:t>个</a:t>
                      </a:r>
                      <a:r>
                        <a:rPr lang="en-US" sz="1400">
                          <a:effectLst/>
                        </a:rPr>
                        <a:t>ID</a:t>
                      </a:r>
                      <a:r>
                        <a:rPr lang="zh-CN" sz="1400">
                          <a:effectLst/>
                        </a:rPr>
                        <a:t>，</a:t>
                      </a:r>
                      <a:r>
                        <a:rPr lang="en-US" sz="1400">
                          <a:effectLst/>
                        </a:rPr>
                        <a:t>2</a:t>
                      </a:r>
                      <a:r>
                        <a:rPr lang="zh-CN" sz="1400">
                          <a:effectLst/>
                        </a:rPr>
                        <a:t>个寄存器表示</a:t>
                      </a:r>
                      <a:r>
                        <a:rPr lang="en-US" sz="1400">
                          <a:effectLst/>
                        </a:rPr>
                        <a:t>2</a:t>
                      </a:r>
                      <a:r>
                        <a:rPr lang="zh-CN" sz="1400">
                          <a:effectLst/>
                        </a:rPr>
                        <a:t>个筛选的</a:t>
                      </a:r>
                      <a:r>
                        <a:rPr lang="en-US" sz="1400">
                          <a:effectLst/>
                        </a:rPr>
                        <a:t>ID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0160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16</a:t>
                      </a:r>
                      <a:r>
                        <a:rPr lang="zh-CN" sz="1400">
                          <a:effectLst/>
                        </a:rPr>
                        <a:t>位掩码模式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CAN_FxR1</a:t>
                      </a:r>
                      <a:r>
                        <a:rPr lang="zh-CN" sz="1400">
                          <a:effectLst/>
                        </a:rPr>
                        <a:t>高</a:t>
                      </a:r>
                      <a:r>
                        <a:rPr lang="en-US" sz="1400">
                          <a:effectLst/>
                        </a:rPr>
                        <a:t>16</a:t>
                      </a:r>
                      <a:r>
                        <a:rPr lang="zh-CN" sz="1400">
                          <a:effectLst/>
                        </a:rPr>
                        <a:t>位存储</a:t>
                      </a:r>
                      <a:r>
                        <a:rPr lang="en-US" sz="1400">
                          <a:effectLst/>
                        </a:rPr>
                        <a:t>ID</a:t>
                      </a:r>
                      <a:r>
                        <a:rPr lang="zh-CN" sz="1400">
                          <a:effectLst/>
                        </a:rPr>
                        <a:t>，低</a:t>
                      </a:r>
                      <a:r>
                        <a:rPr lang="en-US" sz="1400">
                          <a:effectLst/>
                        </a:rPr>
                        <a:t>16</a:t>
                      </a:r>
                      <a:r>
                        <a:rPr lang="zh-CN" sz="1400">
                          <a:effectLst/>
                        </a:rPr>
                        <a:t>位存储哪个位必须要与高</a:t>
                      </a:r>
                      <a:r>
                        <a:rPr lang="en-US" sz="1400">
                          <a:effectLst/>
                        </a:rPr>
                        <a:t>16</a:t>
                      </a:r>
                      <a:r>
                        <a:rPr lang="zh-CN" sz="1400">
                          <a:effectLst/>
                        </a:rPr>
                        <a:t>位的</a:t>
                      </a:r>
                      <a:r>
                        <a:rPr lang="en-US" sz="1400">
                          <a:effectLst/>
                        </a:rPr>
                        <a:t>ID</a:t>
                      </a:r>
                      <a:r>
                        <a:rPr lang="zh-CN" sz="1400">
                          <a:effectLst/>
                        </a:rPr>
                        <a:t>一致；</a:t>
                      </a:r>
                    </a:p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CAN_FxR2</a:t>
                      </a:r>
                      <a:r>
                        <a:rPr lang="zh-CN" sz="1400">
                          <a:effectLst/>
                        </a:rPr>
                        <a:t>高</a:t>
                      </a:r>
                      <a:r>
                        <a:rPr lang="en-US" sz="1400">
                          <a:effectLst/>
                        </a:rPr>
                        <a:t>16</a:t>
                      </a:r>
                      <a:r>
                        <a:rPr lang="zh-CN" sz="1400">
                          <a:effectLst/>
                        </a:rPr>
                        <a:t>位存储</a:t>
                      </a:r>
                      <a:r>
                        <a:rPr lang="en-US" sz="1400">
                          <a:effectLst/>
                        </a:rPr>
                        <a:t>ID</a:t>
                      </a:r>
                      <a:r>
                        <a:rPr lang="zh-CN" sz="1400">
                          <a:effectLst/>
                        </a:rPr>
                        <a:t>，低</a:t>
                      </a:r>
                      <a:r>
                        <a:rPr lang="en-US" sz="1400">
                          <a:effectLst/>
                        </a:rPr>
                        <a:t>16</a:t>
                      </a:r>
                      <a:r>
                        <a:rPr lang="zh-CN" sz="1400">
                          <a:effectLst/>
                        </a:rPr>
                        <a:t>位存储哪个位必须要与高</a:t>
                      </a:r>
                      <a:r>
                        <a:rPr lang="en-US" sz="1400">
                          <a:effectLst/>
                        </a:rPr>
                        <a:t>16</a:t>
                      </a:r>
                      <a:r>
                        <a:rPr lang="zh-CN" sz="1400">
                          <a:effectLst/>
                        </a:rPr>
                        <a:t>位的</a:t>
                      </a:r>
                      <a:r>
                        <a:rPr lang="en-US" sz="1400">
                          <a:effectLst/>
                        </a:rPr>
                        <a:t>ID</a:t>
                      </a:r>
                      <a:r>
                        <a:rPr lang="zh-CN" sz="1400">
                          <a:effectLst/>
                        </a:rPr>
                        <a:t>一致</a:t>
                      </a:r>
                    </a:p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r>
                        <a:rPr lang="zh-CN" sz="1400">
                          <a:effectLst/>
                        </a:rPr>
                        <a:t>个寄存器表示</a:t>
                      </a:r>
                      <a:r>
                        <a:rPr lang="en-US" sz="1400">
                          <a:effectLst/>
                        </a:rPr>
                        <a:t>2</a:t>
                      </a:r>
                      <a:r>
                        <a:rPr lang="zh-CN" sz="1400">
                          <a:effectLst/>
                        </a:rPr>
                        <a:t>组掩码。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16</a:t>
                      </a:r>
                      <a:r>
                        <a:rPr lang="zh-CN" sz="1400">
                          <a:effectLst/>
                        </a:rPr>
                        <a:t>位标识符模式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CAN_FxR1</a:t>
                      </a:r>
                      <a:r>
                        <a:rPr lang="zh-CN" sz="1400">
                          <a:effectLst/>
                        </a:rPr>
                        <a:t>和</a:t>
                      </a:r>
                      <a:r>
                        <a:rPr lang="en-US" sz="1400">
                          <a:effectLst/>
                        </a:rPr>
                        <a:t>CAN_FxR2</a:t>
                      </a:r>
                      <a:r>
                        <a:rPr lang="zh-CN" sz="1400">
                          <a:effectLst/>
                        </a:rPr>
                        <a:t>各存储</a:t>
                      </a:r>
                      <a:r>
                        <a:rPr lang="en-US" sz="1400">
                          <a:effectLst/>
                        </a:rPr>
                        <a:t>2</a:t>
                      </a:r>
                      <a:r>
                        <a:rPr lang="zh-CN" sz="1400">
                          <a:effectLst/>
                        </a:rPr>
                        <a:t>个</a:t>
                      </a:r>
                      <a:r>
                        <a:rPr lang="en-US" sz="1400">
                          <a:effectLst/>
                        </a:rPr>
                        <a:t>ID</a:t>
                      </a:r>
                      <a:r>
                        <a:rPr lang="zh-CN" sz="1400">
                          <a:effectLst/>
                        </a:rPr>
                        <a:t>，</a:t>
                      </a:r>
                      <a:r>
                        <a:rPr lang="en-US" sz="1400">
                          <a:effectLst/>
                        </a:rPr>
                        <a:t>2</a:t>
                      </a:r>
                      <a:r>
                        <a:rPr lang="zh-CN" sz="1400">
                          <a:effectLst/>
                        </a:rPr>
                        <a:t>个寄存器表示</a:t>
                      </a:r>
                      <a:r>
                        <a:rPr lang="en-US" sz="1400">
                          <a:effectLst/>
                        </a:rPr>
                        <a:t>4</a:t>
                      </a:r>
                      <a:r>
                        <a:rPr lang="zh-CN" sz="1400">
                          <a:effectLst/>
                        </a:rPr>
                        <a:t>个筛选的</a:t>
                      </a:r>
                      <a:r>
                        <a:rPr lang="en-US" sz="1400">
                          <a:effectLst/>
                        </a:rPr>
                        <a:t>ID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5253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067605" y="138144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203575" y="2238375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292475" y="1524000"/>
            <a:ext cx="24368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协议简介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67605" y="242088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AC4744">
                    <a:lumMod val="75000"/>
                  </a:srgb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rgbClr val="AC4744">
                  <a:lumMod val="75000"/>
                </a:srgb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36913" y="4244975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292475" y="2665413"/>
            <a:ext cx="40479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外设简介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67605" y="346107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219450" y="3306763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292475" y="3592513"/>
            <a:ext cx="38731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控制的相关结构体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03910" y="4653136"/>
            <a:ext cx="28248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对角圆角矩形 15"/>
          <p:cNvSpPr/>
          <p:nvPr/>
        </p:nvSpPr>
        <p:spPr bwMode="auto">
          <a:xfrm>
            <a:off x="2067605" y="445009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00B05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200" dirty="0">
              <a:solidFill>
                <a:srgbClr val="00B05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236913" y="5254625"/>
            <a:ext cx="4143375" cy="1588"/>
          </a:xfrm>
          <a:prstGeom prst="line">
            <a:avLst/>
          </a:prstGeom>
          <a:ln>
            <a:solidFill>
              <a:srgbClr val="08A8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024641" y="5589240"/>
            <a:ext cx="44996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参考资料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:《</a:t>
            </a: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20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20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通讯实验”章节</a:t>
            </a:r>
            <a:endParaRPr lang="zh-CN" altLang="en-US" sz="20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97733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9317" y="1084094"/>
            <a:ext cx="82951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/>
              <a:t>验收筛选器</a:t>
            </a:r>
          </a:p>
        </p:txBody>
      </p:sp>
      <p:sp>
        <p:nvSpPr>
          <p:cNvPr id="3" name="矩形 2"/>
          <p:cNvSpPr/>
          <p:nvPr/>
        </p:nvSpPr>
        <p:spPr>
          <a:xfrm>
            <a:off x="611560" y="1700808"/>
            <a:ext cx="7776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</a:t>
            </a:r>
            <a:r>
              <a:rPr lang="zh-CN" altLang="en-US"/>
              <a:t>筛选器设置举例：</a:t>
            </a:r>
          </a:p>
        </p:txBody>
      </p:sp>
      <p:sp>
        <p:nvSpPr>
          <p:cNvPr id="2" name="矩形 1"/>
          <p:cNvSpPr/>
          <p:nvPr/>
        </p:nvSpPr>
        <p:spPr>
          <a:xfrm>
            <a:off x="539552" y="3945830"/>
            <a:ext cx="79208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</a:t>
            </a:r>
            <a:r>
              <a:rPr lang="zh-CN" altLang="zh-CN"/>
              <a:t>如在掩码模式时，第一个寄存器存储要筛选的</a:t>
            </a:r>
            <a:r>
              <a:rPr lang="en-US" altLang="zh-CN"/>
              <a:t>ID</a:t>
            </a:r>
            <a:r>
              <a:rPr lang="zh-CN" altLang="zh-CN"/>
              <a:t>，第二个寄存器存储掩码，掩码为</a:t>
            </a:r>
            <a:r>
              <a:rPr lang="en-US" altLang="zh-CN"/>
              <a:t>1</a:t>
            </a:r>
            <a:r>
              <a:rPr lang="zh-CN" altLang="zh-CN"/>
              <a:t>的部分表示该位必须与</a:t>
            </a:r>
            <a:r>
              <a:rPr lang="en-US" altLang="zh-CN"/>
              <a:t>ID</a:t>
            </a:r>
            <a:r>
              <a:rPr lang="zh-CN" altLang="zh-CN"/>
              <a:t>中的内容一致，筛选的结果为表中第三行的</a:t>
            </a:r>
            <a:r>
              <a:rPr lang="en-US" altLang="zh-CN"/>
              <a:t>ID</a:t>
            </a:r>
            <a:r>
              <a:rPr lang="zh-CN" altLang="zh-CN"/>
              <a:t>值，它是一组包含多个的</a:t>
            </a:r>
            <a:r>
              <a:rPr lang="en-US" altLang="zh-CN"/>
              <a:t>ID</a:t>
            </a:r>
            <a:r>
              <a:rPr lang="zh-CN" altLang="zh-CN"/>
              <a:t>值，其中</a:t>
            </a:r>
            <a:r>
              <a:rPr lang="en-US" altLang="zh-CN"/>
              <a:t>x</a:t>
            </a:r>
            <a:r>
              <a:rPr lang="zh-CN" altLang="zh-CN"/>
              <a:t>表示该位可以为</a:t>
            </a:r>
            <a:r>
              <a:rPr lang="en-US" altLang="zh-CN"/>
              <a:t>1</a:t>
            </a:r>
            <a:r>
              <a:rPr lang="zh-CN" altLang="zh-CN"/>
              <a:t>可以为</a:t>
            </a:r>
            <a:r>
              <a:rPr lang="en-US" altLang="zh-CN"/>
              <a:t>0</a:t>
            </a:r>
            <a:r>
              <a:rPr lang="zh-CN" altLang="zh-CN"/>
              <a:t>。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778342"/>
              </p:ext>
            </p:extLst>
          </p:nvPr>
        </p:nvGraphicFramePr>
        <p:xfrm>
          <a:off x="899592" y="2204864"/>
          <a:ext cx="6696747" cy="15841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0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4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40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40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40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408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408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0457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ID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…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57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掩码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…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5020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筛选的</a:t>
                      </a:r>
                      <a:r>
                        <a:rPr lang="en-US" sz="1400">
                          <a:effectLst/>
                        </a:rPr>
                        <a:t>ID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          x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          x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          x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…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539552" y="5108991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</a:t>
            </a:r>
            <a:r>
              <a:rPr lang="zh-CN" altLang="en-US"/>
              <a:t>如</a:t>
            </a:r>
            <a:r>
              <a:rPr lang="zh-CN" altLang="zh-CN"/>
              <a:t>工作在标识符模式时，</a:t>
            </a:r>
            <a:r>
              <a:rPr lang="en-US" altLang="zh-CN"/>
              <a:t>2</a:t>
            </a:r>
            <a:r>
              <a:rPr lang="zh-CN" altLang="zh-CN"/>
              <a:t>个寄存器存储的都是要筛选的</a:t>
            </a:r>
            <a:r>
              <a:rPr lang="en-US" altLang="zh-CN"/>
              <a:t>ID</a:t>
            </a:r>
            <a:r>
              <a:rPr lang="zh-CN" altLang="zh-CN"/>
              <a:t>，它只包含</a:t>
            </a:r>
            <a:r>
              <a:rPr lang="en-US" altLang="zh-CN"/>
              <a:t>2</a:t>
            </a:r>
            <a:r>
              <a:rPr lang="zh-CN" altLang="zh-CN"/>
              <a:t>个要筛选的</a:t>
            </a:r>
            <a:r>
              <a:rPr lang="en-US" altLang="zh-CN"/>
              <a:t>ID</a:t>
            </a:r>
            <a:r>
              <a:rPr lang="zh-CN" altLang="zh-CN"/>
              <a:t>值</a:t>
            </a:r>
            <a:r>
              <a:rPr lang="en-US" altLang="zh-CN"/>
              <a:t>(32</a:t>
            </a:r>
            <a:r>
              <a:rPr lang="zh-CN" altLang="zh-CN"/>
              <a:t>位模式时</a:t>
            </a:r>
            <a:r>
              <a:rPr lang="en-US" altLang="zh-CN"/>
              <a:t>)</a:t>
            </a:r>
            <a:r>
              <a:rPr lang="zh-CN" altLang="zh-CN"/>
              <a:t>。</a:t>
            </a:r>
            <a:r>
              <a:rPr lang="en-US" altLang="zh-CN"/>
              <a:t>	</a:t>
            </a:r>
            <a:endParaRPr lang="zh-CN" altLang="zh-CN"/>
          </a:p>
        </p:txBody>
      </p:sp>
      <p:sp>
        <p:nvSpPr>
          <p:cNvPr id="8" name="矩形 7"/>
          <p:cNvSpPr/>
          <p:nvPr/>
        </p:nvSpPr>
        <p:spPr>
          <a:xfrm>
            <a:off x="611560" y="5934670"/>
            <a:ext cx="7776864" cy="662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/>
              <a:t>如果使能了筛选器，且报文的</a:t>
            </a:r>
            <a:r>
              <a:rPr lang="en-US" altLang="zh-CN"/>
              <a:t>ID</a:t>
            </a:r>
            <a:r>
              <a:rPr lang="zh-CN" altLang="zh-CN"/>
              <a:t>与所有筛选器的配置都不匹配，</a:t>
            </a:r>
            <a:r>
              <a:rPr lang="en-US" altLang="zh-CN"/>
              <a:t>CAN</a:t>
            </a:r>
            <a:r>
              <a:rPr lang="zh-CN" altLang="zh-CN"/>
              <a:t>外设会丢弃该报文，不存入接收</a:t>
            </a:r>
            <a:r>
              <a:rPr lang="en-US" altLang="zh-CN"/>
              <a:t>FIFO</a:t>
            </a:r>
            <a:r>
              <a:rPr lang="zh-CN" altLang="zh-CN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776134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9317" y="1084094"/>
            <a:ext cx="82951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/>
              <a:t>整体控制逻辑</a:t>
            </a:r>
          </a:p>
        </p:txBody>
      </p:sp>
      <p:sp>
        <p:nvSpPr>
          <p:cNvPr id="3" name="矩形 2"/>
          <p:cNvSpPr/>
          <p:nvPr/>
        </p:nvSpPr>
        <p:spPr>
          <a:xfrm>
            <a:off x="611560" y="1700808"/>
            <a:ext cx="7776864" cy="133882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CAN2</a:t>
            </a:r>
            <a:r>
              <a:rPr lang="zh-CN" altLang="zh-CN"/>
              <a:t>外设的结构</a:t>
            </a:r>
            <a:r>
              <a:rPr lang="zh-CN" altLang="en-US"/>
              <a:t>与</a:t>
            </a:r>
            <a:r>
              <a:rPr lang="en-US" altLang="zh-CN"/>
              <a:t>CAN1</a:t>
            </a:r>
            <a:r>
              <a:rPr lang="zh-CN" altLang="zh-CN"/>
              <a:t>外设是一样的，</a:t>
            </a:r>
            <a:r>
              <a:rPr lang="zh-CN" altLang="en-US"/>
              <a:t>它</a:t>
            </a:r>
            <a:r>
              <a:rPr lang="zh-CN" altLang="zh-CN"/>
              <a:t>们共用筛选器</a:t>
            </a:r>
            <a:r>
              <a:rPr lang="zh-CN" altLang="en-US"/>
              <a:t>，</a:t>
            </a:r>
            <a:r>
              <a:rPr lang="zh-CN" altLang="zh-CN"/>
              <a:t>且由于存储访问控制器由</a:t>
            </a:r>
            <a:r>
              <a:rPr lang="en-US" altLang="zh-CN"/>
              <a:t>CAN1</a:t>
            </a:r>
            <a:r>
              <a:rPr lang="zh-CN" altLang="zh-CN"/>
              <a:t>控制，所以要使用</a:t>
            </a:r>
            <a:r>
              <a:rPr lang="en-US" altLang="zh-CN"/>
              <a:t>CAN2</a:t>
            </a:r>
            <a:r>
              <a:rPr lang="zh-CN" altLang="zh-CN"/>
              <a:t>的时候必须要使能</a:t>
            </a:r>
            <a:r>
              <a:rPr lang="en-US" altLang="zh-CN"/>
              <a:t>CAN1</a:t>
            </a:r>
            <a:r>
              <a:rPr lang="zh-CN" altLang="zh-CN"/>
              <a:t>的时钟。</a:t>
            </a:r>
          </a:p>
        </p:txBody>
      </p:sp>
    </p:spTree>
    <p:extLst>
      <p:ext uri="{BB962C8B-B14F-4D97-AF65-F5344CB8AC3E}">
        <p14:creationId xmlns:p14="http://schemas.microsoft.com/office/powerpoint/2010/main" val="33052453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外设简介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52935" y="1724323"/>
            <a:ext cx="7702624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STM32</a:t>
            </a:r>
            <a:r>
              <a:rPr lang="zh-CN" altLang="zh-CN"/>
              <a:t>的芯片中具有</a:t>
            </a:r>
            <a:r>
              <a:rPr lang="en-US" altLang="zh-CN"/>
              <a:t>bxCAN</a:t>
            </a:r>
            <a:r>
              <a:rPr lang="zh-CN" altLang="zh-CN"/>
              <a:t>控制器</a:t>
            </a:r>
            <a:r>
              <a:rPr lang="en-US" altLang="zh-CN"/>
              <a:t> (Basic Extended CAN)</a:t>
            </a:r>
            <a:r>
              <a:rPr lang="zh-CN" altLang="zh-CN"/>
              <a:t>，它支持</a:t>
            </a:r>
            <a:r>
              <a:rPr lang="en-US" altLang="zh-CN"/>
              <a:t>CAN</a:t>
            </a:r>
            <a:r>
              <a:rPr lang="zh-CN" altLang="zh-CN"/>
              <a:t>协议</a:t>
            </a:r>
            <a:r>
              <a:rPr lang="en-US" altLang="zh-CN"/>
              <a:t>2.0A</a:t>
            </a:r>
            <a:r>
              <a:rPr lang="zh-CN" altLang="zh-CN"/>
              <a:t>和</a:t>
            </a:r>
            <a:r>
              <a:rPr lang="en-US" altLang="zh-CN"/>
              <a:t>2.0B</a:t>
            </a:r>
            <a:r>
              <a:rPr lang="zh-CN" altLang="zh-CN"/>
              <a:t>标准。</a:t>
            </a:r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该</a:t>
            </a:r>
            <a:r>
              <a:rPr lang="en-US" altLang="zh-CN"/>
              <a:t>CAN</a:t>
            </a:r>
            <a:r>
              <a:rPr lang="zh-CN" altLang="zh-CN"/>
              <a:t>控制器支持最高的通讯速率为</a:t>
            </a:r>
            <a:r>
              <a:rPr lang="en-US" altLang="zh-CN"/>
              <a:t>1Mb/s</a:t>
            </a:r>
            <a:r>
              <a:rPr lang="zh-CN" altLang="zh-CN"/>
              <a:t>；可以自动地接收和发送</a:t>
            </a:r>
            <a:r>
              <a:rPr lang="en-US" altLang="zh-CN"/>
              <a:t>CAN</a:t>
            </a:r>
            <a:r>
              <a:rPr lang="zh-CN" altLang="zh-CN"/>
              <a:t>报文，支持使用标准</a:t>
            </a:r>
            <a:r>
              <a:rPr lang="en-US" altLang="zh-CN"/>
              <a:t>ID</a:t>
            </a:r>
            <a:r>
              <a:rPr lang="zh-CN" altLang="zh-CN"/>
              <a:t>和扩展</a:t>
            </a:r>
            <a:r>
              <a:rPr lang="en-US" altLang="zh-CN"/>
              <a:t>ID</a:t>
            </a:r>
            <a:r>
              <a:rPr lang="zh-CN" altLang="zh-CN"/>
              <a:t>的报文；外设中具有</a:t>
            </a:r>
            <a:r>
              <a:rPr lang="en-US" altLang="zh-CN"/>
              <a:t>3</a:t>
            </a:r>
            <a:r>
              <a:rPr lang="zh-CN" altLang="zh-CN"/>
              <a:t>个发送邮箱，发送报文的优先级可以使用软件控制，还可以记录发送的时间；具有</a:t>
            </a:r>
            <a:r>
              <a:rPr lang="en-US" altLang="zh-CN"/>
              <a:t>2</a:t>
            </a:r>
            <a:r>
              <a:rPr lang="zh-CN" altLang="zh-CN"/>
              <a:t>个</a:t>
            </a:r>
            <a:r>
              <a:rPr lang="en-US" altLang="zh-CN"/>
              <a:t>3</a:t>
            </a:r>
            <a:r>
              <a:rPr lang="zh-CN" altLang="zh-CN"/>
              <a:t>级深度的接收</a:t>
            </a:r>
            <a:r>
              <a:rPr lang="en-US" altLang="zh-CN"/>
              <a:t>FIFO</a:t>
            </a:r>
            <a:r>
              <a:rPr lang="zh-CN" altLang="zh-CN"/>
              <a:t>，可使用过滤功能只接收或不接收某些</a:t>
            </a:r>
            <a:r>
              <a:rPr lang="en-US" altLang="zh-CN"/>
              <a:t>ID</a:t>
            </a:r>
            <a:r>
              <a:rPr lang="zh-CN" altLang="zh-CN"/>
              <a:t>号的报文；可配置成自动重发；不支持使用</a:t>
            </a:r>
            <a:r>
              <a:rPr lang="en-US" altLang="zh-CN"/>
              <a:t>DMA</a:t>
            </a:r>
            <a:r>
              <a:rPr lang="zh-CN" altLang="zh-CN"/>
              <a:t>进行数据收发。</a:t>
            </a:r>
          </a:p>
        </p:txBody>
      </p:sp>
    </p:spTree>
    <p:extLst>
      <p:ext uri="{BB962C8B-B14F-4D97-AF65-F5344CB8AC3E}">
        <p14:creationId xmlns:p14="http://schemas.microsoft.com/office/powerpoint/2010/main" val="2081575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6793" y="980728"/>
            <a:ext cx="20874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框图剖析</a:t>
            </a:r>
          </a:p>
        </p:txBody>
      </p:sp>
      <p:sp>
        <p:nvSpPr>
          <p:cNvPr id="6" name="矩形 5"/>
          <p:cNvSpPr/>
          <p:nvPr/>
        </p:nvSpPr>
        <p:spPr>
          <a:xfrm>
            <a:off x="5940152" y="1522527"/>
            <a:ext cx="3094117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/>
              <a:t>CAN</a:t>
            </a:r>
            <a:r>
              <a:rPr lang="zh-CN" altLang="en-US" sz="3200"/>
              <a:t>控制内核</a:t>
            </a:r>
            <a:endParaRPr lang="en-US" altLang="zh-CN" sz="3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/>
              <a:t>CAN</a:t>
            </a:r>
            <a:r>
              <a:rPr lang="zh-CN" altLang="en-US" sz="3200"/>
              <a:t>发送邮箱</a:t>
            </a:r>
            <a:endParaRPr lang="en-US" altLang="zh-CN" sz="3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/>
              <a:t>CAN</a:t>
            </a:r>
            <a:r>
              <a:rPr lang="zh-CN" altLang="en-US" sz="3200"/>
              <a:t>接收</a:t>
            </a:r>
            <a:r>
              <a:rPr lang="en-US" altLang="zh-CN" sz="3200"/>
              <a:t>FIFO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/>
              <a:t>验收筛选器</a:t>
            </a:r>
            <a:endParaRPr lang="en-US" altLang="zh-CN" sz="3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/>
              <a:t>整体控制逻辑</a:t>
            </a:r>
          </a:p>
        </p:txBody>
      </p:sp>
      <p:pic>
        <p:nvPicPr>
          <p:cNvPr id="7" name="图片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93" y="1628800"/>
            <a:ext cx="5284470" cy="4927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矩形 1"/>
          <p:cNvSpPr/>
          <p:nvPr/>
        </p:nvSpPr>
        <p:spPr>
          <a:xfrm>
            <a:off x="5940151" y="4422011"/>
            <a:ext cx="309411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STM32</a:t>
            </a:r>
            <a:r>
              <a:rPr lang="zh-CN" altLang="zh-CN"/>
              <a:t>的有两组</a:t>
            </a:r>
            <a:r>
              <a:rPr lang="en-US" altLang="zh-CN"/>
              <a:t>CAN</a:t>
            </a:r>
            <a:r>
              <a:rPr lang="zh-CN" altLang="zh-CN"/>
              <a:t>控制器，其中</a:t>
            </a:r>
            <a:r>
              <a:rPr lang="en-US" altLang="zh-CN"/>
              <a:t>CAN1</a:t>
            </a:r>
            <a:r>
              <a:rPr lang="zh-CN" altLang="zh-CN"/>
              <a:t>是主设备，框图中的“存储访问控制器”是由</a:t>
            </a:r>
            <a:r>
              <a:rPr lang="en-US" altLang="zh-CN"/>
              <a:t>CAN1</a:t>
            </a:r>
            <a:r>
              <a:rPr lang="zh-CN" altLang="zh-CN"/>
              <a:t>控制的，</a:t>
            </a:r>
            <a:r>
              <a:rPr lang="en-US" altLang="zh-CN"/>
              <a:t>CAN2</a:t>
            </a:r>
            <a:r>
              <a:rPr lang="zh-CN" altLang="zh-CN"/>
              <a:t>无法直接访问存储区域，所以使用</a:t>
            </a:r>
            <a:r>
              <a:rPr lang="en-US" altLang="zh-CN"/>
              <a:t>CAN2</a:t>
            </a:r>
            <a:r>
              <a:rPr lang="zh-CN" altLang="zh-CN"/>
              <a:t>的时候必须使能</a:t>
            </a:r>
            <a:r>
              <a:rPr lang="en-US" altLang="zh-CN"/>
              <a:t>CAN1</a:t>
            </a:r>
            <a:r>
              <a:rPr lang="zh-CN" altLang="zh-CN"/>
              <a:t>外设的时钟。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107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685800" y="1124744"/>
            <a:ext cx="74145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控制内核</a:t>
            </a:r>
            <a:endParaRPr lang="zh-CN" altLang="en-US" sz="28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5800" y="1682800"/>
            <a:ext cx="80626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</a:t>
            </a:r>
            <a:r>
              <a:rPr lang="zh-CN" altLang="zh-CN"/>
              <a:t>框图中标号</a:t>
            </a:r>
            <a:r>
              <a:rPr lang="en-US" altLang="zh-CN">
                <a:sym typeface="Wingdings"/>
              </a:rPr>
              <a:t></a:t>
            </a:r>
            <a:r>
              <a:rPr lang="zh-CN" altLang="zh-CN"/>
              <a:t>处的</a:t>
            </a:r>
            <a:r>
              <a:rPr lang="en-US" altLang="zh-CN"/>
              <a:t>CAN</a:t>
            </a:r>
            <a:r>
              <a:rPr lang="zh-CN" altLang="zh-CN"/>
              <a:t>控制内核包含了各种控制寄存器及状态寄存器，我们主要讲解其中的主控制寄存器</a:t>
            </a:r>
            <a:r>
              <a:rPr lang="en-US" altLang="zh-CN"/>
              <a:t>CAN_MCR</a:t>
            </a:r>
            <a:r>
              <a:rPr lang="zh-CN" altLang="zh-CN"/>
              <a:t>及位时序寄存器</a:t>
            </a:r>
            <a:r>
              <a:rPr lang="en-US" altLang="zh-CN"/>
              <a:t>CAN_BTR</a:t>
            </a:r>
            <a:r>
              <a:rPr lang="zh-CN" altLang="zh-CN"/>
              <a:t>。</a:t>
            </a:r>
          </a:p>
        </p:txBody>
      </p:sp>
      <p:sp>
        <p:nvSpPr>
          <p:cNvPr id="5" name="矩形 4"/>
          <p:cNvSpPr/>
          <p:nvPr/>
        </p:nvSpPr>
        <p:spPr>
          <a:xfrm>
            <a:off x="539552" y="2564904"/>
            <a:ext cx="820891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</a:t>
            </a:r>
            <a:r>
              <a:rPr lang="zh-CN" altLang="zh-CN"/>
              <a:t>主控制寄存器</a:t>
            </a:r>
            <a:r>
              <a:rPr lang="en-US" altLang="zh-CN"/>
              <a:t>CAN_MCR</a:t>
            </a:r>
            <a:r>
              <a:rPr lang="zh-CN" altLang="zh-CN"/>
              <a:t>负责管理</a:t>
            </a:r>
            <a:r>
              <a:rPr lang="en-US" altLang="zh-CN"/>
              <a:t>CAN</a:t>
            </a:r>
            <a:r>
              <a:rPr lang="zh-CN" altLang="zh-CN"/>
              <a:t>的工作模式，它使用以下寄存器位实现控制。</a:t>
            </a:r>
            <a:endParaRPr lang="en-US" altLang="zh-CN"/>
          </a:p>
          <a:p>
            <a:endParaRPr lang="zh-CN" altLang="zh-CN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/>
              <a:t>DBF</a:t>
            </a:r>
            <a:r>
              <a:rPr lang="zh-CN" altLang="zh-CN"/>
              <a:t>调试冻结功能</a:t>
            </a:r>
          </a:p>
          <a:p>
            <a:r>
              <a:rPr lang="en-US" altLang="zh-CN"/>
              <a:t>	DBF(Debug freeze)</a:t>
            </a:r>
            <a:r>
              <a:rPr lang="zh-CN" altLang="zh-CN"/>
              <a:t>调试冻结，使用它可设置</a:t>
            </a:r>
            <a:r>
              <a:rPr lang="en-US" altLang="zh-CN"/>
              <a:t>CAN</a:t>
            </a:r>
            <a:r>
              <a:rPr lang="zh-CN" altLang="zh-CN"/>
              <a:t>处于工作状态或禁止收发的状态，禁止收发时仍可访问接收</a:t>
            </a:r>
            <a:r>
              <a:rPr lang="en-US" altLang="zh-CN"/>
              <a:t>FIFO</a:t>
            </a:r>
            <a:r>
              <a:rPr lang="zh-CN" altLang="zh-CN"/>
              <a:t>中的数据。这两种状态是当</a:t>
            </a:r>
            <a:r>
              <a:rPr lang="en-US" altLang="zh-CN"/>
              <a:t>STM32</a:t>
            </a:r>
            <a:r>
              <a:rPr lang="zh-CN" altLang="zh-CN"/>
              <a:t>芯片处于程序调试模式时才使用的，平时使用并不影响。</a:t>
            </a:r>
            <a:endParaRPr lang="en-US" altLang="zh-CN"/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TTCM</a:t>
            </a:r>
            <a:r>
              <a:rPr lang="zh-CN" altLang="zh-CN"/>
              <a:t>时间触发模式</a:t>
            </a:r>
          </a:p>
          <a:p>
            <a:r>
              <a:rPr lang="en-US" altLang="zh-CN"/>
              <a:t>	TTCM(Time triggered communication mode)</a:t>
            </a:r>
            <a:r>
              <a:rPr lang="zh-CN" altLang="zh-CN"/>
              <a:t>时间触发模式，它用于配置</a:t>
            </a:r>
            <a:r>
              <a:rPr lang="en-US" altLang="zh-CN"/>
              <a:t>CAN</a:t>
            </a:r>
            <a:r>
              <a:rPr lang="zh-CN" altLang="zh-CN"/>
              <a:t>的时间触发通信模式，在此模式下，</a:t>
            </a:r>
            <a:r>
              <a:rPr lang="en-US" altLang="zh-CN"/>
              <a:t>CAN</a:t>
            </a:r>
            <a:r>
              <a:rPr lang="zh-CN" altLang="zh-CN"/>
              <a:t>使用它内部定时器产生时间戳，并把它保存在</a:t>
            </a:r>
            <a:r>
              <a:rPr lang="en-US" altLang="zh-CN"/>
              <a:t>CAN_RDTxR</a:t>
            </a:r>
            <a:r>
              <a:rPr lang="zh-CN" altLang="zh-CN"/>
              <a:t>、</a:t>
            </a:r>
            <a:r>
              <a:rPr lang="en-US" altLang="zh-CN"/>
              <a:t>CAN_TDTxR</a:t>
            </a:r>
            <a:r>
              <a:rPr lang="zh-CN" altLang="zh-CN"/>
              <a:t>寄存器中。内部定时器在每个</a:t>
            </a:r>
            <a:r>
              <a:rPr lang="en-US" altLang="zh-CN"/>
              <a:t>CAN</a:t>
            </a:r>
            <a:r>
              <a:rPr lang="zh-CN" altLang="zh-CN"/>
              <a:t>位时间累加，在接收和发送的帧起始位被采样，并生成时间戳。利用它可以实现</a:t>
            </a:r>
            <a:r>
              <a:rPr lang="en-US" altLang="zh-CN"/>
              <a:t>ISO 11898-4 CAN</a:t>
            </a:r>
            <a:r>
              <a:rPr lang="zh-CN" altLang="zh-CN"/>
              <a:t>标准的分时同步通信功能。</a:t>
            </a:r>
          </a:p>
        </p:txBody>
      </p:sp>
    </p:spTree>
    <p:extLst>
      <p:ext uri="{BB962C8B-B14F-4D97-AF65-F5344CB8AC3E}">
        <p14:creationId xmlns:p14="http://schemas.microsoft.com/office/powerpoint/2010/main" val="2609071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685800" y="1124744"/>
            <a:ext cx="74145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zh-CN" sz="2800" b="1"/>
              <a:t>主控制寄存器</a:t>
            </a:r>
            <a:r>
              <a:rPr lang="en-US" altLang="zh-CN" sz="2800" b="1"/>
              <a:t>CAN_MCR</a:t>
            </a:r>
            <a:endParaRPr lang="zh-CN" altLang="zh-CN" sz="2800" b="1"/>
          </a:p>
        </p:txBody>
      </p:sp>
      <p:sp>
        <p:nvSpPr>
          <p:cNvPr id="5" name="矩形 4"/>
          <p:cNvSpPr/>
          <p:nvPr/>
        </p:nvSpPr>
        <p:spPr>
          <a:xfrm>
            <a:off x="539552" y="2060848"/>
            <a:ext cx="820891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ABOM</a:t>
            </a:r>
            <a:r>
              <a:rPr lang="zh-CN" altLang="zh-CN"/>
              <a:t>自动离线管理</a:t>
            </a:r>
          </a:p>
          <a:p>
            <a:r>
              <a:rPr lang="en-US" altLang="zh-CN"/>
              <a:t>	ABOM(Automatic bus-off management) </a:t>
            </a:r>
            <a:r>
              <a:rPr lang="zh-CN" altLang="zh-CN"/>
              <a:t>自动离线管理，它用于设置是否使用自动离线管理功能。当节点检测到它发送错误或接收错误超过一定值时，会自动进入离线状态，在离线状态中，</a:t>
            </a:r>
            <a:r>
              <a:rPr lang="en-US" altLang="zh-CN"/>
              <a:t>CAN</a:t>
            </a:r>
            <a:r>
              <a:rPr lang="zh-CN" altLang="zh-CN"/>
              <a:t>不能接收或发送报文。处于离线状态的时候，可以软件控制恢复或者直接使用这个自动离线管理功能，它会在适当的时候自动恢复。</a:t>
            </a:r>
            <a:endParaRPr lang="en-US" altLang="zh-CN"/>
          </a:p>
          <a:p>
            <a:endParaRPr lang="zh-CN" altLang="zh-CN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/>
              <a:t>AWUM</a:t>
            </a:r>
            <a:r>
              <a:rPr lang="zh-CN" altLang="zh-CN"/>
              <a:t>自动唤醒</a:t>
            </a:r>
          </a:p>
          <a:p>
            <a:r>
              <a:rPr lang="en-US" altLang="zh-CN"/>
              <a:t>	AWUM(Automatic bus-off management)</a:t>
            </a:r>
            <a:r>
              <a:rPr lang="zh-CN" altLang="zh-CN"/>
              <a:t>，自动唤醒功能，</a:t>
            </a:r>
            <a:r>
              <a:rPr lang="en-US" altLang="zh-CN"/>
              <a:t>CAN</a:t>
            </a:r>
            <a:r>
              <a:rPr lang="zh-CN" altLang="zh-CN"/>
              <a:t>外设可以使用软件进入低功耗的睡眠模式，如果使能了这个自动唤醒功能，当</a:t>
            </a:r>
            <a:r>
              <a:rPr lang="en-US" altLang="zh-CN"/>
              <a:t>CAN</a:t>
            </a:r>
            <a:r>
              <a:rPr lang="zh-CN" altLang="zh-CN"/>
              <a:t>检测到总线活动的时候，会自动唤醒。</a:t>
            </a:r>
          </a:p>
        </p:txBody>
      </p:sp>
    </p:spTree>
    <p:extLst>
      <p:ext uri="{BB962C8B-B14F-4D97-AF65-F5344CB8AC3E}">
        <p14:creationId xmlns:p14="http://schemas.microsoft.com/office/powerpoint/2010/main" val="2543971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685800" y="1124744"/>
            <a:ext cx="74145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zh-CN" sz="2800" b="1"/>
              <a:t>主控制寄存器</a:t>
            </a:r>
            <a:r>
              <a:rPr lang="en-US" altLang="zh-CN" sz="2800" b="1"/>
              <a:t>CAN_MCR</a:t>
            </a:r>
            <a:endParaRPr lang="zh-CN" altLang="zh-CN" sz="2800" b="1"/>
          </a:p>
        </p:txBody>
      </p:sp>
      <p:sp>
        <p:nvSpPr>
          <p:cNvPr id="5" name="矩形 4"/>
          <p:cNvSpPr/>
          <p:nvPr/>
        </p:nvSpPr>
        <p:spPr>
          <a:xfrm>
            <a:off x="539552" y="2132856"/>
            <a:ext cx="820891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/>
              <a:t>NART</a:t>
            </a:r>
            <a:r>
              <a:rPr lang="zh-CN" altLang="zh-CN"/>
              <a:t>自动重传</a:t>
            </a:r>
          </a:p>
          <a:p>
            <a:r>
              <a:rPr lang="en-US" altLang="zh-CN"/>
              <a:t>	NART(No automatic retransmission)</a:t>
            </a:r>
            <a:r>
              <a:rPr lang="zh-CN" altLang="zh-CN"/>
              <a:t>报文自动重传功能，设置这个功能后，当报文发送失败时会自动重传至成功为止。若不使用这个功能，无论发送结果如何，消息只发送一次。</a:t>
            </a:r>
            <a:endParaRPr lang="en-US" altLang="zh-CN"/>
          </a:p>
          <a:p>
            <a:endParaRPr lang="zh-CN" altLang="zh-CN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/>
              <a:t>RFLM</a:t>
            </a:r>
            <a:r>
              <a:rPr lang="zh-CN" altLang="zh-CN"/>
              <a:t>锁定模式</a:t>
            </a:r>
          </a:p>
          <a:p>
            <a:r>
              <a:rPr lang="en-US" altLang="zh-CN"/>
              <a:t>	RFLM(Receive FIFO locked mode)FIFO</a:t>
            </a:r>
            <a:r>
              <a:rPr lang="zh-CN" altLang="zh-CN"/>
              <a:t>锁定模式，该功能用于锁定接收</a:t>
            </a:r>
            <a:r>
              <a:rPr lang="en-US" altLang="zh-CN"/>
              <a:t>FIFO</a:t>
            </a:r>
            <a:r>
              <a:rPr lang="zh-CN" altLang="zh-CN"/>
              <a:t>。锁定后，当接收</a:t>
            </a:r>
            <a:r>
              <a:rPr lang="en-US" altLang="zh-CN"/>
              <a:t>FIFO</a:t>
            </a:r>
            <a:r>
              <a:rPr lang="zh-CN" altLang="zh-CN"/>
              <a:t>溢出时，会丢弃下一个接收的报文。若不锁定，则下一个接收到的报文会覆盖原报文。</a:t>
            </a:r>
            <a:endParaRPr lang="en-US" altLang="zh-CN"/>
          </a:p>
          <a:p>
            <a:endParaRPr lang="zh-CN" altLang="zh-CN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/>
              <a:t>TXFP</a:t>
            </a:r>
            <a:r>
              <a:rPr lang="zh-CN" altLang="zh-CN"/>
              <a:t>报文发送优先级的判定方法</a:t>
            </a:r>
          </a:p>
          <a:p>
            <a:r>
              <a:rPr lang="en-US" altLang="zh-CN"/>
              <a:t>	TXFP(Transmit FIFO priority)</a:t>
            </a:r>
            <a:r>
              <a:rPr lang="zh-CN" altLang="zh-CN"/>
              <a:t>报文发送优先级的判定方法，当</a:t>
            </a:r>
            <a:r>
              <a:rPr lang="en-US" altLang="zh-CN"/>
              <a:t>CAN</a:t>
            </a:r>
            <a:r>
              <a:rPr lang="zh-CN" altLang="zh-CN"/>
              <a:t>外设的发送邮箱中有多个待发送报文时，本功能可以控制它是根据报文的</a:t>
            </a:r>
            <a:r>
              <a:rPr lang="en-US" altLang="zh-CN"/>
              <a:t>ID</a:t>
            </a:r>
            <a:r>
              <a:rPr lang="zh-CN" altLang="zh-CN"/>
              <a:t>优先级还是报文存进邮箱的顺序来发送。</a:t>
            </a:r>
          </a:p>
        </p:txBody>
      </p:sp>
    </p:spTree>
    <p:extLst>
      <p:ext uri="{BB962C8B-B14F-4D97-AF65-F5344CB8AC3E}">
        <p14:creationId xmlns:p14="http://schemas.microsoft.com/office/powerpoint/2010/main" val="3509577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685800" y="1124744"/>
            <a:ext cx="74145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工作模式</a:t>
            </a:r>
            <a:endParaRPr lang="zh-CN" altLang="zh-CN" sz="2800" b="1"/>
          </a:p>
        </p:txBody>
      </p:sp>
      <p:sp>
        <p:nvSpPr>
          <p:cNvPr id="2" name="矩形 1"/>
          <p:cNvSpPr/>
          <p:nvPr/>
        </p:nvSpPr>
        <p:spPr>
          <a:xfrm>
            <a:off x="685800" y="1772816"/>
            <a:ext cx="77746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</a:t>
            </a:r>
            <a:r>
              <a:rPr lang="zh-CN" altLang="zh-CN"/>
              <a:t>为方便调试，</a:t>
            </a:r>
            <a:r>
              <a:rPr lang="en-US" altLang="zh-CN"/>
              <a:t>STM32</a:t>
            </a:r>
            <a:r>
              <a:rPr lang="zh-CN" altLang="zh-CN"/>
              <a:t>的</a:t>
            </a:r>
            <a:r>
              <a:rPr lang="en-US" altLang="zh-CN"/>
              <a:t>CAN</a:t>
            </a:r>
            <a:r>
              <a:rPr lang="zh-CN" altLang="zh-CN"/>
              <a:t>提供了测试模式，配置位时序寄存器</a:t>
            </a:r>
            <a:r>
              <a:rPr lang="en-US" altLang="zh-CN"/>
              <a:t>CAN_BTR</a:t>
            </a:r>
            <a:r>
              <a:rPr lang="zh-CN" altLang="zh-CN"/>
              <a:t>的</a:t>
            </a:r>
            <a:r>
              <a:rPr lang="en-US" altLang="zh-CN"/>
              <a:t>SILM</a:t>
            </a:r>
            <a:r>
              <a:rPr lang="zh-CN" altLang="zh-CN"/>
              <a:t>及</a:t>
            </a:r>
            <a:r>
              <a:rPr lang="en-US" altLang="zh-CN"/>
              <a:t>LBKM</a:t>
            </a:r>
            <a:r>
              <a:rPr lang="zh-CN" altLang="zh-CN"/>
              <a:t>寄存器位可以控制使用正常模式、静默模式、回环模式及静默回环模式</a:t>
            </a:r>
          </a:p>
        </p:txBody>
      </p:sp>
      <p:pic>
        <p:nvPicPr>
          <p:cNvPr id="9" name="图片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2696146"/>
            <a:ext cx="4171101" cy="40395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32563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685800" y="1124744"/>
            <a:ext cx="74145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工作模式</a:t>
            </a:r>
            <a:endParaRPr lang="zh-CN" altLang="zh-CN" sz="2800" b="1"/>
          </a:p>
        </p:txBody>
      </p:sp>
      <p:pic>
        <p:nvPicPr>
          <p:cNvPr id="9" name="图片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772816"/>
            <a:ext cx="4535573" cy="43924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矩形 2"/>
          <p:cNvSpPr/>
          <p:nvPr/>
        </p:nvSpPr>
        <p:spPr>
          <a:xfrm>
            <a:off x="4661138" y="1895921"/>
            <a:ext cx="448286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/>
              <a:t>正常模式</a:t>
            </a:r>
          </a:p>
          <a:p>
            <a:r>
              <a:rPr lang="zh-CN" altLang="zh-CN"/>
              <a:t>正常模式下就是一个正常的</a:t>
            </a:r>
            <a:r>
              <a:rPr lang="en-US" altLang="zh-CN"/>
              <a:t>CAN</a:t>
            </a:r>
            <a:r>
              <a:rPr lang="zh-CN" altLang="zh-CN"/>
              <a:t>节点，可以向总线发送数据和接收数据。</a:t>
            </a:r>
            <a:endParaRPr lang="en-US" altLang="zh-CN"/>
          </a:p>
          <a:p>
            <a:endParaRPr lang="zh-CN" altLang="zh-CN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/>
              <a:t>静默模式</a:t>
            </a:r>
          </a:p>
          <a:p>
            <a:r>
              <a:rPr lang="zh-CN" altLang="zh-CN"/>
              <a:t>静默模式下，它自己的输出端的逻辑</a:t>
            </a:r>
            <a:r>
              <a:rPr lang="en-US" altLang="zh-CN"/>
              <a:t>0</a:t>
            </a:r>
            <a:r>
              <a:rPr lang="zh-CN" altLang="zh-CN"/>
              <a:t>数据会直接传输到它自己的输入端，逻辑</a:t>
            </a:r>
            <a:r>
              <a:rPr lang="en-US" altLang="zh-CN"/>
              <a:t>1</a:t>
            </a:r>
            <a:r>
              <a:rPr lang="zh-CN" altLang="zh-CN"/>
              <a:t>可以被发送到总线，所以它不能向总线发送显性位</a:t>
            </a:r>
            <a:r>
              <a:rPr lang="en-US" altLang="zh-CN"/>
              <a:t>(</a:t>
            </a:r>
            <a:r>
              <a:rPr lang="zh-CN" altLang="zh-CN"/>
              <a:t>逻辑</a:t>
            </a:r>
            <a:r>
              <a:rPr lang="en-US" altLang="zh-CN"/>
              <a:t>0)</a:t>
            </a:r>
            <a:r>
              <a:rPr lang="zh-CN" altLang="zh-CN"/>
              <a:t>，只能发送隐性位</a:t>
            </a:r>
            <a:r>
              <a:rPr lang="en-US" altLang="zh-CN"/>
              <a:t>(</a:t>
            </a:r>
            <a:r>
              <a:rPr lang="zh-CN" altLang="zh-CN"/>
              <a:t>逻辑</a:t>
            </a:r>
            <a:r>
              <a:rPr lang="en-US" altLang="zh-CN"/>
              <a:t>1)</a:t>
            </a:r>
            <a:r>
              <a:rPr lang="zh-CN" altLang="zh-CN"/>
              <a:t>。输入端可以从总线接收内容。由于它只可发送的隐性位不会强制影响总线的状态，所以把它称为静默模式。这种模式一般用于监测，它可以用于分析总线上的流量，但又不会因为发送显性位而影响总线。</a:t>
            </a:r>
          </a:p>
        </p:txBody>
      </p:sp>
    </p:spTree>
    <p:extLst>
      <p:ext uri="{BB962C8B-B14F-4D97-AF65-F5344CB8AC3E}">
        <p14:creationId xmlns:p14="http://schemas.microsoft.com/office/powerpoint/2010/main" val="3869846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2678</TotalTime>
  <Pages>0</Pages>
  <Words>1109</Words>
  <Characters>0</Characters>
  <Application>Microsoft Office PowerPoint</Application>
  <DocSecurity>0</DocSecurity>
  <PresentationFormat>全屏显示(4:3)</PresentationFormat>
  <Lines>0</Lines>
  <Paragraphs>230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黑体</vt:lpstr>
      <vt:lpstr>宋体</vt:lpstr>
      <vt:lpstr>微软雅黑</vt:lpstr>
      <vt:lpstr>Arial</vt:lpstr>
      <vt:lpstr>Times New Roman</vt:lpstr>
      <vt:lpstr>Wingdings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flyleaf_PC</cp:lastModifiedBy>
  <cp:revision>285</cp:revision>
  <dcterms:created xsi:type="dcterms:W3CDTF">2014-09-22T09:17:55Z</dcterms:created>
  <dcterms:modified xsi:type="dcterms:W3CDTF">2016-11-04T01:38:15Z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