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51" r:id="rId4"/>
    <p:sldId id="352" r:id="rId5"/>
    <p:sldId id="368" r:id="rId6"/>
    <p:sldId id="296" r:id="rId7"/>
    <p:sldId id="369" r:id="rId8"/>
    <p:sldId id="370" r:id="rId9"/>
    <p:sldId id="371" r:id="rId10"/>
    <p:sldId id="372" r:id="rId11"/>
    <p:sldId id="374" r:id="rId12"/>
    <p:sldId id="375" r:id="rId13"/>
    <p:sldId id="376" r:id="rId14"/>
    <p:sldId id="397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283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1530" y="6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21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786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302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199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4994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826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74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22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4400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092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403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6722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1584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7968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0424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6000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2028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42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2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4515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5777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72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940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85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CAN—</a:t>
              </a:r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通讯实验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CAN_TTCM</a:t>
            </a:r>
            <a:endParaRPr lang="zh-CN" altLang="zh-CN"/>
          </a:p>
          <a:p>
            <a:r>
              <a:rPr lang="zh-CN" altLang="zh-CN"/>
              <a:t>本成员用于设置是否使用时间触发功能</a:t>
            </a:r>
            <a:r>
              <a:rPr lang="en-US" altLang="zh-CN"/>
              <a:t>(ENABLE/DISABLE)</a:t>
            </a:r>
            <a:r>
              <a:rPr lang="zh-CN" altLang="zh-CN"/>
              <a:t>，时间触发功能在某些</a:t>
            </a:r>
            <a:r>
              <a:rPr lang="en-US" altLang="zh-CN"/>
              <a:t>CAN</a:t>
            </a:r>
            <a:r>
              <a:rPr lang="zh-CN" altLang="zh-CN"/>
              <a:t>标准中会使用到。</a:t>
            </a:r>
          </a:p>
        </p:txBody>
      </p:sp>
    </p:spTree>
    <p:extLst>
      <p:ext uri="{BB962C8B-B14F-4D97-AF65-F5344CB8AC3E}">
        <p14:creationId xmlns:p14="http://schemas.microsoft.com/office/powerpoint/2010/main" val="236668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6996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CAN_ABOM</a:t>
            </a:r>
            <a:endParaRPr lang="zh-CN" altLang="zh-CN"/>
          </a:p>
          <a:p>
            <a:r>
              <a:rPr lang="zh-CN" altLang="zh-CN"/>
              <a:t>本成员用于设置是否使用自动离线管理</a:t>
            </a:r>
            <a:r>
              <a:rPr lang="en-US" altLang="zh-CN"/>
              <a:t>(ENABLE/DISABLE)</a:t>
            </a:r>
            <a:r>
              <a:rPr lang="zh-CN" altLang="zh-CN"/>
              <a:t>，使用自动离线管理可以在节点出错离线后适时自动恢复，不需要软件干预。</a:t>
            </a:r>
          </a:p>
        </p:txBody>
      </p:sp>
    </p:spTree>
    <p:extLst>
      <p:ext uri="{BB962C8B-B14F-4D97-AF65-F5344CB8AC3E}">
        <p14:creationId xmlns:p14="http://schemas.microsoft.com/office/powerpoint/2010/main" val="39801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6996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 AWUM</a:t>
            </a:r>
            <a:endParaRPr lang="zh-CN" altLang="zh-CN"/>
          </a:p>
          <a:p>
            <a:r>
              <a:rPr lang="zh-CN" altLang="zh-CN"/>
              <a:t>本成员用于设置是否使用自动唤醒功能</a:t>
            </a:r>
            <a:r>
              <a:rPr lang="en-US" altLang="zh-CN"/>
              <a:t>(ENABLE/DISABLE)</a:t>
            </a:r>
            <a:r>
              <a:rPr lang="zh-CN" altLang="zh-CN"/>
              <a:t>，使能自动唤醒功能后它会在监测到总线活动后自动唤醒。</a:t>
            </a:r>
          </a:p>
        </p:txBody>
      </p:sp>
    </p:spTree>
    <p:extLst>
      <p:ext uri="{BB962C8B-B14F-4D97-AF65-F5344CB8AC3E}">
        <p14:creationId xmlns:p14="http://schemas.microsoft.com/office/powerpoint/2010/main" val="208506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CAN_NART</a:t>
            </a:r>
            <a:endParaRPr lang="zh-CN" altLang="zh-CN"/>
          </a:p>
          <a:p>
            <a:r>
              <a:rPr lang="zh-CN" altLang="zh-CN"/>
              <a:t>本成员用于设置是否使用自动重传功能</a:t>
            </a:r>
            <a:r>
              <a:rPr lang="en-US" altLang="zh-CN"/>
              <a:t>(ENABLE/DISABLE)</a:t>
            </a:r>
            <a:r>
              <a:rPr lang="zh-CN" altLang="zh-CN"/>
              <a:t>，使用自动重传功能时，会一直发送报文直到成功为止。</a:t>
            </a:r>
          </a:p>
        </p:txBody>
      </p:sp>
    </p:spTree>
    <p:extLst>
      <p:ext uri="{BB962C8B-B14F-4D97-AF65-F5344CB8AC3E}">
        <p14:creationId xmlns:p14="http://schemas.microsoft.com/office/powerpoint/2010/main" val="376941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CAN_RFLM</a:t>
            </a:r>
            <a:endParaRPr lang="zh-CN" altLang="zh-CN"/>
          </a:p>
          <a:p>
            <a:r>
              <a:rPr lang="zh-CN" altLang="zh-CN"/>
              <a:t>本成员用于设置是否使用锁定接收</a:t>
            </a:r>
            <a:r>
              <a:rPr lang="en-US" altLang="zh-CN"/>
              <a:t>FIFO(ENABLE/DISABLE)</a:t>
            </a:r>
            <a:r>
              <a:rPr lang="zh-CN" altLang="zh-CN"/>
              <a:t>，锁定接收</a:t>
            </a:r>
            <a:r>
              <a:rPr lang="en-US" altLang="zh-CN"/>
              <a:t>FIFO</a:t>
            </a:r>
            <a:r>
              <a:rPr lang="zh-CN" altLang="zh-CN"/>
              <a:t>后，若</a:t>
            </a:r>
            <a:r>
              <a:rPr lang="en-US" altLang="zh-CN"/>
              <a:t>FIFO</a:t>
            </a:r>
            <a:r>
              <a:rPr lang="zh-CN" altLang="zh-CN"/>
              <a:t>溢出时会丢弃新数据，否则在</a:t>
            </a:r>
            <a:r>
              <a:rPr lang="en-US" altLang="zh-CN"/>
              <a:t>FIFO</a:t>
            </a:r>
            <a:r>
              <a:rPr lang="zh-CN" altLang="zh-CN"/>
              <a:t>溢出时以新数据覆盖旧数据。</a:t>
            </a:r>
          </a:p>
        </p:txBody>
      </p:sp>
    </p:spTree>
    <p:extLst>
      <p:ext uri="{BB962C8B-B14F-4D97-AF65-F5344CB8AC3E}">
        <p14:creationId xmlns:p14="http://schemas.microsoft.com/office/powerpoint/2010/main" val="61562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492" y="51571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CAN_TXFP</a:t>
            </a:r>
          </a:p>
          <a:p>
            <a:pPr lvl="0"/>
            <a:r>
              <a:rPr lang="zh-CN" altLang="zh-CN"/>
              <a:t>本成员用于设置发送报文的优先级判定方法</a:t>
            </a:r>
            <a:r>
              <a:rPr lang="en-US" altLang="zh-CN"/>
              <a:t>(ENABLE/DISABLE)</a:t>
            </a:r>
            <a:r>
              <a:rPr lang="zh-CN" altLang="zh-CN"/>
              <a:t>，使能时，以报文存入发送邮箱的先后顺序来发送，否则按照报文</a:t>
            </a:r>
            <a:r>
              <a:rPr lang="en-US" altLang="zh-CN"/>
              <a:t>ID</a:t>
            </a:r>
            <a:r>
              <a:rPr lang="zh-CN" altLang="zh-CN"/>
              <a:t>的优先级来发送。</a:t>
            </a:r>
          </a:p>
        </p:txBody>
      </p:sp>
    </p:spTree>
    <p:extLst>
      <p:ext uri="{BB962C8B-B14F-4D97-AF65-F5344CB8AC3E}">
        <p14:creationId xmlns:p14="http://schemas.microsoft.com/office/powerpoint/2010/main" val="270760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4401"/>
            <a:ext cx="6169548" cy="429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60376" y="5877272"/>
            <a:ext cx="8316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在发送或接收报文时，需要往发送邮箱中写入报文信息或从接收</a:t>
            </a:r>
            <a:r>
              <a:rPr lang="en-US" altLang="zh-CN"/>
              <a:t>FIFO</a:t>
            </a:r>
            <a:r>
              <a:rPr lang="zh-CN" altLang="zh-CN"/>
              <a:t>中读取报文信息，利用</a:t>
            </a:r>
            <a:r>
              <a:rPr lang="en-US" altLang="zh-CN"/>
              <a:t>STM32</a:t>
            </a:r>
            <a:r>
              <a:rPr lang="zh-CN" altLang="zh-CN"/>
              <a:t>标准库的发送及接收结构体可以方便地完成这样的工作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732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StdId</a:t>
            </a:r>
            <a:endParaRPr lang="zh-CN" altLang="zh-CN"/>
          </a:p>
          <a:p>
            <a:r>
              <a:rPr lang="zh-CN" altLang="zh-CN"/>
              <a:t>本成员存储的是报文的</a:t>
            </a:r>
            <a:r>
              <a:rPr lang="en-US" altLang="zh-CN"/>
              <a:t>11</a:t>
            </a:r>
            <a:r>
              <a:rPr lang="zh-CN" altLang="zh-CN"/>
              <a:t>位标准标识符，范围是</a:t>
            </a:r>
            <a:r>
              <a:rPr lang="en-US" altLang="zh-CN"/>
              <a:t>0-0x7FF</a:t>
            </a:r>
            <a:r>
              <a:rPr lang="zh-CN" altLang="zh-CN"/>
              <a:t>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ExtId</a:t>
            </a:r>
            <a:endParaRPr lang="zh-CN" altLang="zh-CN"/>
          </a:p>
          <a:p>
            <a:r>
              <a:rPr lang="zh-CN" altLang="zh-CN"/>
              <a:t>本成员存储的是报文的</a:t>
            </a:r>
            <a:r>
              <a:rPr lang="en-US" altLang="zh-CN"/>
              <a:t>29</a:t>
            </a:r>
            <a:r>
              <a:rPr lang="zh-CN" altLang="zh-CN"/>
              <a:t>位扩展标识符，范围是</a:t>
            </a:r>
            <a:r>
              <a:rPr lang="en-US" altLang="zh-CN"/>
              <a:t>0-0x1FFFFFFF</a:t>
            </a:r>
            <a:r>
              <a:rPr lang="zh-CN" altLang="zh-CN"/>
              <a:t>。</a:t>
            </a:r>
            <a:r>
              <a:rPr lang="en-US" altLang="zh-CN"/>
              <a:t>ExtId</a:t>
            </a:r>
            <a:r>
              <a:rPr lang="zh-CN" altLang="zh-CN"/>
              <a:t>与</a:t>
            </a:r>
            <a:r>
              <a:rPr lang="en-US" altLang="zh-CN"/>
              <a:t>StdId</a:t>
            </a:r>
            <a:r>
              <a:rPr lang="zh-CN" altLang="zh-CN"/>
              <a:t>这两个成员根据下面的</a:t>
            </a:r>
            <a:r>
              <a:rPr lang="en-US" altLang="zh-CN"/>
              <a:t>IDE</a:t>
            </a:r>
            <a:r>
              <a:rPr lang="zh-CN" altLang="zh-CN"/>
              <a:t>位配置，只有一个是有效的。</a:t>
            </a:r>
          </a:p>
        </p:txBody>
      </p:sp>
    </p:spTree>
    <p:extLst>
      <p:ext uri="{BB962C8B-B14F-4D97-AF65-F5344CB8AC3E}">
        <p14:creationId xmlns:p14="http://schemas.microsoft.com/office/powerpoint/2010/main" val="77771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IDE</a:t>
            </a:r>
            <a:endParaRPr lang="zh-CN" altLang="zh-CN"/>
          </a:p>
          <a:p>
            <a:r>
              <a:rPr lang="zh-CN" altLang="zh-CN"/>
              <a:t>本成员存储的是扩展标志</a:t>
            </a:r>
            <a:r>
              <a:rPr lang="en-US" altLang="zh-CN"/>
              <a:t>IDE</a:t>
            </a:r>
            <a:r>
              <a:rPr lang="zh-CN" altLang="zh-CN"/>
              <a:t>位，当它的值为宏</a:t>
            </a:r>
            <a:r>
              <a:rPr lang="en-US" altLang="zh-CN"/>
              <a:t>CAN_ID_STD</a:t>
            </a:r>
            <a:r>
              <a:rPr lang="zh-CN" altLang="zh-CN"/>
              <a:t>时表示本报文是标准帧，使用</a:t>
            </a:r>
            <a:r>
              <a:rPr lang="en-US" altLang="zh-CN"/>
              <a:t>StdId</a:t>
            </a:r>
            <a:r>
              <a:rPr lang="zh-CN" altLang="zh-CN"/>
              <a:t>成员存储报文</a:t>
            </a:r>
            <a:r>
              <a:rPr lang="en-US" altLang="zh-CN"/>
              <a:t>ID</a:t>
            </a:r>
            <a:r>
              <a:rPr lang="zh-CN" altLang="zh-CN"/>
              <a:t>；当它的值为宏</a:t>
            </a:r>
            <a:r>
              <a:rPr lang="en-US" altLang="zh-CN"/>
              <a:t>CAN_ID_EXT</a:t>
            </a:r>
            <a:r>
              <a:rPr lang="zh-CN" altLang="zh-CN"/>
              <a:t>时表示本报文是扩展帧，使用</a:t>
            </a:r>
            <a:r>
              <a:rPr lang="en-US" altLang="zh-CN"/>
              <a:t>ExtId</a:t>
            </a:r>
            <a:r>
              <a:rPr lang="zh-CN" altLang="zh-CN"/>
              <a:t>成员存储报文</a:t>
            </a:r>
            <a:r>
              <a:rPr lang="en-US" altLang="zh-CN"/>
              <a:t>ID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568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RTR</a:t>
            </a:r>
            <a:endParaRPr lang="zh-CN" altLang="zh-CN"/>
          </a:p>
          <a:p>
            <a:r>
              <a:rPr lang="zh-CN" altLang="zh-CN"/>
              <a:t>本成员存储的是报文类型标志</a:t>
            </a:r>
            <a:r>
              <a:rPr lang="en-US" altLang="zh-CN"/>
              <a:t>RTR</a:t>
            </a:r>
            <a:r>
              <a:rPr lang="zh-CN" altLang="zh-CN"/>
              <a:t>位，当它的值为宏</a:t>
            </a:r>
            <a:r>
              <a:rPr lang="en-US" altLang="zh-CN"/>
              <a:t>CAN_RTR_Data</a:t>
            </a:r>
            <a:r>
              <a:rPr lang="zh-CN" altLang="zh-CN"/>
              <a:t>时表示本报文是数据帧；当它的值为宏</a:t>
            </a:r>
            <a:r>
              <a:rPr lang="en-US" altLang="zh-CN"/>
              <a:t>CAN_RTR_Remote</a:t>
            </a:r>
            <a:r>
              <a:rPr lang="zh-CN" altLang="zh-CN"/>
              <a:t>时表示本报文是遥控帧，由于遥控帧没有数据段，所以当报文是遥控帧时，下面的</a:t>
            </a:r>
            <a:r>
              <a:rPr lang="en-US" altLang="zh-CN"/>
              <a:t>Data[8]</a:t>
            </a:r>
            <a:r>
              <a:rPr lang="zh-CN" altLang="zh-CN"/>
              <a:t>成员的内容是无效的。</a:t>
            </a:r>
          </a:p>
        </p:txBody>
      </p:sp>
    </p:spTree>
    <p:extLst>
      <p:ext uri="{BB962C8B-B14F-4D97-AF65-F5344CB8AC3E}">
        <p14:creationId xmlns:p14="http://schemas.microsoft.com/office/powerpoint/2010/main" val="307372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04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外设简介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873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控制的相关结构体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通讯实验”章节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1" y="1514401"/>
            <a:ext cx="8608790" cy="32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461" y="5013176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DLC</a:t>
            </a:r>
            <a:endParaRPr lang="zh-CN" altLang="zh-CN"/>
          </a:p>
          <a:p>
            <a:r>
              <a:rPr lang="zh-CN" altLang="zh-CN"/>
              <a:t>本成员存储的是数据帧数据段的长度，它的值的范围是</a:t>
            </a:r>
            <a:r>
              <a:rPr lang="en-US" altLang="zh-CN"/>
              <a:t>0-8</a:t>
            </a:r>
            <a:r>
              <a:rPr lang="zh-CN" altLang="zh-CN"/>
              <a:t>，当报文是遥控帧时</a:t>
            </a:r>
            <a:r>
              <a:rPr lang="en-US" altLang="zh-CN"/>
              <a:t>DLC</a:t>
            </a:r>
            <a:r>
              <a:rPr lang="zh-CN" altLang="zh-CN"/>
              <a:t>值为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  <a:p>
            <a:pPr lvl="0"/>
            <a:r>
              <a:rPr lang="en-US" altLang="zh-CN"/>
              <a:t>Data[8]</a:t>
            </a:r>
            <a:endParaRPr lang="zh-CN" altLang="zh-CN"/>
          </a:p>
          <a:p>
            <a:r>
              <a:rPr lang="zh-CN" altLang="zh-CN"/>
              <a:t>本成员存储的就是数据帧中数据段的数据。</a:t>
            </a:r>
          </a:p>
        </p:txBody>
      </p:sp>
    </p:spTree>
    <p:extLst>
      <p:ext uri="{BB962C8B-B14F-4D97-AF65-F5344CB8AC3E}">
        <p14:creationId xmlns:p14="http://schemas.microsoft.com/office/powerpoint/2010/main" val="92663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025950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FMI</a:t>
            </a:r>
            <a:endParaRPr lang="zh-CN" altLang="zh-CN"/>
          </a:p>
          <a:p>
            <a:r>
              <a:rPr lang="zh-CN" altLang="zh-CN"/>
              <a:t>本成员只存在于接收结构体，它存储了筛选器的编号，表示本报文是经过哪个筛选器存储进接收</a:t>
            </a:r>
            <a:r>
              <a:rPr lang="en-US" altLang="zh-CN"/>
              <a:t>FIFO</a:t>
            </a:r>
            <a:r>
              <a:rPr lang="zh-CN" altLang="zh-CN"/>
              <a:t>的，可以用它简化软件处理。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14400"/>
            <a:ext cx="8825459" cy="313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10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发送及接收结构体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99783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当需要使用</a:t>
            </a:r>
            <a:r>
              <a:rPr lang="en-US" altLang="zh-CN"/>
              <a:t>CAN</a:t>
            </a:r>
            <a:r>
              <a:rPr lang="zh-CN" altLang="zh-CN"/>
              <a:t>发送报文时，先定义一个上面发送类型的结构体，然后把报文的内容按成员赋值到该结构体中，最后调用库函数</a:t>
            </a:r>
            <a:r>
              <a:rPr lang="en-US" altLang="zh-CN"/>
              <a:t>CAN_Transmit</a:t>
            </a:r>
            <a:r>
              <a:rPr lang="zh-CN" altLang="zh-CN"/>
              <a:t>把这些内容写入到发送邮箱即可把报文发送出去。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接收报文时，通过检测标志位获知接收</a:t>
            </a:r>
            <a:r>
              <a:rPr lang="en-US" altLang="zh-CN"/>
              <a:t>FIFO</a:t>
            </a:r>
            <a:r>
              <a:rPr lang="zh-CN" altLang="zh-CN"/>
              <a:t>的状态，若收到报文，可调用库函数</a:t>
            </a:r>
            <a:r>
              <a:rPr lang="en-US" altLang="zh-CN"/>
              <a:t>CAN_Receive</a:t>
            </a:r>
            <a:r>
              <a:rPr lang="zh-CN" altLang="zh-CN"/>
              <a:t>把接收</a:t>
            </a:r>
            <a:r>
              <a:rPr lang="en-US" altLang="zh-CN"/>
              <a:t>FIFO</a:t>
            </a:r>
            <a:r>
              <a:rPr lang="zh-CN" altLang="zh-CN"/>
              <a:t>中的内容读取到预先定义的接收类型结构体中，然后再访问该结构体即可利用报文。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0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CAN_FilterIdHigh</a:t>
            </a:r>
            <a:endParaRPr lang="zh-CN" altLang="zh-CN"/>
          </a:p>
          <a:p>
            <a:r>
              <a:rPr lang="en-US" altLang="zh-CN"/>
              <a:t>CAN_FilterIdHigh</a:t>
            </a:r>
            <a:r>
              <a:rPr lang="zh-CN" altLang="zh-CN"/>
              <a:t>成员用于存储要筛选的</a:t>
            </a:r>
            <a:r>
              <a:rPr lang="en-US" altLang="zh-CN"/>
              <a:t>ID</a:t>
            </a:r>
            <a:r>
              <a:rPr lang="zh-CN" altLang="zh-CN"/>
              <a:t>，若筛选器工作在</a:t>
            </a:r>
            <a:r>
              <a:rPr lang="en-US" altLang="zh-CN"/>
              <a:t>32</a:t>
            </a:r>
            <a:r>
              <a:rPr lang="zh-CN" altLang="zh-CN"/>
              <a:t>位模式，它存储的是所筛选</a:t>
            </a:r>
            <a:r>
              <a:rPr lang="en-US" altLang="zh-CN"/>
              <a:t>ID</a:t>
            </a:r>
            <a:r>
              <a:rPr lang="zh-CN" altLang="zh-CN"/>
              <a:t>的高</a:t>
            </a:r>
            <a:r>
              <a:rPr lang="en-US" altLang="zh-CN"/>
              <a:t>16</a:t>
            </a:r>
            <a:r>
              <a:rPr lang="zh-CN" altLang="zh-CN"/>
              <a:t>位；若筛选器工作在</a:t>
            </a:r>
            <a:r>
              <a:rPr lang="en-US" altLang="zh-CN"/>
              <a:t>16</a:t>
            </a:r>
            <a:r>
              <a:rPr lang="zh-CN" altLang="zh-CN"/>
              <a:t>位模式，它存储的就是一个完整的要筛选的</a:t>
            </a:r>
            <a:r>
              <a:rPr lang="en-US" altLang="zh-CN"/>
              <a:t>ID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09451"/>
            <a:ext cx="8003692" cy="370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8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CAN_FilterIdLow</a:t>
            </a:r>
            <a:endParaRPr lang="zh-CN" altLang="zh-CN"/>
          </a:p>
          <a:p>
            <a:r>
              <a:rPr lang="zh-CN" altLang="zh-CN"/>
              <a:t>类似地，</a:t>
            </a:r>
            <a:r>
              <a:rPr lang="en-US" altLang="zh-CN"/>
              <a:t>CAN_FilterIdLow</a:t>
            </a:r>
            <a:r>
              <a:rPr lang="zh-CN" altLang="zh-CN"/>
              <a:t>成员也是用于存储要筛选的</a:t>
            </a:r>
            <a:r>
              <a:rPr lang="en-US" altLang="zh-CN"/>
              <a:t>ID</a:t>
            </a:r>
            <a:r>
              <a:rPr lang="zh-CN" altLang="zh-CN"/>
              <a:t>，若筛选器工作在</a:t>
            </a:r>
            <a:r>
              <a:rPr lang="en-US" altLang="zh-CN"/>
              <a:t>32</a:t>
            </a:r>
            <a:r>
              <a:rPr lang="zh-CN" altLang="zh-CN"/>
              <a:t>位模式，它存储的是所筛选</a:t>
            </a:r>
            <a:r>
              <a:rPr lang="en-US" altLang="zh-CN"/>
              <a:t>ID</a:t>
            </a:r>
            <a:r>
              <a:rPr lang="zh-CN" altLang="zh-CN"/>
              <a:t>的低</a:t>
            </a:r>
            <a:r>
              <a:rPr lang="en-US" altLang="zh-CN"/>
              <a:t>16</a:t>
            </a:r>
            <a:r>
              <a:rPr lang="zh-CN" altLang="zh-CN"/>
              <a:t>位；若筛选器工作在</a:t>
            </a:r>
            <a:r>
              <a:rPr lang="en-US" altLang="zh-CN"/>
              <a:t>16</a:t>
            </a:r>
            <a:r>
              <a:rPr lang="zh-CN" altLang="zh-CN"/>
              <a:t>位模式，它存储的就是一个完整的要筛选的</a:t>
            </a:r>
            <a:r>
              <a:rPr lang="en-US" altLang="zh-CN"/>
              <a:t>ID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68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CAN_FilterMaskIdHigh</a:t>
            </a:r>
            <a:endParaRPr lang="zh-CN" altLang="zh-CN" dirty="0"/>
          </a:p>
          <a:p>
            <a:r>
              <a:rPr lang="en-US" altLang="zh-CN" dirty="0" err="1"/>
              <a:t>CAN_FilterMaskIdHigh</a:t>
            </a:r>
            <a:r>
              <a:rPr lang="zh-CN" altLang="zh-CN" dirty="0"/>
              <a:t>存储的内容分两种情况，当筛选器工作在标识符列表模式时，它的功能与</a:t>
            </a:r>
            <a:r>
              <a:rPr lang="en-US" altLang="zh-CN" dirty="0" err="1"/>
              <a:t>CAN_FilterIdHigh</a:t>
            </a:r>
            <a:r>
              <a:rPr lang="zh-CN" altLang="zh-CN" dirty="0"/>
              <a:t>相同，都是存储要筛选的</a:t>
            </a:r>
            <a:r>
              <a:rPr lang="en-US" altLang="zh-CN" dirty="0"/>
              <a:t>ID</a:t>
            </a:r>
            <a:r>
              <a:rPr lang="zh-CN" altLang="zh-CN" dirty="0"/>
              <a:t>；而当筛选器工作在掩码模式时，它存储的是</a:t>
            </a:r>
            <a:r>
              <a:rPr lang="en-US" altLang="zh-CN" dirty="0" err="1"/>
              <a:t>CAN_FilterIdHigh</a:t>
            </a:r>
            <a:r>
              <a:rPr lang="zh-CN" altLang="zh-CN" dirty="0"/>
              <a:t>成员对应的掩码，与</a:t>
            </a:r>
            <a:r>
              <a:rPr lang="en-US" altLang="zh-CN" dirty="0" err="1"/>
              <a:t>CAN_FilterMaskIdLow</a:t>
            </a:r>
            <a:r>
              <a:rPr lang="zh-CN" altLang="zh-CN" dirty="0"/>
              <a:t>组成一组筛选器。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8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CAN_FilterMaskIdLow</a:t>
            </a:r>
            <a:endParaRPr lang="zh-CN" altLang="zh-CN" dirty="0"/>
          </a:p>
          <a:p>
            <a:r>
              <a:rPr lang="zh-CN" altLang="zh-CN" dirty="0"/>
              <a:t>类似地，</a:t>
            </a:r>
            <a:r>
              <a:rPr lang="en-US" altLang="zh-CN" dirty="0" err="1"/>
              <a:t>CAN_FilterMaskIdLow</a:t>
            </a:r>
            <a:r>
              <a:rPr lang="zh-CN" altLang="zh-CN" dirty="0"/>
              <a:t>存储的内容也分两种情况，当筛选器工作在标识符列表模式时，它的功能与</a:t>
            </a:r>
            <a:r>
              <a:rPr lang="en-US" altLang="zh-CN" dirty="0" err="1"/>
              <a:t>CAN_FilterIdLow</a:t>
            </a:r>
            <a:r>
              <a:rPr lang="zh-CN" altLang="zh-CN" dirty="0"/>
              <a:t>相同，都是存储要筛选的</a:t>
            </a:r>
            <a:r>
              <a:rPr lang="en-US" altLang="zh-CN" dirty="0"/>
              <a:t>ID</a:t>
            </a:r>
            <a:r>
              <a:rPr lang="zh-CN" altLang="zh-CN" dirty="0"/>
              <a:t>；而当筛选器工作在掩码模式时，它存储的是</a:t>
            </a:r>
            <a:r>
              <a:rPr lang="en-US" altLang="zh-CN" dirty="0" err="1"/>
              <a:t>CAN_FilterIdLow</a:t>
            </a:r>
            <a:r>
              <a:rPr lang="zh-CN" altLang="zh-CN" dirty="0"/>
              <a:t>成员对应的掩码，与</a:t>
            </a:r>
            <a:r>
              <a:rPr lang="en-US" altLang="zh-CN" dirty="0" err="1"/>
              <a:t>CAN_FilterMaskIdHigh</a:t>
            </a:r>
            <a:r>
              <a:rPr lang="zh-CN" altLang="zh-CN" dirty="0"/>
              <a:t>组成一组筛选器。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6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93332"/>
              </p:ext>
            </p:extLst>
          </p:nvPr>
        </p:nvGraphicFramePr>
        <p:xfrm>
          <a:off x="251520" y="2738539"/>
          <a:ext cx="8806184" cy="3642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5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模式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CAN_FilterIdHigh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CAN_FilterIdLow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CAN_FilterMaskIdHigh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CAN_FilterMaskIdLow</a:t>
                      </a:r>
                      <a:endParaRPr lang="zh-CN" sz="2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位列表模式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位列表模式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ID3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ID4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ID1</a:t>
                      </a:r>
                      <a:r>
                        <a:rPr lang="zh-CN" sz="1400">
                          <a:effectLst/>
                        </a:rPr>
                        <a:t>掩码的完整数值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ID2</a:t>
                      </a:r>
                      <a:r>
                        <a:rPr lang="zh-CN" sz="1400">
                          <a:effectLst/>
                        </a:rPr>
                        <a:t>掩码完整数值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05155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不同模式下各结构体成员的内容</a:t>
            </a:r>
            <a:r>
              <a:rPr lang="zh-CN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21517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CAN_FilterFIFOAssignment</a:t>
            </a:r>
            <a:endParaRPr lang="zh-CN" altLang="zh-CN"/>
          </a:p>
          <a:p>
            <a:r>
              <a:rPr lang="zh-CN" altLang="zh-CN"/>
              <a:t>本成员用于设置当报文通过筛选器的匹配后，该报文会被存储到哪一个接收</a:t>
            </a:r>
            <a:r>
              <a:rPr lang="en-US" altLang="zh-CN"/>
              <a:t>FIFO</a:t>
            </a:r>
            <a:r>
              <a:rPr lang="zh-CN" altLang="zh-CN"/>
              <a:t>，它的可选值为</a:t>
            </a:r>
            <a:r>
              <a:rPr lang="en-US" altLang="zh-CN"/>
              <a:t>FIFO0</a:t>
            </a:r>
            <a:r>
              <a:rPr lang="zh-CN" altLang="zh-CN"/>
              <a:t>或</a:t>
            </a:r>
            <a:r>
              <a:rPr lang="en-US" altLang="zh-CN"/>
              <a:t>FIFO1(</a:t>
            </a:r>
            <a:r>
              <a:rPr lang="zh-CN" altLang="zh-CN"/>
              <a:t>宏</a:t>
            </a:r>
            <a:r>
              <a:rPr lang="en-US" altLang="zh-CN"/>
              <a:t>CAN_Filter_FIFO0/1)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765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CAN_FilterNumber</a:t>
            </a:r>
            <a:endParaRPr lang="zh-CN" altLang="zh-CN"/>
          </a:p>
          <a:p>
            <a:r>
              <a:rPr lang="zh-CN" altLang="zh-CN"/>
              <a:t>本成员用于设置筛选器的编号，即本过滤器结构体配置的是哪一组筛选器，</a:t>
            </a:r>
            <a:r>
              <a:rPr lang="en-US" altLang="zh-CN"/>
              <a:t>CAN</a:t>
            </a:r>
            <a:r>
              <a:rPr lang="zh-CN" altLang="zh-CN"/>
              <a:t>一共有</a:t>
            </a:r>
            <a:r>
              <a:rPr lang="en-US" altLang="zh-CN"/>
              <a:t>28</a:t>
            </a:r>
            <a:r>
              <a:rPr lang="zh-CN" altLang="zh-CN"/>
              <a:t>个筛选器，所以它的可输入参数范围为</a:t>
            </a:r>
            <a:r>
              <a:rPr lang="en-US" altLang="zh-CN"/>
              <a:t>0-27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90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</a:p>
        </p:txBody>
      </p:sp>
      <p:sp>
        <p:nvSpPr>
          <p:cNvPr id="2" name="矩形 1"/>
          <p:cNvSpPr/>
          <p:nvPr/>
        </p:nvSpPr>
        <p:spPr>
          <a:xfrm>
            <a:off x="652934" y="1772816"/>
            <a:ext cx="80955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zh-CN"/>
              <a:t>从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外设我们了解到它的功能非常多，控制涉及的寄存器也非常丰富，而使用</a:t>
            </a:r>
            <a:r>
              <a:rPr lang="en-US" altLang="zh-CN"/>
              <a:t>STM32</a:t>
            </a:r>
            <a:r>
              <a:rPr lang="zh-CN" altLang="zh-CN"/>
              <a:t>标准库提供的各种结构体及库函数可以简化这些控制过程。跟其它外设一样，</a:t>
            </a:r>
            <a:r>
              <a:rPr lang="en-US" altLang="zh-CN"/>
              <a:t>STM32</a:t>
            </a:r>
            <a:r>
              <a:rPr lang="zh-CN" altLang="zh-CN"/>
              <a:t>标准库提供了</a:t>
            </a:r>
            <a:r>
              <a:rPr lang="en-US" altLang="zh-CN"/>
              <a:t>CAN</a:t>
            </a:r>
            <a:r>
              <a:rPr lang="zh-CN" altLang="zh-CN"/>
              <a:t>初始化结构体及初始化函数来控制</a:t>
            </a:r>
            <a:r>
              <a:rPr lang="en-US" altLang="zh-CN"/>
              <a:t>CAN</a:t>
            </a:r>
            <a:r>
              <a:rPr lang="zh-CN" altLang="zh-CN"/>
              <a:t>的工作方式，提供了收发报文使用的结构体及收发函数，还有配置控制筛选器模式及</a:t>
            </a:r>
            <a:r>
              <a:rPr lang="en-US" altLang="zh-CN"/>
              <a:t>ID</a:t>
            </a:r>
            <a:r>
              <a:rPr lang="zh-CN" altLang="zh-CN"/>
              <a:t>的结构体。</a:t>
            </a: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292" y="4293096"/>
            <a:ext cx="5038559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初始化结构体：</a:t>
            </a:r>
            <a:r>
              <a:rPr lang="en-US" altLang="zh-CN"/>
              <a:t>CAN_InitTypeDef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发送及接收结构体：</a:t>
            </a:r>
            <a:r>
              <a:rPr lang="en-US" altLang="zh-CN"/>
              <a:t>CanTxMsg</a:t>
            </a:r>
            <a:r>
              <a:rPr lang="zh-CN" altLang="en-US"/>
              <a:t>及</a:t>
            </a:r>
            <a:r>
              <a:rPr lang="en-US" altLang="zh-CN"/>
              <a:t>CanRxMsg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筛选器结构体：</a:t>
            </a:r>
            <a:r>
              <a:rPr lang="en-US" altLang="zh-CN"/>
              <a:t>CAN_FilterInitTypeDef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61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CAN_FilterMode</a:t>
            </a:r>
            <a:endParaRPr lang="zh-CN" altLang="zh-CN"/>
          </a:p>
          <a:p>
            <a:r>
              <a:rPr lang="zh-CN" altLang="zh-CN"/>
              <a:t>本成员用于设置筛选器的工作模式，可以设置为列表模式</a:t>
            </a:r>
            <a:r>
              <a:rPr lang="en-US" altLang="zh-CN"/>
              <a:t>(</a:t>
            </a:r>
            <a:r>
              <a:rPr lang="zh-CN" altLang="zh-CN"/>
              <a:t>宏</a:t>
            </a:r>
            <a:r>
              <a:rPr lang="en-US" altLang="zh-CN"/>
              <a:t>CAN_FilterMode_IdList)</a:t>
            </a:r>
            <a:r>
              <a:rPr lang="zh-CN" altLang="zh-CN"/>
              <a:t>及掩码模式</a:t>
            </a:r>
            <a:r>
              <a:rPr lang="en-US" altLang="zh-CN"/>
              <a:t>(</a:t>
            </a:r>
            <a:r>
              <a:rPr lang="zh-CN" altLang="zh-CN"/>
              <a:t>宏</a:t>
            </a:r>
            <a:r>
              <a:rPr lang="en-US" altLang="zh-CN"/>
              <a:t>CAN_FilterMode_IdMask)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450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CAN_FilterScale</a:t>
            </a:r>
            <a:endParaRPr lang="zh-CN" altLang="zh-CN"/>
          </a:p>
          <a:p>
            <a:r>
              <a:rPr lang="zh-CN" altLang="zh-CN"/>
              <a:t>本成员用于设置筛选器的尺度，可以设置为</a:t>
            </a:r>
            <a:r>
              <a:rPr lang="en-US" altLang="zh-CN"/>
              <a:t>32</a:t>
            </a:r>
            <a:r>
              <a:rPr lang="zh-CN" altLang="zh-CN"/>
              <a:t>位长</a:t>
            </a:r>
            <a:r>
              <a:rPr lang="en-US" altLang="zh-CN"/>
              <a:t>(</a:t>
            </a:r>
            <a:r>
              <a:rPr lang="zh-CN" altLang="zh-CN"/>
              <a:t>宏</a:t>
            </a:r>
            <a:r>
              <a:rPr lang="en-US" altLang="zh-CN"/>
              <a:t>CAN_FilterScale_32bit)</a:t>
            </a:r>
            <a:r>
              <a:rPr lang="zh-CN" altLang="zh-CN"/>
              <a:t>及</a:t>
            </a:r>
            <a:r>
              <a:rPr lang="en-US" altLang="zh-CN"/>
              <a:t>16</a:t>
            </a:r>
            <a:r>
              <a:rPr lang="zh-CN" altLang="zh-CN"/>
              <a:t>位长</a:t>
            </a:r>
            <a:r>
              <a:rPr lang="en-US" altLang="zh-CN"/>
              <a:t>(</a:t>
            </a:r>
            <a:r>
              <a:rPr lang="zh-CN" altLang="zh-CN"/>
              <a:t>宏</a:t>
            </a:r>
            <a:r>
              <a:rPr lang="en-US" altLang="zh-CN"/>
              <a:t>CAN_FilterScale_16bit)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643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筛选器结构体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461" y="5241974"/>
            <a:ext cx="8608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CAN_FilterActivation</a:t>
            </a:r>
            <a:endParaRPr lang="zh-CN" altLang="zh-CN"/>
          </a:p>
          <a:p>
            <a:r>
              <a:rPr lang="zh-CN" altLang="zh-CN"/>
              <a:t>本成员用于设置是否激活这个筛选器</a:t>
            </a:r>
            <a:r>
              <a:rPr lang="en-US" altLang="zh-CN"/>
              <a:t>(</a:t>
            </a:r>
            <a:r>
              <a:rPr lang="zh-CN" altLang="zh-CN"/>
              <a:t>宏</a:t>
            </a:r>
            <a:r>
              <a:rPr lang="en-US" altLang="zh-CN"/>
              <a:t>ENABLE/DISABLE)</a:t>
            </a:r>
            <a:r>
              <a:rPr lang="zh-CN" altLang="zh-CN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509451"/>
            <a:ext cx="7140091" cy="33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771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1" y="1700808"/>
            <a:ext cx="8590089" cy="394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2390" y="5805264"/>
            <a:ext cx="859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配置完这些结构体成员后，调用库函数</a:t>
            </a:r>
            <a:r>
              <a:rPr lang="en-US" altLang="zh-CN"/>
              <a:t>CAN_Init</a:t>
            </a:r>
            <a:r>
              <a:rPr lang="zh-CN" altLang="zh-CN"/>
              <a:t>即可把这些参数写入到</a:t>
            </a:r>
            <a:r>
              <a:rPr lang="en-US" altLang="zh-CN"/>
              <a:t>CAN</a:t>
            </a:r>
            <a:r>
              <a:rPr lang="zh-CN" altLang="zh-CN"/>
              <a:t>控制寄存器中，实现</a:t>
            </a:r>
            <a:r>
              <a:rPr lang="en-US" altLang="zh-CN"/>
              <a:t>CAN</a:t>
            </a:r>
            <a:r>
              <a:rPr lang="zh-CN" altLang="zh-CN"/>
              <a:t>的初始化。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157192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CAN_Prescaler</a:t>
            </a:r>
            <a:endParaRPr lang="zh-CN" altLang="zh-CN"/>
          </a:p>
          <a:p>
            <a:r>
              <a:rPr lang="zh-CN" altLang="zh-CN"/>
              <a:t>本成员设置</a:t>
            </a:r>
            <a:r>
              <a:rPr lang="en-US" altLang="zh-CN"/>
              <a:t>CAN</a:t>
            </a:r>
            <a:r>
              <a:rPr lang="zh-CN" altLang="zh-CN"/>
              <a:t>外设的时钟分频，它可控制时间片</a:t>
            </a:r>
            <a:r>
              <a:rPr lang="en-US" altLang="zh-CN"/>
              <a:t>Tq</a:t>
            </a:r>
            <a:r>
              <a:rPr lang="zh-CN" altLang="zh-CN"/>
              <a:t>的时间长度，这里设置的值最终会减</a:t>
            </a:r>
            <a:r>
              <a:rPr lang="en-US" altLang="zh-CN"/>
              <a:t>1</a:t>
            </a:r>
            <a:r>
              <a:rPr lang="zh-CN" altLang="zh-CN"/>
              <a:t>后再写入</a:t>
            </a:r>
            <a:r>
              <a:rPr lang="en-US" altLang="zh-CN"/>
              <a:t>BRP</a:t>
            </a:r>
            <a:r>
              <a:rPr lang="zh-CN" altLang="zh-CN"/>
              <a:t>寄存器位，即前面介绍的</a:t>
            </a:r>
            <a:r>
              <a:rPr lang="en-US" altLang="zh-CN"/>
              <a:t>Tq</a:t>
            </a:r>
            <a:r>
              <a:rPr lang="zh-CN" altLang="zh-CN"/>
              <a:t>计算公式： </a:t>
            </a:r>
          </a:p>
          <a:p>
            <a:r>
              <a:rPr lang="en-US" altLang="zh-CN"/>
              <a:t>			Tq = (BRP[9:0]+1) x T</a:t>
            </a:r>
            <a:r>
              <a:rPr lang="en-US" altLang="zh-CN" baseline="-25000"/>
              <a:t>PCLK</a:t>
            </a:r>
            <a:r>
              <a:rPr lang="en-US" altLang="zh-CN"/>
              <a:t>  </a:t>
            </a:r>
            <a:endParaRPr lang="zh-CN" altLang="zh-CN"/>
          </a:p>
          <a:p>
            <a:r>
              <a:rPr lang="en-US" altLang="zh-CN"/>
              <a:t>		</a:t>
            </a:r>
            <a:r>
              <a:rPr lang="zh-CN" altLang="zh-CN"/>
              <a:t>等效于：</a:t>
            </a:r>
            <a:r>
              <a:rPr lang="en-US" altLang="zh-CN"/>
              <a:t>Tq = CAN_Prescaler  x T</a:t>
            </a:r>
            <a:r>
              <a:rPr lang="en-US" altLang="zh-CN" baseline="-25000"/>
              <a:t>PCLK  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007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CAN_Mode</a:t>
            </a:r>
            <a:endParaRPr lang="zh-CN" altLang="zh-CN"/>
          </a:p>
          <a:p>
            <a:r>
              <a:rPr lang="zh-CN" altLang="zh-CN"/>
              <a:t>本成员设置</a:t>
            </a:r>
            <a:r>
              <a:rPr lang="en-US" altLang="zh-CN"/>
              <a:t>CAN</a:t>
            </a:r>
            <a:r>
              <a:rPr lang="zh-CN" altLang="zh-CN"/>
              <a:t>的工作模式，可设置为正常模式</a:t>
            </a:r>
            <a:r>
              <a:rPr lang="en-US" altLang="zh-CN"/>
              <a:t>(CAN_Mode_Normal)</a:t>
            </a:r>
            <a:r>
              <a:rPr lang="zh-CN" altLang="zh-CN"/>
              <a:t>、回环模式</a:t>
            </a:r>
            <a:r>
              <a:rPr lang="en-US" altLang="zh-CN"/>
              <a:t>(CAN_Mode_LoopBack)</a:t>
            </a:r>
            <a:r>
              <a:rPr lang="zh-CN" altLang="zh-CN"/>
              <a:t>、静默模式</a:t>
            </a:r>
            <a:r>
              <a:rPr lang="en-US" altLang="zh-CN"/>
              <a:t>(CAN_Mode_Silent)</a:t>
            </a:r>
            <a:r>
              <a:rPr lang="zh-CN" altLang="zh-CN"/>
              <a:t>以及回环静默模式</a:t>
            </a:r>
            <a:r>
              <a:rPr lang="en-US" altLang="zh-CN"/>
              <a:t>(CAN_Mode_Silent_LoopBack)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852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CAN_SJW</a:t>
            </a:r>
            <a:endParaRPr lang="zh-CN" altLang="zh-CN"/>
          </a:p>
          <a:p>
            <a:r>
              <a:rPr lang="zh-CN" altLang="zh-CN"/>
              <a:t>本成员可以配置</a:t>
            </a:r>
            <a:r>
              <a:rPr lang="en-US" altLang="zh-CN"/>
              <a:t>SJW</a:t>
            </a:r>
            <a:r>
              <a:rPr lang="zh-CN" altLang="zh-CN"/>
              <a:t>的极限长度，即</a:t>
            </a:r>
            <a:r>
              <a:rPr lang="en-US" altLang="zh-CN"/>
              <a:t>CAN</a:t>
            </a:r>
            <a:r>
              <a:rPr lang="zh-CN" altLang="zh-CN"/>
              <a:t>重新同步时单次可增加或缩短的最大长度，它可以被配置为</a:t>
            </a:r>
            <a:r>
              <a:rPr lang="en-US" altLang="zh-CN"/>
              <a:t>1-4Tq(CAN_SJW_1/2/3/4tq)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265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00"/>
            <a:ext cx="7560840" cy="34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537321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CAN_BS1</a:t>
            </a:r>
            <a:endParaRPr lang="zh-CN" altLang="zh-CN"/>
          </a:p>
          <a:p>
            <a:r>
              <a:rPr lang="zh-CN" altLang="zh-CN"/>
              <a:t>本成员用于设置</a:t>
            </a:r>
            <a:r>
              <a:rPr lang="en-US" altLang="zh-CN"/>
              <a:t>CAN</a:t>
            </a:r>
            <a:r>
              <a:rPr lang="zh-CN" altLang="zh-CN"/>
              <a:t>位时序中的</a:t>
            </a:r>
            <a:r>
              <a:rPr lang="en-US" altLang="zh-CN"/>
              <a:t>BS1</a:t>
            </a:r>
            <a:r>
              <a:rPr lang="zh-CN" altLang="zh-CN"/>
              <a:t>段的长度，它可以被配置为</a:t>
            </a:r>
            <a:r>
              <a:rPr lang="en-US" altLang="zh-CN"/>
              <a:t>1-16</a:t>
            </a:r>
            <a:r>
              <a:rPr lang="zh-CN" altLang="zh-CN"/>
              <a:t>个</a:t>
            </a:r>
            <a:r>
              <a:rPr lang="en-US" altLang="zh-CN"/>
              <a:t>Tq</a:t>
            </a:r>
            <a:r>
              <a:rPr lang="zh-CN" altLang="zh-CN"/>
              <a:t>长度</a:t>
            </a:r>
            <a:r>
              <a:rPr lang="en-US" altLang="zh-CN"/>
              <a:t>(CAN_BS1_1/2/3…16tq)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854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88" y="1514401"/>
            <a:ext cx="6624736" cy="30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4376" y="4638035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CAN_BS2</a:t>
            </a:r>
            <a:endParaRPr lang="zh-CN" altLang="zh-CN"/>
          </a:p>
          <a:p>
            <a:r>
              <a:rPr lang="zh-CN" altLang="zh-CN"/>
              <a:t>本成员用于设置</a:t>
            </a:r>
            <a:r>
              <a:rPr lang="en-US" altLang="zh-CN"/>
              <a:t>CAN</a:t>
            </a:r>
            <a:r>
              <a:rPr lang="zh-CN" altLang="zh-CN"/>
              <a:t>位时序中的</a:t>
            </a:r>
            <a:r>
              <a:rPr lang="en-US" altLang="zh-CN"/>
              <a:t>BS2</a:t>
            </a:r>
            <a:r>
              <a:rPr lang="zh-CN" altLang="zh-CN"/>
              <a:t>段的长度，它可以被配置为</a:t>
            </a:r>
            <a:r>
              <a:rPr lang="en-US" altLang="zh-CN"/>
              <a:t>1-8</a:t>
            </a:r>
            <a:r>
              <a:rPr lang="zh-CN" altLang="zh-CN"/>
              <a:t>个</a:t>
            </a:r>
            <a:r>
              <a:rPr lang="en-US" altLang="zh-CN"/>
              <a:t>Tq</a:t>
            </a:r>
            <a:r>
              <a:rPr lang="zh-CN" altLang="zh-CN"/>
              <a:t>长度</a:t>
            </a:r>
            <a:r>
              <a:rPr lang="en-US" altLang="zh-CN"/>
              <a:t>(CAN_BS2_1/2/3…8tq)</a:t>
            </a:r>
            <a:r>
              <a:rPr lang="zh-CN" altLang="zh-CN"/>
              <a:t>。</a:t>
            </a:r>
          </a:p>
          <a:p>
            <a:r>
              <a:rPr lang="en-US" altLang="zh-CN"/>
              <a:t>SYNC_SEG</a:t>
            </a:r>
            <a:r>
              <a:rPr lang="zh-CN" altLang="zh-CN"/>
              <a:t>、</a:t>
            </a:r>
            <a:r>
              <a:rPr lang="en-US" altLang="zh-CN"/>
              <a:t>BS1</a:t>
            </a:r>
            <a:r>
              <a:rPr lang="zh-CN" altLang="zh-CN"/>
              <a:t>段及</a:t>
            </a:r>
            <a:r>
              <a:rPr lang="en-US" altLang="zh-CN"/>
              <a:t>BS2</a:t>
            </a:r>
            <a:r>
              <a:rPr lang="zh-CN" altLang="zh-CN"/>
              <a:t>段的长度加起来即一个数据位的长度，即前面介绍的原来计算公式：</a:t>
            </a:r>
          </a:p>
          <a:p>
            <a:r>
              <a:rPr lang="en-US" altLang="zh-CN"/>
              <a:t>		T</a:t>
            </a:r>
            <a:r>
              <a:rPr lang="en-US" altLang="zh-CN" baseline="-25000"/>
              <a:t>1bit </a:t>
            </a:r>
            <a:r>
              <a:rPr lang="en-US" altLang="zh-CN"/>
              <a:t>=1Tq+T</a:t>
            </a:r>
            <a:r>
              <a:rPr lang="en-US" altLang="zh-CN" baseline="-25000"/>
              <a:t>S1</a:t>
            </a:r>
            <a:r>
              <a:rPr lang="en-US" altLang="zh-CN"/>
              <a:t>+T</a:t>
            </a:r>
            <a:r>
              <a:rPr lang="en-US" altLang="zh-CN" baseline="-25000"/>
              <a:t>S2</a:t>
            </a:r>
            <a:r>
              <a:rPr lang="en-US" altLang="zh-CN"/>
              <a:t> =1+ (TS1[3:0] + 1)+ (TS2[2:0] + 1)</a:t>
            </a:r>
            <a:endParaRPr lang="zh-CN" altLang="zh-CN"/>
          </a:p>
          <a:p>
            <a:r>
              <a:rPr lang="en-US" altLang="zh-CN"/>
              <a:t>		</a:t>
            </a:r>
            <a:r>
              <a:rPr lang="zh-CN" altLang="zh-CN"/>
              <a:t>等效于：</a:t>
            </a:r>
            <a:r>
              <a:rPr lang="en-US" altLang="zh-CN"/>
              <a:t>T</a:t>
            </a:r>
            <a:r>
              <a:rPr lang="en-US" altLang="zh-CN" baseline="-25000"/>
              <a:t>1bit </a:t>
            </a:r>
            <a:r>
              <a:rPr lang="en-US" altLang="zh-CN"/>
              <a:t>= 1Tq+CAN_BS1+CAN_BS2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533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Pages>0</Pages>
  <Words>1968</Words>
  <Characters>0</Characters>
  <Application>Microsoft Office PowerPoint</Application>
  <DocSecurity>0</DocSecurity>
  <PresentationFormat>全屏显示(4:3)</PresentationFormat>
  <Lines>0</Lines>
  <Paragraphs>174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宋体</vt:lpstr>
      <vt:lpstr>微软雅黑</vt:lpstr>
      <vt:lpstr>Arial</vt:lpstr>
      <vt:lpstr>Times New Roman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307</cp:revision>
  <dcterms:created xsi:type="dcterms:W3CDTF">2014-09-22T09:17:55Z</dcterms:created>
  <dcterms:modified xsi:type="dcterms:W3CDTF">2023-07-27T01:33:25Z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