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407" r:id="rId5"/>
    <p:sldId id="408" r:id="rId6"/>
    <p:sldId id="409" r:id="rId7"/>
    <p:sldId id="410" r:id="rId8"/>
    <p:sldId id="411" r:id="rId9"/>
    <p:sldId id="41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学习到这里，大家已经非常熟练地使用</a:t>
            </a:r>
            <a:r>
              <a:rPr lang="en-US" altLang="zh-CN"/>
              <a:t>MDK</a:t>
            </a:r>
            <a:r>
              <a:rPr lang="zh-CN" altLang="en-US"/>
              <a:t>创建应用程序了，平时使用</a:t>
            </a:r>
            <a:r>
              <a:rPr lang="en-US" altLang="zh-CN"/>
              <a:t>MDK</a:t>
            </a:r>
            <a:r>
              <a:rPr lang="zh-CN" altLang="en-US"/>
              <a:t>编写源代码，然后编译生成机器码，再把机器码下载到</a:t>
            </a:r>
            <a:r>
              <a:rPr lang="en-US" altLang="zh-CN"/>
              <a:t>STM32</a:t>
            </a:r>
            <a:r>
              <a:rPr lang="zh-CN" altLang="en-US"/>
              <a:t>芯片上运行，但是这个编译、下载的过程</a:t>
            </a:r>
            <a:r>
              <a:rPr lang="en-US" altLang="zh-CN"/>
              <a:t>MDK</a:t>
            </a:r>
            <a:r>
              <a:rPr lang="zh-CN" altLang="en-US"/>
              <a:t>究竟做了什么工作？它编译后生成的各种文件又有什么作用？本章节将对这些过程进行讲解，了解编译及下载过程有助于理解芯片的工作原理，这些知识对制作</a:t>
            </a:r>
            <a:r>
              <a:rPr lang="en-US" altLang="zh-CN"/>
              <a:t>IAP(bootloader)</a:t>
            </a:r>
            <a:r>
              <a:rPr lang="zh-CN" altLang="en-US"/>
              <a:t>以及读写控制器内部</a:t>
            </a:r>
            <a:r>
              <a:rPr lang="en-US" altLang="zh-CN"/>
              <a:t>FLASH</a:t>
            </a:r>
            <a:r>
              <a:rPr lang="zh-CN" altLang="en-US"/>
              <a:t>的应用时非常重要。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编译过程简介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首先简单了解下</a:t>
            </a:r>
            <a:r>
              <a:rPr lang="en-US" altLang="zh-CN"/>
              <a:t>MDK</a:t>
            </a:r>
            <a:r>
              <a:rPr lang="zh-CN" altLang="zh-CN"/>
              <a:t>的编译过程，它与其它编译器的工作过程是类似的，该过程</a:t>
            </a:r>
            <a:r>
              <a:rPr lang="zh-CN" altLang="en-US"/>
              <a:t>图例如下：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0" y="2698574"/>
            <a:ext cx="8064580" cy="3682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编译过程</a:t>
            </a:r>
            <a:r>
              <a:rPr lang="zh-CN" altLang="en-US"/>
              <a:t>主要流程如下：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编译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en-US" altLang="zh-CN"/>
              <a:t>MDK</a:t>
            </a:r>
            <a:r>
              <a:rPr lang="zh-CN" altLang="zh-CN"/>
              <a:t>软件使用的编译器是</a:t>
            </a:r>
            <a:r>
              <a:rPr lang="en-US" altLang="zh-CN"/>
              <a:t>armcc</a:t>
            </a:r>
            <a:r>
              <a:rPr lang="zh-CN" altLang="zh-CN"/>
              <a:t>和</a:t>
            </a:r>
            <a:r>
              <a:rPr lang="en-US" altLang="zh-CN"/>
              <a:t>armasm</a:t>
            </a:r>
            <a:r>
              <a:rPr lang="zh-CN" altLang="zh-CN"/>
              <a:t>，它们根据每个</a:t>
            </a:r>
            <a:r>
              <a:rPr lang="en-US" altLang="zh-CN"/>
              <a:t>c/c++</a:t>
            </a:r>
            <a:r>
              <a:rPr lang="zh-CN" altLang="zh-CN"/>
              <a:t>和汇编源文件编译成对应的以“</a:t>
            </a:r>
            <a:r>
              <a:rPr lang="en-US" altLang="zh-CN"/>
              <a:t>.o</a:t>
            </a:r>
            <a:r>
              <a:rPr lang="zh-CN" altLang="zh-CN"/>
              <a:t>”为后缀名的对象文件</a:t>
            </a:r>
            <a:r>
              <a:rPr lang="en-US" altLang="zh-CN"/>
              <a:t>(Object Code</a:t>
            </a:r>
            <a:r>
              <a:rPr lang="zh-CN" altLang="zh-CN"/>
              <a:t>，也称目标文件</a:t>
            </a:r>
            <a:r>
              <a:rPr lang="en-US" altLang="zh-CN"/>
              <a:t>)</a:t>
            </a:r>
            <a:r>
              <a:rPr lang="zh-CN" altLang="zh-CN"/>
              <a:t>，其内容主要是从源文件编译得到的机器码，包含了代码、数据以及调试使用的信息；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链接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zh-CN"/>
              <a:t>链接器</a:t>
            </a:r>
            <a:r>
              <a:rPr lang="en-US" altLang="zh-CN"/>
              <a:t>armlink</a:t>
            </a:r>
            <a:r>
              <a:rPr lang="zh-CN" altLang="zh-CN"/>
              <a:t>把各个</a:t>
            </a:r>
            <a:r>
              <a:rPr lang="en-US" altLang="zh-CN"/>
              <a:t>.o</a:t>
            </a:r>
            <a:r>
              <a:rPr lang="zh-CN" altLang="zh-CN"/>
              <a:t>文件及库文件链接成一个映像文件“</a:t>
            </a:r>
            <a:r>
              <a:rPr lang="en-US" altLang="zh-CN"/>
              <a:t>.axf</a:t>
            </a:r>
            <a:r>
              <a:rPr lang="zh-CN" altLang="zh-CN"/>
              <a:t>”或“</a:t>
            </a:r>
            <a:r>
              <a:rPr lang="en-US" altLang="zh-CN"/>
              <a:t>.elf</a:t>
            </a:r>
            <a:r>
              <a:rPr lang="zh-CN" altLang="zh-CN"/>
              <a:t>”；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格式转换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zh-CN"/>
              <a:t>一般来说</a:t>
            </a:r>
            <a:r>
              <a:rPr lang="en-US" altLang="zh-CN"/>
              <a:t>Windows</a:t>
            </a:r>
            <a:r>
              <a:rPr lang="zh-CN" altLang="zh-CN"/>
              <a:t>或</a:t>
            </a:r>
            <a:r>
              <a:rPr lang="en-US" altLang="zh-CN"/>
              <a:t>Linux</a:t>
            </a:r>
            <a:r>
              <a:rPr lang="zh-CN" altLang="zh-CN"/>
              <a:t>系统使用链接器直接生成可执行映像文件</a:t>
            </a:r>
            <a:r>
              <a:rPr lang="en-US" altLang="zh-CN"/>
              <a:t>elf</a:t>
            </a:r>
            <a:r>
              <a:rPr lang="zh-CN" altLang="zh-CN"/>
              <a:t>后，内核根据该文件的信息加载后，就可以运行程序了，但在单片机平台上，需要把该文件的内容加载到芯片上，所以还需要对链接器生成的</a:t>
            </a:r>
            <a:r>
              <a:rPr lang="en-US" altLang="zh-CN"/>
              <a:t>elf</a:t>
            </a:r>
            <a:r>
              <a:rPr lang="zh-CN" altLang="zh-CN"/>
              <a:t>映像文件利用格式转换器</a:t>
            </a:r>
            <a:r>
              <a:rPr lang="en-US" altLang="zh-CN"/>
              <a:t>fromelf</a:t>
            </a:r>
            <a:r>
              <a:rPr lang="zh-CN" altLang="zh-CN"/>
              <a:t>转换成“</a:t>
            </a:r>
            <a:r>
              <a:rPr lang="en-US" altLang="zh-CN"/>
              <a:t>.bin</a:t>
            </a:r>
            <a:r>
              <a:rPr lang="zh-CN" altLang="zh-CN"/>
              <a:t>”或“</a:t>
            </a:r>
            <a:r>
              <a:rPr lang="en-US" altLang="zh-CN"/>
              <a:t>.hex</a:t>
            </a:r>
            <a:r>
              <a:rPr lang="zh-CN" altLang="zh-CN"/>
              <a:t>”文件，交给下载器下载到芯片的</a:t>
            </a:r>
            <a:r>
              <a:rPr lang="en-US" altLang="zh-CN"/>
              <a:t>FLASH</a:t>
            </a:r>
            <a:r>
              <a:rPr lang="zh-CN" altLang="zh-CN"/>
              <a:t>或</a:t>
            </a:r>
            <a:r>
              <a:rPr lang="en-US" altLang="zh-CN"/>
              <a:t>ROM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21089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下面打开 “多彩流水灯”的工程，以它为例进行讲解，其它工程的编译过程也是一样的，只是文件有差异。打开工程后，点击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rebuild</a:t>
            </a:r>
            <a:r>
              <a:rPr lang="zh-CN" altLang="zh-CN"/>
              <a:t>”按钮，它会重新构建整个工程，构建的过程会在</a:t>
            </a:r>
            <a:r>
              <a:rPr lang="en-US" altLang="zh-CN"/>
              <a:t>MDK</a:t>
            </a:r>
            <a:r>
              <a:rPr lang="zh-CN" altLang="zh-CN"/>
              <a:t>下方的“</a:t>
            </a:r>
            <a:r>
              <a:rPr lang="en-US" altLang="zh-CN"/>
              <a:t>Build Output</a:t>
            </a:r>
            <a:r>
              <a:rPr lang="zh-CN" altLang="zh-CN"/>
              <a:t>”窗口输出提示信息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2492896"/>
            <a:ext cx="5453112" cy="434626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65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768455"/>
            <a:ext cx="820891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构建工程的提示输出主要分</a:t>
            </a:r>
            <a:r>
              <a:rPr lang="en-US" altLang="zh-CN"/>
              <a:t>6</a:t>
            </a:r>
            <a:r>
              <a:rPr lang="zh-CN" altLang="zh-CN"/>
              <a:t>个部分，说明如下：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提示信息的第一部分说明构建过程调用的编译器。图中的编译器名字是“</a:t>
            </a:r>
            <a:r>
              <a:rPr lang="en-US" altLang="zh-CN"/>
              <a:t>V5.06(build 20)</a:t>
            </a:r>
            <a:r>
              <a:rPr lang="zh-CN" altLang="zh-CN"/>
              <a:t>”，后面附带了该编译器所在的文件夹。在电脑上打开该路径，可看到该编译器包含</a:t>
            </a:r>
            <a:r>
              <a:rPr lang="zh-CN" altLang="en-US"/>
              <a:t>下图中的</a:t>
            </a:r>
            <a:r>
              <a:rPr lang="zh-CN" altLang="zh-CN"/>
              <a:t>各个编译工具，如</a:t>
            </a:r>
            <a:r>
              <a:rPr lang="en-US" altLang="zh-CN"/>
              <a:t>armar</a:t>
            </a:r>
            <a:r>
              <a:rPr lang="zh-CN" altLang="zh-CN"/>
              <a:t>、</a:t>
            </a:r>
            <a:r>
              <a:rPr lang="en-US" altLang="zh-CN"/>
              <a:t>armasm</a:t>
            </a:r>
            <a:r>
              <a:rPr lang="zh-CN" altLang="zh-CN"/>
              <a:t>、</a:t>
            </a:r>
            <a:r>
              <a:rPr lang="en-US" altLang="zh-CN"/>
              <a:t>armcc</a:t>
            </a:r>
            <a:r>
              <a:rPr lang="zh-CN" altLang="zh-CN"/>
              <a:t>、</a:t>
            </a:r>
            <a:r>
              <a:rPr lang="en-US" altLang="zh-CN"/>
              <a:t>armlink</a:t>
            </a:r>
            <a:r>
              <a:rPr lang="zh-CN" altLang="zh-CN"/>
              <a:t>及</a:t>
            </a:r>
            <a:r>
              <a:rPr lang="en-US" altLang="zh-CN"/>
              <a:t>fromelf</a:t>
            </a:r>
            <a:r>
              <a:rPr lang="zh-CN" altLang="zh-CN"/>
              <a:t>，</a:t>
            </a:r>
            <a:r>
              <a:rPr lang="zh-CN" altLang="en-US"/>
              <a:t>其中前面没有提到的</a:t>
            </a:r>
            <a:r>
              <a:rPr lang="en-US" altLang="zh-CN"/>
              <a:t>armar</a:t>
            </a:r>
            <a:r>
              <a:rPr lang="zh-CN" altLang="zh-CN"/>
              <a:t>是用于把</a:t>
            </a:r>
            <a:r>
              <a:rPr lang="en-US" altLang="zh-CN"/>
              <a:t>.o</a:t>
            </a:r>
            <a:r>
              <a:rPr lang="zh-CN" altLang="zh-CN"/>
              <a:t>文件打包成</a:t>
            </a:r>
            <a:r>
              <a:rPr lang="en-US" altLang="zh-CN"/>
              <a:t>lib</a:t>
            </a:r>
            <a:r>
              <a:rPr lang="zh-CN" altLang="zh-CN"/>
              <a:t>文件的。</a:t>
            </a:r>
            <a:endParaRPr lang="en-US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armasm</a:t>
            </a:r>
            <a:r>
              <a:rPr lang="zh-CN" altLang="zh-CN"/>
              <a:t>编译汇编文件。图中列出了编译</a:t>
            </a:r>
            <a:r>
              <a:rPr lang="en-US" altLang="zh-CN"/>
              <a:t>startup</a:t>
            </a:r>
            <a:r>
              <a:rPr lang="zh-CN" altLang="zh-CN"/>
              <a:t>启动文件时的提示，编译后每个汇编源文件都对应有一个独立的</a:t>
            </a:r>
            <a:r>
              <a:rPr lang="en-US" altLang="zh-CN"/>
              <a:t>.o</a:t>
            </a:r>
            <a:r>
              <a:rPr lang="zh-CN" altLang="zh-CN"/>
              <a:t>文件。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armcc</a:t>
            </a:r>
            <a:r>
              <a:rPr lang="zh-CN" altLang="zh-CN"/>
              <a:t>编译</a:t>
            </a:r>
            <a:r>
              <a:rPr lang="en-US" altLang="zh-CN"/>
              <a:t>c/c++</a:t>
            </a:r>
            <a:r>
              <a:rPr lang="zh-CN" altLang="zh-CN"/>
              <a:t>文件。图中列出了工程中所有的</a:t>
            </a:r>
            <a:r>
              <a:rPr lang="en-US" altLang="zh-CN"/>
              <a:t>c/c++</a:t>
            </a:r>
            <a:r>
              <a:rPr lang="zh-CN" altLang="zh-CN"/>
              <a:t>文件的提示，同样地，编译后每个</a:t>
            </a:r>
            <a:r>
              <a:rPr lang="en-US" altLang="zh-CN"/>
              <a:t>c/c++</a:t>
            </a:r>
            <a:r>
              <a:rPr lang="zh-CN" altLang="zh-CN"/>
              <a:t>源文件都对应有一个独立的</a:t>
            </a:r>
            <a:r>
              <a:rPr lang="en-US" altLang="zh-CN"/>
              <a:t>.o</a:t>
            </a:r>
            <a:r>
              <a:rPr lang="zh-CN" altLang="zh-CN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19013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armlink</a:t>
            </a:r>
            <a:r>
              <a:rPr lang="zh-CN" altLang="zh-CN"/>
              <a:t>链接对象文件，根据程序的调用把各个</a:t>
            </a:r>
            <a:r>
              <a:rPr lang="en-US" altLang="zh-CN"/>
              <a:t>.o</a:t>
            </a:r>
            <a:r>
              <a:rPr lang="zh-CN" altLang="zh-CN"/>
              <a:t>文件的内容链接起来，最后生成程序的</a:t>
            </a:r>
            <a:r>
              <a:rPr lang="en-US" altLang="zh-CN"/>
              <a:t>axf</a:t>
            </a:r>
            <a:r>
              <a:rPr lang="zh-CN" altLang="zh-CN"/>
              <a:t>映像文件，并附带程序各个域大小的说明，包括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的大小。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fromelf</a:t>
            </a:r>
            <a:r>
              <a:rPr lang="zh-CN" altLang="zh-CN"/>
              <a:t>生成下载格式文件，它根据</a:t>
            </a:r>
            <a:r>
              <a:rPr lang="en-US" altLang="zh-CN"/>
              <a:t>axf</a:t>
            </a:r>
            <a:r>
              <a:rPr lang="zh-CN" altLang="zh-CN"/>
              <a:t>映像文件转化成</a:t>
            </a:r>
            <a:r>
              <a:rPr lang="en-US" altLang="zh-CN"/>
              <a:t>hex</a:t>
            </a:r>
            <a:r>
              <a:rPr lang="zh-CN" altLang="zh-CN"/>
              <a:t>文件，并列出编译过程出现的错误</a:t>
            </a:r>
            <a:r>
              <a:rPr lang="en-US" altLang="zh-CN"/>
              <a:t>(Error)</a:t>
            </a:r>
            <a:r>
              <a:rPr lang="zh-CN" altLang="zh-CN"/>
              <a:t>和警告</a:t>
            </a:r>
            <a:r>
              <a:rPr lang="en-US" altLang="zh-CN"/>
              <a:t>(Warning)</a:t>
            </a:r>
            <a:r>
              <a:rPr lang="zh-CN" altLang="zh-CN"/>
              <a:t>数量。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最后一段提示给出了整个构建过程消耗的时间。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构建完成后，可在工程的“</a:t>
            </a:r>
            <a:r>
              <a:rPr lang="en-US" altLang="zh-CN"/>
              <a:t>Output</a:t>
            </a:r>
            <a:r>
              <a:rPr lang="zh-CN" altLang="zh-CN"/>
              <a:t>”及“</a:t>
            </a:r>
            <a:r>
              <a:rPr lang="en-US" altLang="zh-CN"/>
              <a:t>Listing</a:t>
            </a:r>
            <a:r>
              <a:rPr lang="zh-CN" altLang="zh-CN"/>
              <a:t>”目录下找到由以上过程生成的各种文件，</a:t>
            </a:r>
            <a:r>
              <a:rPr lang="zh-CN" altLang="en-US"/>
              <a:t>如下图：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798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072" y="1556792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可以看到，每个</a:t>
            </a:r>
            <a:r>
              <a:rPr lang="en-US" altLang="zh-CN"/>
              <a:t>C</a:t>
            </a:r>
            <a:r>
              <a:rPr lang="zh-CN" altLang="zh-CN"/>
              <a:t>源文件都对应生成了</a:t>
            </a:r>
            <a:r>
              <a:rPr lang="en-US" altLang="zh-CN"/>
              <a:t>.o</a:t>
            </a:r>
            <a:r>
              <a:rPr lang="zh-CN" altLang="zh-CN"/>
              <a:t>、</a:t>
            </a:r>
            <a:r>
              <a:rPr lang="en-US" altLang="zh-CN"/>
              <a:t>.d</a:t>
            </a:r>
            <a:r>
              <a:rPr lang="zh-CN" altLang="zh-CN"/>
              <a:t>及</a:t>
            </a:r>
            <a:r>
              <a:rPr lang="en-US" altLang="zh-CN"/>
              <a:t>.crf</a:t>
            </a:r>
            <a:r>
              <a:rPr lang="zh-CN" altLang="zh-CN"/>
              <a:t>后缀的文件，还有一些额外的</a:t>
            </a:r>
            <a:r>
              <a:rPr lang="en-US" altLang="zh-CN"/>
              <a:t>.dep</a:t>
            </a:r>
            <a:r>
              <a:rPr lang="zh-CN" altLang="zh-CN"/>
              <a:t>、</a:t>
            </a:r>
            <a:r>
              <a:rPr lang="en-US" altLang="zh-CN"/>
              <a:t>.hex</a:t>
            </a:r>
            <a:r>
              <a:rPr lang="zh-CN" altLang="zh-CN"/>
              <a:t>、</a:t>
            </a:r>
            <a:r>
              <a:rPr lang="en-US" altLang="zh-CN"/>
              <a:t>.axf</a:t>
            </a:r>
            <a:r>
              <a:rPr lang="zh-CN" altLang="zh-CN"/>
              <a:t>、</a:t>
            </a:r>
            <a:r>
              <a:rPr lang="en-US" altLang="zh-CN"/>
              <a:t>.htm</a:t>
            </a:r>
            <a:r>
              <a:rPr lang="zh-CN" altLang="zh-CN"/>
              <a:t>、</a:t>
            </a:r>
            <a:r>
              <a:rPr lang="en-US" altLang="zh-CN"/>
              <a:t>.lnp</a:t>
            </a:r>
            <a:r>
              <a:rPr lang="zh-CN" altLang="zh-CN"/>
              <a:t>、</a:t>
            </a:r>
            <a:r>
              <a:rPr lang="en-US" altLang="zh-CN"/>
              <a:t>.sct</a:t>
            </a:r>
            <a:r>
              <a:rPr lang="zh-CN" altLang="zh-CN"/>
              <a:t>、</a:t>
            </a:r>
            <a:r>
              <a:rPr lang="en-US" altLang="zh-CN"/>
              <a:t>.lst</a:t>
            </a:r>
            <a:r>
              <a:rPr lang="zh-CN" altLang="zh-CN"/>
              <a:t>及</a:t>
            </a:r>
            <a:r>
              <a:rPr lang="en-US" altLang="zh-CN"/>
              <a:t>.map</a:t>
            </a:r>
            <a:r>
              <a:rPr lang="zh-CN" altLang="zh-CN"/>
              <a:t>文件。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384"/>
            <a:ext cx="3816424" cy="56305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276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Pages>0</Pages>
  <Words>508</Words>
  <Characters>0</Characters>
  <Application>Microsoft Office PowerPoint</Application>
  <DocSecurity>0</DocSecurity>
  <PresentationFormat>全屏显示(4:3)</PresentationFormat>
  <Lines>0</Lines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333</cp:revision>
  <dcterms:created xsi:type="dcterms:W3CDTF">2014-09-22T09:17:55Z</dcterms:created>
  <dcterms:modified xsi:type="dcterms:W3CDTF">2016-11-07T06:03:18Z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