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的</a:t>
            </a:r>
            <a:r>
              <a:rPr lang="en-US" altLang="zh-CN"/>
              <a:t>RO</a:t>
            </a:r>
            <a:r>
              <a:rPr lang="zh-CN" altLang="zh-CN"/>
              <a:t>区域不需要加载到</a:t>
            </a:r>
            <a:r>
              <a:rPr lang="en-US" altLang="zh-CN"/>
              <a:t>SRAM</a:t>
            </a:r>
            <a:r>
              <a:rPr lang="zh-CN" altLang="zh-CN"/>
              <a:t>，内核直接从</a:t>
            </a:r>
            <a:r>
              <a:rPr lang="en-US" altLang="zh-CN"/>
              <a:t>FLASH</a:t>
            </a:r>
            <a:r>
              <a:rPr lang="zh-CN" altLang="zh-CN"/>
              <a:t>读取指令运行。计算机系统的应用程序运行过程很类似，不过计算机系统的程序在存储状态时位于硬盘，执行的时候甚至会把上述的</a:t>
            </a:r>
            <a:r>
              <a:rPr lang="en-US" altLang="zh-CN"/>
              <a:t>RO</a:t>
            </a:r>
            <a:r>
              <a:rPr lang="zh-CN" altLang="zh-CN"/>
              <a:t>区域</a:t>
            </a:r>
            <a:r>
              <a:rPr lang="en-US" altLang="zh-CN"/>
              <a:t>(</a:t>
            </a:r>
            <a:r>
              <a:rPr lang="zh-CN" altLang="zh-CN"/>
              <a:t>代码、只读数据</a:t>
            </a:r>
            <a:r>
              <a:rPr lang="en-US" altLang="zh-CN"/>
              <a:t>)</a:t>
            </a:r>
            <a:r>
              <a:rPr lang="zh-CN" altLang="zh-CN"/>
              <a:t>加载到内存，加快运行速度，还有虚拟内存管理单元</a:t>
            </a:r>
            <a:r>
              <a:rPr lang="en-US" altLang="zh-CN"/>
              <a:t>(MMU)</a:t>
            </a:r>
            <a:r>
              <a:rPr lang="zh-CN" altLang="zh-CN"/>
              <a:t>辅助加载数据，使得可以运行比物理内存还大的应用程序。而</a:t>
            </a:r>
            <a:r>
              <a:rPr lang="en-US" altLang="zh-CN"/>
              <a:t>STM32</a:t>
            </a:r>
            <a:r>
              <a:rPr lang="zh-CN" altLang="zh-CN"/>
              <a:t>没有</a:t>
            </a:r>
            <a:r>
              <a:rPr lang="en-US" altLang="zh-CN"/>
              <a:t>MMU</a:t>
            </a:r>
            <a:r>
              <a:rPr lang="zh-CN" altLang="zh-CN"/>
              <a:t>，所以无法支持</a:t>
            </a:r>
            <a:r>
              <a:rPr lang="en-US" altLang="zh-CN"/>
              <a:t>Linux</a:t>
            </a:r>
            <a:r>
              <a:rPr lang="zh-CN" altLang="zh-CN"/>
              <a:t>和</a:t>
            </a:r>
            <a:r>
              <a:rPr lang="en-US" altLang="zh-CN"/>
              <a:t>Windows</a:t>
            </a:r>
            <a:r>
              <a:rPr lang="zh-CN" altLang="zh-CN"/>
              <a:t>系统。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当程序存储到</a:t>
            </a:r>
            <a:r>
              <a:rPr lang="en-US" altLang="zh-CN"/>
              <a:t>STM32</a:t>
            </a:r>
            <a:r>
              <a:rPr lang="zh-CN" altLang="zh-CN"/>
              <a:t>芯片的内部</a:t>
            </a:r>
            <a:r>
              <a:rPr lang="en-US" altLang="zh-CN"/>
              <a:t>FLASH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ROM</a:t>
            </a:r>
            <a:r>
              <a:rPr lang="zh-CN" altLang="zh-CN"/>
              <a:t>区</a:t>
            </a:r>
            <a:r>
              <a:rPr lang="en-US" altLang="zh-CN"/>
              <a:t>)</a:t>
            </a:r>
            <a:r>
              <a:rPr lang="zh-CN" altLang="zh-CN"/>
              <a:t>，它占用的空间是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及</a:t>
            </a:r>
            <a:r>
              <a:rPr lang="en-US" altLang="zh-CN"/>
              <a:t>RW-data</a:t>
            </a:r>
            <a:r>
              <a:rPr lang="zh-CN" altLang="zh-CN"/>
              <a:t>的总和，所以如果这些内容比</a:t>
            </a:r>
            <a:r>
              <a:rPr lang="en-US" altLang="zh-CN"/>
              <a:t>STM32</a:t>
            </a:r>
            <a:r>
              <a:rPr lang="zh-CN" altLang="zh-CN"/>
              <a:t>芯片的</a:t>
            </a:r>
            <a:r>
              <a:rPr lang="en-US" altLang="zh-CN"/>
              <a:t>FLASH</a:t>
            </a:r>
            <a:r>
              <a:rPr lang="zh-CN" altLang="zh-CN"/>
              <a:t>空间大，程序就无法被正常保存了。当程序在执行的时候，需要占用内部</a:t>
            </a:r>
            <a:r>
              <a:rPr lang="en-US" altLang="zh-CN"/>
              <a:t>SRAM</a:t>
            </a:r>
            <a:r>
              <a:rPr lang="zh-CN" altLang="zh-CN"/>
              <a:t>空间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RAM</a:t>
            </a:r>
            <a:r>
              <a:rPr lang="zh-CN" altLang="zh-CN"/>
              <a:t>区</a:t>
            </a:r>
            <a:r>
              <a:rPr lang="en-US" altLang="zh-CN"/>
              <a:t>)</a:t>
            </a:r>
            <a:r>
              <a:rPr lang="zh-CN" altLang="zh-CN"/>
              <a:t>，占用的空间包括</a:t>
            </a:r>
            <a:r>
              <a:rPr lang="en-US" altLang="zh-CN"/>
              <a:t>RW-data</a:t>
            </a:r>
            <a:r>
              <a:rPr lang="zh-CN" altLang="zh-CN"/>
              <a:t>和</a:t>
            </a:r>
            <a:r>
              <a:rPr lang="en-US" altLang="zh-CN"/>
              <a:t>ZI-data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9416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应用程序在各个状态时各区域的组成</a:t>
            </a:r>
            <a:r>
              <a:rPr lang="zh-CN" altLang="en-US"/>
              <a:t>如下表：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63761"/>
              </p:ext>
            </p:extLst>
          </p:nvPr>
        </p:nvGraphicFramePr>
        <p:xfrm>
          <a:off x="588590" y="2564904"/>
          <a:ext cx="7643192" cy="1941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程序状态与区域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组成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程序执行时的只读区域</a:t>
                      </a:r>
                      <a:r>
                        <a:rPr lang="en-US" sz="1400">
                          <a:effectLst/>
                        </a:rPr>
                        <a:t>(RO)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+ RO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程序执行时的可读写区域</a:t>
                      </a:r>
                      <a:r>
                        <a:rPr lang="en-US" sz="1400">
                          <a:effectLst/>
                        </a:rPr>
                        <a:t>(RW)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RW data + ZI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程序存储时占用的</a:t>
                      </a:r>
                      <a:r>
                        <a:rPr lang="en-US" sz="1400">
                          <a:effectLst/>
                        </a:rPr>
                        <a:t>ROM</a:t>
                      </a:r>
                      <a:r>
                        <a:rPr lang="zh-CN" sz="1400">
                          <a:effectLst/>
                        </a:rPr>
                        <a:t>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+ RO data + RW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9034" y="4725144"/>
            <a:ext cx="807092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en-US" altLang="zh-CN"/>
              <a:t>MDK</a:t>
            </a:r>
            <a:r>
              <a:rPr lang="zh-CN" altLang="zh-CN"/>
              <a:t>中，我们建立的工程一般会选择芯片型号，选择后就有确定的</a:t>
            </a:r>
            <a:r>
              <a:rPr lang="en-US" altLang="zh-CN"/>
              <a:t>FLASH</a:t>
            </a:r>
            <a:r>
              <a:rPr lang="zh-CN" altLang="zh-CN"/>
              <a:t>及</a:t>
            </a:r>
            <a:r>
              <a:rPr lang="en-US" altLang="zh-CN"/>
              <a:t>SRAM</a:t>
            </a:r>
            <a:r>
              <a:rPr lang="zh-CN" altLang="zh-CN"/>
              <a:t>大小，若代码超出了芯片的存储器的极限，编译器会提示错误，这时就需要裁剪程序了，裁剪时可针对超出的区域来优化。</a:t>
            </a:r>
          </a:p>
        </p:txBody>
      </p:sp>
    </p:spTree>
    <p:extLst>
      <p:ext uri="{BB962C8B-B14F-4D97-AF65-F5344CB8AC3E}">
        <p14:creationId xmlns:p14="http://schemas.microsoft.com/office/powerpoint/2010/main" val="44777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程序的组成、存储与运行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0092" y="1628800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</a:p>
        </p:txBody>
      </p:sp>
      <p:sp>
        <p:nvSpPr>
          <p:cNvPr id="5" name="矩形 4"/>
          <p:cNvSpPr/>
          <p:nvPr/>
        </p:nvSpPr>
        <p:spPr>
          <a:xfrm>
            <a:off x="581328" y="1998132"/>
            <a:ext cx="810039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在工程的编译提示输出信息中有一个语句“</a:t>
            </a:r>
            <a:r>
              <a:rPr lang="en-US" altLang="zh-CN"/>
              <a:t>Program Size</a:t>
            </a:r>
            <a:r>
              <a:rPr lang="zh-CN" altLang="zh-CN"/>
              <a:t>：</a:t>
            </a:r>
            <a:r>
              <a:rPr lang="en-US" altLang="zh-CN"/>
              <a:t>Code=xx RO-data=xx RW-data=xx ZI-data=xx</a:t>
            </a:r>
            <a:r>
              <a:rPr lang="zh-CN" altLang="zh-CN"/>
              <a:t>”，它说明了程序各个域的大小，编译后，应用程序中所有具有同一性质的数据</a:t>
            </a:r>
            <a:r>
              <a:rPr lang="en-US" altLang="zh-CN"/>
              <a:t>(</a:t>
            </a:r>
            <a:r>
              <a:rPr lang="zh-CN" altLang="zh-CN"/>
              <a:t>包括代码</a:t>
            </a:r>
            <a:r>
              <a:rPr lang="en-US" altLang="zh-CN"/>
              <a:t>)</a:t>
            </a:r>
            <a:r>
              <a:rPr lang="zh-CN" altLang="zh-CN"/>
              <a:t>被归到一个域，程序在存储或运行的时候，不同的域会呈现不同的状态，这些域的意义如下：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397893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Code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即代码域，它指的是编译器生成的机器指令，这些内容被存储到</a:t>
            </a:r>
            <a:r>
              <a:rPr lang="en-US" altLang="zh-CN"/>
              <a:t>ROM</a:t>
            </a:r>
            <a:r>
              <a:rPr lang="zh-CN" altLang="zh-CN"/>
              <a:t>区。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RO-data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Read Only data</a:t>
            </a:r>
            <a:r>
              <a:rPr lang="zh-CN" altLang="zh-CN"/>
              <a:t>，即只读数据域，它指程序中用到的只读数据，这些数据被存储在</a:t>
            </a:r>
            <a:r>
              <a:rPr lang="en-US" altLang="zh-CN"/>
              <a:t>ROM</a:t>
            </a:r>
            <a:r>
              <a:rPr lang="zh-CN" altLang="zh-CN"/>
              <a:t>区，因而程序不能修改其内容。例如</a:t>
            </a:r>
            <a:r>
              <a:rPr lang="en-US" altLang="zh-CN"/>
              <a:t>C</a:t>
            </a:r>
            <a:r>
              <a:rPr lang="zh-CN" altLang="zh-CN"/>
              <a:t>语言中</a:t>
            </a:r>
            <a:r>
              <a:rPr lang="en-US" altLang="zh-CN"/>
              <a:t>const</a:t>
            </a:r>
            <a:r>
              <a:rPr lang="zh-CN" altLang="zh-CN"/>
              <a:t>关键字定义的变量就是典型的</a:t>
            </a:r>
            <a:r>
              <a:rPr lang="en-US" altLang="zh-CN"/>
              <a:t>RO-data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598586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RW-data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Read Write data</a:t>
            </a:r>
            <a:r>
              <a:rPr lang="zh-CN" altLang="zh-CN"/>
              <a:t>，即可读写数据域，它指初始化为“非</a:t>
            </a:r>
            <a:r>
              <a:rPr lang="en-US" altLang="zh-CN"/>
              <a:t>0</a:t>
            </a:r>
            <a:r>
              <a:rPr lang="zh-CN" altLang="zh-CN"/>
              <a:t>值”的可读写数据，程序刚运行时，这些数据具有非</a:t>
            </a:r>
            <a:r>
              <a:rPr lang="en-US" altLang="zh-CN"/>
              <a:t>0</a:t>
            </a:r>
            <a:r>
              <a:rPr lang="zh-CN" altLang="zh-CN"/>
              <a:t>的初始值，且运行的时候它们会常驻在</a:t>
            </a:r>
            <a:r>
              <a:rPr lang="en-US" altLang="zh-CN"/>
              <a:t>RAM</a:t>
            </a:r>
            <a:r>
              <a:rPr lang="zh-CN" altLang="zh-CN"/>
              <a:t>区，因而应用程序可以修改其内容。例如</a:t>
            </a:r>
            <a:r>
              <a:rPr lang="en-US" altLang="zh-CN"/>
              <a:t>C</a:t>
            </a:r>
            <a:r>
              <a:rPr lang="zh-CN" altLang="zh-CN"/>
              <a:t>语言中使用定义的全局变量，且定义时赋予“非</a:t>
            </a:r>
            <a:r>
              <a:rPr lang="en-US" altLang="zh-CN"/>
              <a:t>0</a:t>
            </a:r>
            <a:r>
              <a:rPr lang="zh-CN" altLang="zh-CN"/>
              <a:t>值”给该变量进行初始化。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ZI-data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Zero Initialie data</a:t>
            </a:r>
            <a:r>
              <a:rPr lang="zh-CN" altLang="zh-CN"/>
              <a:t>，即</a:t>
            </a:r>
            <a:r>
              <a:rPr lang="en-US" altLang="zh-CN"/>
              <a:t>0</a:t>
            </a:r>
            <a:r>
              <a:rPr lang="zh-CN" altLang="zh-CN"/>
              <a:t>初始化数据，它指初始化为“</a:t>
            </a:r>
            <a:r>
              <a:rPr lang="en-US" altLang="zh-CN"/>
              <a:t>0</a:t>
            </a:r>
            <a:r>
              <a:rPr lang="zh-CN" altLang="zh-CN"/>
              <a:t>值”的可读写数据域，它与</a:t>
            </a:r>
            <a:r>
              <a:rPr lang="en-US" altLang="zh-CN"/>
              <a:t>RW-data</a:t>
            </a:r>
            <a:r>
              <a:rPr lang="zh-CN" altLang="zh-CN"/>
              <a:t>的区别是程序刚运行时这些数据初始值全都为</a:t>
            </a:r>
            <a:r>
              <a:rPr lang="en-US" altLang="zh-CN"/>
              <a:t>0</a:t>
            </a:r>
            <a:r>
              <a:rPr lang="zh-CN" altLang="zh-CN"/>
              <a:t>，而后续运行过程与</a:t>
            </a:r>
            <a:r>
              <a:rPr lang="en-US" altLang="zh-CN"/>
              <a:t>RW-data</a:t>
            </a:r>
            <a:r>
              <a:rPr lang="zh-CN" altLang="zh-CN"/>
              <a:t>的性质一样，它们也常驻在</a:t>
            </a:r>
            <a:r>
              <a:rPr lang="en-US" altLang="zh-CN"/>
              <a:t>RAM</a:t>
            </a:r>
            <a:r>
              <a:rPr lang="zh-CN" altLang="zh-CN"/>
              <a:t>区，因而应用程序可以更改其内容。例如</a:t>
            </a:r>
            <a:r>
              <a:rPr lang="en-US" altLang="zh-CN"/>
              <a:t>C</a:t>
            </a:r>
            <a:r>
              <a:rPr lang="zh-CN" altLang="zh-CN"/>
              <a:t>语言中使用定义的全局变量，且定义时赋予“</a:t>
            </a:r>
            <a:r>
              <a:rPr lang="en-US" altLang="zh-CN"/>
              <a:t>0</a:t>
            </a:r>
            <a:r>
              <a:rPr lang="zh-CN" altLang="zh-CN"/>
              <a:t>值”给该变量进行初始化</a:t>
            </a:r>
            <a:r>
              <a:rPr lang="en-US" altLang="zh-CN"/>
              <a:t>(</a:t>
            </a:r>
            <a:r>
              <a:rPr lang="zh-CN" altLang="zh-CN"/>
              <a:t>若定义该变量时没有赋予初始值，编译器会把它当</a:t>
            </a:r>
            <a:r>
              <a:rPr lang="en-US" altLang="zh-CN"/>
              <a:t>ZI-data</a:t>
            </a:r>
            <a:r>
              <a:rPr lang="zh-CN" altLang="zh-CN"/>
              <a:t>来对待，初始化为</a:t>
            </a:r>
            <a:r>
              <a:rPr lang="en-US" altLang="zh-CN"/>
              <a:t>0)</a:t>
            </a:r>
            <a:r>
              <a:rPr lang="zh-CN" altLang="zh-CN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08507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598586"/>
            <a:ext cx="849694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ZI-data</a:t>
            </a:r>
            <a:r>
              <a:rPr lang="zh-CN" altLang="zh-CN" b="1">
                <a:solidFill>
                  <a:srgbClr val="FF0000"/>
                </a:solidFill>
              </a:rPr>
              <a:t>的栈空间</a:t>
            </a:r>
            <a:r>
              <a:rPr lang="en-US" altLang="zh-CN" b="1">
                <a:solidFill>
                  <a:srgbClr val="FF0000"/>
                </a:solidFill>
              </a:rPr>
              <a:t>(Stack)</a:t>
            </a:r>
            <a:r>
              <a:rPr lang="zh-CN" altLang="zh-CN" b="1">
                <a:solidFill>
                  <a:srgbClr val="FF0000"/>
                </a:solidFill>
              </a:rPr>
              <a:t>及堆空间</a:t>
            </a:r>
            <a:r>
              <a:rPr lang="en-US" altLang="zh-CN" b="1">
                <a:solidFill>
                  <a:srgbClr val="FF0000"/>
                </a:solidFill>
              </a:rPr>
              <a:t>(Heap)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在</a:t>
            </a:r>
            <a:r>
              <a:rPr lang="en-US" altLang="zh-CN"/>
              <a:t>C</a:t>
            </a:r>
            <a:r>
              <a:rPr lang="zh-CN" altLang="zh-CN"/>
              <a:t>语言中，函数内部定义的局部变量属于栈空间，进入函数的时候从向栈空间申请内存给局部变量，退出时释放局部变量，归还内存空间。而使用</a:t>
            </a:r>
            <a:r>
              <a:rPr lang="en-US" altLang="zh-CN"/>
              <a:t>malloc</a:t>
            </a:r>
            <a:r>
              <a:rPr lang="zh-CN" altLang="zh-CN"/>
              <a:t>动态分配的变量属于堆空间。在程序中的栈空间和堆空间都是属于</a:t>
            </a:r>
            <a:r>
              <a:rPr lang="en-US" altLang="zh-CN"/>
              <a:t>ZI-data</a:t>
            </a:r>
            <a:r>
              <a:rPr lang="zh-CN" altLang="zh-CN"/>
              <a:t>区域的，这些空间都会被初始值化为</a:t>
            </a:r>
            <a:r>
              <a:rPr lang="en-US" altLang="zh-CN"/>
              <a:t>0</a:t>
            </a:r>
            <a:r>
              <a:rPr lang="zh-CN" altLang="zh-CN"/>
              <a:t>值。编译器给出的</a:t>
            </a:r>
            <a:r>
              <a:rPr lang="en-US" altLang="zh-CN"/>
              <a:t>ZI-data</a:t>
            </a:r>
            <a:r>
              <a:rPr lang="zh-CN" altLang="zh-CN"/>
              <a:t>占用的空间值中包含了堆栈的大小</a:t>
            </a:r>
            <a:r>
              <a:rPr lang="en-US" altLang="zh-CN"/>
              <a:t>(</a:t>
            </a:r>
            <a:r>
              <a:rPr lang="zh-CN" altLang="zh-CN"/>
              <a:t>经实际测试，若程序中完全没有使用</a:t>
            </a:r>
            <a:r>
              <a:rPr lang="en-US" altLang="zh-CN"/>
              <a:t>malloc</a:t>
            </a:r>
            <a:r>
              <a:rPr lang="zh-CN" altLang="zh-CN"/>
              <a:t>动态申请堆空间，编译器会优化，不把堆空间计算在内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83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14764"/>
              </p:ext>
            </p:extLst>
          </p:nvPr>
        </p:nvGraphicFramePr>
        <p:xfrm>
          <a:off x="781616" y="2852936"/>
          <a:ext cx="7822832" cy="338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程序组件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所属类别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机器代码指令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常量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初值非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的全局变量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初值为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的全局变量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局部变量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r>
                        <a:rPr lang="zh-CN" sz="1600">
                          <a:effectLst/>
                        </a:rPr>
                        <a:t>栈空间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使用</a:t>
                      </a:r>
                      <a:r>
                        <a:rPr lang="en-US" sz="1600">
                          <a:effectLst/>
                        </a:rPr>
                        <a:t>malloc</a:t>
                      </a:r>
                      <a:r>
                        <a:rPr lang="zh-CN" sz="1600">
                          <a:effectLst/>
                        </a:rPr>
                        <a:t>动态分配的空间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r>
                        <a:rPr lang="zh-CN" sz="1600">
                          <a:effectLst/>
                        </a:rPr>
                        <a:t>堆空间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81616" y="1772816"/>
            <a:ext cx="7606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综上所述，以程序的组成构件为例，它们所属的区域类别</a:t>
            </a:r>
            <a:r>
              <a:rPr lang="zh-CN" altLang="en-US"/>
              <a:t>如下表：</a:t>
            </a:r>
          </a:p>
        </p:txBody>
      </p:sp>
    </p:spTree>
    <p:extLst>
      <p:ext uri="{BB962C8B-B14F-4D97-AF65-F5344CB8AC3E}">
        <p14:creationId xmlns:p14="http://schemas.microsoft.com/office/powerpoint/2010/main" val="386524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772816"/>
            <a:ext cx="83529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RW-data</a:t>
            </a:r>
            <a:r>
              <a:rPr lang="zh-CN" altLang="zh-CN"/>
              <a:t>和</a:t>
            </a:r>
            <a:r>
              <a:rPr lang="en-US" altLang="zh-CN"/>
              <a:t>ZI-data</a:t>
            </a:r>
            <a:r>
              <a:rPr lang="zh-CN" altLang="zh-CN"/>
              <a:t>它们仅仅是初始值不一样而已，为什么编译器非要把它们区分开？这就涉及到程序的存储状态了，应用程序具有静止状态和运行状态。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静止态的程序被存储在非易失存储器中，如</a:t>
            </a:r>
            <a:r>
              <a:rPr lang="en-US" altLang="zh-CN"/>
              <a:t>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，因而系统掉电后也能正常保存。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但是当程序在运行状态的时候，程序常常需要修改一些暂存数据，由于运行速度的要求，这些数据往往存放在内存中</a:t>
            </a:r>
            <a:r>
              <a:rPr lang="en-US" altLang="zh-CN"/>
              <a:t>(RAM)</a:t>
            </a:r>
            <a:r>
              <a:rPr lang="zh-CN" altLang="zh-CN"/>
              <a:t>，掉电后这些数据会丢失。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6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492896"/>
            <a:ext cx="7937080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827584" y="1700808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因此，程序在静止与运行的时候它在存储器中的表现是不一样的，</a:t>
            </a:r>
            <a:r>
              <a:rPr lang="zh-CN" altLang="en-US"/>
              <a:t>如下图：</a:t>
            </a:r>
          </a:p>
        </p:txBody>
      </p:sp>
    </p:spTree>
    <p:extLst>
      <p:ext uri="{BB962C8B-B14F-4D97-AF65-F5344CB8AC3E}">
        <p14:creationId xmlns:p14="http://schemas.microsoft.com/office/powerpoint/2010/main" val="341200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60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图中的左侧是应用程序的存储状态，右侧是运行状态，而上方是</a:t>
            </a:r>
            <a:r>
              <a:rPr lang="en-US" altLang="zh-CN"/>
              <a:t>RAM</a:t>
            </a:r>
            <a:r>
              <a:rPr lang="zh-CN" altLang="zh-CN"/>
              <a:t>存储器区域，下方是</a:t>
            </a:r>
            <a:r>
              <a:rPr lang="en-US" altLang="zh-CN"/>
              <a:t>ROM</a:t>
            </a:r>
            <a:r>
              <a:rPr lang="zh-CN" altLang="zh-CN"/>
              <a:t>存储器区域。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程序在存储状态时，</a:t>
            </a:r>
            <a:r>
              <a:rPr lang="en-US" altLang="zh-CN"/>
              <a:t>RO</a:t>
            </a:r>
            <a:r>
              <a:rPr lang="zh-CN" altLang="zh-CN"/>
              <a:t>节</a:t>
            </a:r>
            <a:r>
              <a:rPr lang="en-US" altLang="zh-CN"/>
              <a:t>(RO section)</a:t>
            </a:r>
            <a:r>
              <a:rPr lang="zh-CN" altLang="zh-CN"/>
              <a:t>及</a:t>
            </a:r>
            <a:r>
              <a:rPr lang="en-US" altLang="zh-CN"/>
              <a:t>RW</a:t>
            </a:r>
            <a:r>
              <a:rPr lang="zh-CN" altLang="zh-CN"/>
              <a:t>节都被保存在</a:t>
            </a:r>
            <a:r>
              <a:rPr lang="en-US" altLang="zh-CN"/>
              <a:t>ROM</a:t>
            </a:r>
            <a:r>
              <a:rPr lang="zh-CN" altLang="zh-CN"/>
              <a:t>区。当程序开始运行时，内核直接从</a:t>
            </a:r>
            <a:r>
              <a:rPr lang="en-US" altLang="zh-CN"/>
              <a:t>ROM</a:t>
            </a:r>
            <a:r>
              <a:rPr lang="zh-CN" altLang="zh-CN"/>
              <a:t>中读取代码，并且在执行主体代码前，会先执行一段加载代码，它把</a:t>
            </a:r>
            <a:r>
              <a:rPr lang="en-US" altLang="zh-CN"/>
              <a:t>RW</a:t>
            </a:r>
            <a:r>
              <a:rPr lang="zh-CN" altLang="zh-CN"/>
              <a:t>节数据从</a:t>
            </a:r>
            <a:r>
              <a:rPr lang="en-US" altLang="zh-CN"/>
              <a:t>ROM</a:t>
            </a:r>
            <a:r>
              <a:rPr lang="zh-CN" altLang="zh-CN"/>
              <a:t>复制到</a:t>
            </a:r>
            <a:r>
              <a:rPr lang="en-US" altLang="zh-CN"/>
              <a:t>RAM</a:t>
            </a:r>
            <a:r>
              <a:rPr lang="zh-CN" altLang="zh-CN"/>
              <a:t>， 并且在</a:t>
            </a:r>
            <a:r>
              <a:rPr lang="en-US" altLang="zh-CN"/>
              <a:t>RAM</a:t>
            </a:r>
            <a:r>
              <a:rPr lang="zh-CN" altLang="zh-CN"/>
              <a:t>加入</a:t>
            </a:r>
            <a:r>
              <a:rPr lang="en-US" altLang="zh-CN"/>
              <a:t>ZI</a:t>
            </a:r>
            <a:r>
              <a:rPr lang="zh-CN" altLang="zh-CN"/>
              <a:t>节，</a:t>
            </a:r>
            <a:r>
              <a:rPr lang="en-US" altLang="zh-CN"/>
              <a:t>ZI</a:t>
            </a:r>
            <a:r>
              <a:rPr lang="zh-CN" altLang="zh-CN"/>
              <a:t>节的数据都被初始化为</a:t>
            </a:r>
            <a:r>
              <a:rPr lang="en-US" altLang="zh-CN"/>
              <a:t>0</a:t>
            </a:r>
            <a:r>
              <a:rPr lang="zh-CN" altLang="zh-CN"/>
              <a:t>。加载完后</a:t>
            </a:r>
            <a:r>
              <a:rPr lang="en-US" altLang="zh-CN"/>
              <a:t>RAM</a:t>
            </a:r>
            <a:r>
              <a:rPr lang="zh-CN" altLang="zh-CN"/>
              <a:t>区准备完毕，正式开始执行主体程序。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编译生成的</a:t>
            </a:r>
            <a:r>
              <a:rPr lang="en-US" altLang="zh-CN"/>
              <a:t>RW-data</a:t>
            </a:r>
            <a:r>
              <a:rPr lang="zh-CN" altLang="zh-CN"/>
              <a:t>的数据属于图中的</a:t>
            </a:r>
            <a:r>
              <a:rPr lang="en-US" altLang="zh-CN"/>
              <a:t>RW</a:t>
            </a:r>
            <a:r>
              <a:rPr lang="zh-CN" altLang="zh-CN"/>
              <a:t>节，</a:t>
            </a:r>
            <a:r>
              <a:rPr lang="en-US" altLang="zh-CN"/>
              <a:t>ZI-data</a:t>
            </a:r>
            <a:r>
              <a:rPr lang="zh-CN" altLang="zh-CN"/>
              <a:t>的数据属于图中的</a:t>
            </a:r>
            <a:r>
              <a:rPr lang="en-US" altLang="zh-CN"/>
              <a:t>ZI</a:t>
            </a:r>
            <a:r>
              <a:rPr lang="zh-CN" altLang="zh-CN"/>
              <a:t>节。是否需要掉电保存，这就是把</a:t>
            </a:r>
            <a:r>
              <a:rPr lang="en-US" altLang="zh-CN"/>
              <a:t>RW-data</a:t>
            </a:r>
            <a:r>
              <a:rPr lang="zh-CN" altLang="zh-CN"/>
              <a:t>与</a:t>
            </a:r>
            <a:r>
              <a:rPr lang="en-US" altLang="zh-CN"/>
              <a:t>ZI-data</a:t>
            </a:r>
            <a:r>
              <a:rPr lang="zh-CN" altLang="zh-CN"/>
              <a:t>区别开来的原因，因为在</a:t>
            </a:r>
            <a:r>
              <a:rPr lang="en-US" altLang="zh-CN"/>
              <a:t>RAM</a:t>
            </a:r>
            <a:r>
              <a:rPr lang="zh-CN" altLang="zh-CN"/>
              <a:t>创建数据的时候，默认值为</a:t>
            </a:r>
            <a:r>
              <a:rPr lang="en-US" altLang="zh-CN"/>
              <a:t>0</a:t>
            </a:r>
            <a:r>
              <a:rPr lang="zh-CN" altLang="zh-CN"/>
              <a:t>，但如果有的数据要求初值非</a:t>
            </a:r>
            <a:r>
              <a:rPr lang="en-US" altLang="zh-CN"/>
              <a:t>0</a:t>
            </a:r>
            <a:r>
              <a:rPr lang="zh-CN" altLang="zh-CN"/>
              <a:t>，那就需要使用</a:t>
            </a:r>
            <a:r>
              <a:rPr lang="en-US" altLang="zh-CN"/>
              <a:t>ROM</a:t>
            </a:r>
            <a:r>
              <a:rPr lang="zh-CN" altLang="zh-CN"/>
              <a:t>记录该初始值，运行时再复制到</a:t>
            </a:r>
            <a:r>
              <a:rPr lang="en-US" altLang="zh-CN"/>
              <a:t>RAM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945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Pages>0</Pages>
  <Words>766</Words>
  <Characters>0</Characters>
  <Application>Microsoft Office PowerPoint</Application>
  <DocSecurity>0</DocSecurity>
  <PresentationFormat>全屏显示(4:3)</PresentationFormat>
  <Lines>0</Lines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342</cp:revision>
  <dcterms:created xsi:type="dcterms:W3CDTF">2014-09-22T09:17:55Z</dcterms:created>
  <dcterms:modified xsi:type="dcterms:W3CDTF">2016-11-07T02:55:36Z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