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067" y="119675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这些工程参数都是当</a:t>
            </a:r>
            <a:r>
              <a:rPr lang="en-US" altLang="zh-CN"/>
              <a:t>MDK</a:t>
            </a:r>
            <a:r>
              <a:rPr lang="zh-CN" altLang="zh-CN"/>
              <a:t>正常退出时才会被写入保存，所以若</a:t>
            </a:r>
            <a:r>
              <a:rPr lang="en-US" altLang="zh-CN"/>
              <a:t>MDK</a:t>
            </a:r>
            <a:r>
              <a:rPr lang="zh-CN" altLang="zh-CN"/>
              <a:t>错误退出时</a:t>
            </a:r>
            <a:r>
              <a:rPr lang="en-US" altLang="zh-CN"/>
              <a:t>(</a:t>
            </a:r>
            <a:r>
              <a:rPr lang="zh-CN" altLang="zh-CN"/>
              <a:t>如使用</a:t>
            </a:r>
            <a:r>
              <a:rPr lang="en-US" altLang="zh-CN"/>
              <a:t>Windows</a:t>
            </a:r>
            <a:r>
              <a:rPr lang="zh-CN" altLang="zh-CN"/>
              <a:t>的任务管理器强制关闭</a:t>
            </a:r>
            <a:r>
              <a:rPr lang="en-US" altLang="zh-CN"/>
              <a:t>)</a:t>
            </a:r>
            <a:r>
              <a:rPr lang="zh-CN" altLang="zh-CN"/>
              <a:t>，工程配置参数的最新更改是不会被记录的，重新打开工程时要再次配置。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根据这几个文件的记录类型，可以知道</a:t>
            </a:r>
            <a:r>
              <a:rPr lang="en-US" altLang="zh-CN"/>
              <a:t>uvprojx</a:t>
            </a:r>
            <a:r>
              <a:rPr lang="zh-CN" altLang="zh-CN"/>
              <a:t>文件是最重要的，删掉它我们就无法再正常打开工程了，而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文件并不是必须的，可以删除，重新使用</a:t>
            </a:r>
            <a:r>
              <a:rPr lang="en-US" altLang="zh-CN"/>
              <a:t>MDK</a:t>
            </a:r>
            <a:r>
              <a:rPr lang="zh-CN" altLang="zh-CN"/>
              <a:t>打开</a:t>
            </a:r>
            <a:r>
              <a:rPr lang="en-US" altLang="zh-CN"/>
              <a:t>uvprojx</a:t>
            </a:r>
            <a:r>
              <a:rPr lang="zh-CN" altLang="zh-CN"/>
              <a:t>工程文件后，会以默认参数重新创建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文件。</a:t>
            </a:r>
            <a:r>
              <a:rPr lang="en-US" altLang="zh-CN"/>
              <a:t>(</a:t>
            </a:r>
            <a:r>
              <a:rPr lang="zh-CN" altLang="zh-CN"/>
              <a:t>所以当使用</a:t>
            </a:r>
            <a:r>
              <a:rPr lang="en-US" altLang="zh-CN"/>
              <a:t>Git/SVN</a:t>
            </a:r>
            <a:r>
              <a:rPr lang="zh-CN" altLang="zh-CN"/>
              <a:t>等代码管理的时候，往往只保留</a:t>
            </a:r>
            <a:r>
              <a:rPr lang="en-US" altLang="zh-CN"/>
              <a:t>uvprojx</a:t>
            </a:r>
            <a:r>
              <a:rPr lang="zh-CN" altLang="zh-CN"/>
              <a:t>文件</a:t>
            </a:r>
            <a:r>
              <a:rPr lang="en-US" altLang="zh-CN"/>
              <a:t>)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098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源文件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553211"/>
            <a:ext cx="7992888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源文件是工程中我们最熟悉的内容了，它们就是我们编写的各种源代码，</a:t>
            </a:r>
            <a:r>
              <a:rPr lang="en-US" altLang="zh-CN"/>
              <a:t>MDK</a:t>
            </a:r>
            <a:r>
              <a:rPr lang="zh-CN" altLang="zh-CN"/>
              <a:t>支持</a:t>
            </a:r>
            <a:r>
              <a:rPr lang="en-US" altLang="zh-CN"/>
              <a:t>c</a:t>
            </a:r>
            <a:r>
              <a:rPr lang="zh-CN" altLang="zh-CN"/>
              <a:t>、</a:t>
            </a:r>
            <a:r>
              <a:rPr lang="en-US" altLang="zh-CN"/>
              <a:t>cpp</a:t>
            </a:r>
            <a:r>
              <a:rPr lang="zh-CN" altLang="zh-CN"/>
              <a:t>、</a:t>
            </a:r>
            <a:r>
              <a:rPr lang="en-US" altLang="zh-CN"/>
              <a:t>h</a:t>
            </a:r>
            <a:r>
              <a:rPr lang="zh-CN" altLang="zh-CN"/>
              <a:t>、</a:t>
            </a:r>
            <a:r>
              <a:rPr lang="en-US" altLang="zh-CN"/>
              <a:t>s</a:t>
            </a:r>
            <a:r>
              <a:rPr lang="zh-CN" altLang="zh-CN"/>
              <a:t>、</a:t>
            </a:r>
            <a:r>
              <a:rPr lang="en-US" altLang="zh-CN"/>
              <a:t>inc</a:t>
            </a:r>
            <a:r>
              <a:rPr lang="zh-CN" altLang="zh-CN"/>
              <a:t>类型的源代码文件，其中</a:t>
            </a:r>
            <a:r>
              <a:rPr lang="en-US" altLang="zh-CN"/>
              <a:t>c</a:t>
            </a:r>
            <a:r>
              <a:rPr lang="zh-CN" altLang="zh-CN"/>
              <a:t>、</a:t>
            </a:r>
            <a:r>
              <a:rPr lang="en-US" altLang="zh-CN"/>
              <a:t>cpp</a:t>
            </a:r>
            <a:r>
              <a:rPr lang="zh-CN" altLang="zh-CN"/>
              <a:t>分别是</a:t>
            </a:r>
            <a:r>
              <a:rPr lang="en-US" altLang="zh-CN"/>
              <a:t>c/c++</a:t>
            </a:r>
            <a:r>
              <a:rPr lang="zh-CN" altLang="zh-CN"/>
              <a:t>语言的源代码，</a:t>
            </a:r>
            <a:r>
              <a:rPr lang="en-US" altLang="zh-CN"/>
              <a:t>h</a:t>
            </a:r>
            <a:r>
              <a:rPr lang="zh-CN" altLang="zh-CN"/>
              <a:t>是它们的头文件，</a:t>
            </a:r>
            <a:r>
              <a:rPr lang="en-US" altLang="zh-CN"/>
              <a:t>s</a:t>
            </a:r>
            <a:r>
              <a:rPr lang="zh-CN" altLang="zh-CN"/>
              <a:t>是汇编文件，</a:t>
            </a:r>
            <a:r>
              <a:rPr lang="en-US" altLang="zh-CN"/>
              <a:t>inc</a:t>
            </a:r>
            <a:r>
              <a:rPr lang="zh-CN" altLang="zh-CN"/>
              <a:t>是汇编文件的头文件，可使用“</a:t>
            </a:r>
            <a:r>
              <a:rPr lang="en-US" altLang="zh-CN"/>
              <a:t>$include</a:t>
            </a:r>
            <a:r>
              <a:rPr lang="zh-CN" altLang="zh-CN"/>
              <a:t>”语法包含。编译器根据工程中的源文件最终生成机器码。</a:t>
            </a:r>
          </a:p>
        </p:txBody>
      </p:sp>
    </p:spTree>
    <p:extLst>
      <p:ext uri="{BB962C8B-B14F-4D97-AF65-F5344CB8AC3E}">
        <p14:creationId xmlns:p14="http://schemas.microsoft.com/office/powerpoint/2010/main" val="172325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3089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Output</a:t>
            </a:r>
            <a:r>
              <a:rPr lang="zh-CN" altLang="en-US" sz="2000" b="1"/>
              <a:t>目录下生成的文件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553211"/>
            <a:ext cx="799288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点击</a:t>
            </a:r>
            <a:r>
              <a:rPr lang="en-US" altLang="zh-CN"/>
              <a:t>MDK</a:t>
            </a:r>
            <a:r>
              <a:rPr lang="zh-CN" altLang="zh-CN"/>
              <a:t>中的编译按钮，它会根据工程的配置及工程中的源文件输出各种对象和列表文件，在工程的“</a:t>
            </a:r>
            <a:r>
              <a:rPr lang="en-US" altLang="zh-CN"/>
              <a:t>Options for Targe-&gt;Output-&gt;Select Folder for Objects</a:t>
            </a:r>
            <a:r>
              <a:rPr lang="zh-CN" altLang="zh-CN"/>
              <a:t>”和“</a:t>
            </a:r>
            <a:r>
              <a:rPr lang="en-US" altLang="zh-CN"/>
              <a:t>Options for Targe-&gt;Listing-&gt;Select Folder for Listings</a:t>
            </a:r>
            <a:r>
              <a:rPr lang="zh-CN" altLang="zh-CN"/>
              <a:t>”选项配置它们的输出路径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38" y="3356992"/>
            <a:ext cx="4745355" cy="319341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525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3089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Output</a:t>
            </a:r>
            <a:r>
              <a:rPr lang="zh-CN" altLang="en-US" sz="2000" b="1"/>
              <a:t>目录下生成的文件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9" y="1772816"/>
            <a:ext cx="2808312" cy="4248472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2" y="2210174"/>
            <a:ext cx="5008245" cy="3373755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458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lib</a:t>
            </a:r>
            <a:r>
              <a:rPr lang="zh-CN" altLang="en-US" sz="2000" b="1"/>
              <a:t>库文件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在某些场合下</a:t>
            </a:r>
            <a:r>
              <a:rPr lang="zh-CN" altLang="en-US"/>
              <a:t>可能</a:t>
            </a:r>
            <a:r>
              <a:rPr lang="zh-CN" altLang="zh-CN"/>
              <a:t>不希望提供给第三方一个可用的代码库，但不希望对方看到源码，这个时候我们就可以把工程生成</a:t>
            </a:r>
            <a:r>
              <a:rPr lang="en-US" altLang="zh-CN"/>
              <a:t>lib</a:t>
            </a:r>
            <a:r>
              <a:rPr lang="zh-CN" altLang="zh-CN"/>
              <a:t>文件</a:t>
            </a:r>
            <a:r>
              <a:rPr lang="en-US" altLang="zh-CN"/>
              <a:t>(Library file)</a:t>
            </a:r>
            <a:r>
              <a:rPr lang="zh-CN" altLang="zh-CN"/>
              <a:t>提供给对方，在</a:t>
            </a:r>
            <a:r>
              <a:rPr lang="en-US" altLang="zh-CN"/>
              <a:t>MDK</a:t>
            </a:r>
            <a:r>
              <a:rPr lang="zh-CN" altLang="zh-CN"/>
              <a:t>中可配置“</a:t>
            </a:r>
            <a:r>
              <a:rPr lang="en-US" altLang="zh-CN"/>
              <a:t>Options for Target-&gt;Create Library</a:t>
            </a:r>
            <a:r>
              <a:rPr lang="zh-CN" altLang="zh-CN"/>
              <a:t>”选项把工程编译成库文件</a:t>
            </a:r>
            <a:r>
              <a:rPr lang="zh-CN" altLang="en-US"/>
              <a:t>：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98562"/>
            <a:ext cx="5548337" cy="373274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172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lib</a:t>
            </a:r>
            <a:r>
              <a:rPr lang="zh-CN" altLang="en-US" sz="2000" b="1"/>
              <a:t>库文件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工程中生成可执行文件或库文件只能二选一，默认编译是生成可执行文件的，可执行文件即我们下载到芯片上直接运行的机器码。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得到生成的*</a:t>
            </a:r>
            <a:r>
              <a:rPr lang="en-US" altLang="zh-CN"/>
              <a:t>.lib</a:t>
            </a:r>
            <a:r>
              <a:rPr lang="zh-CN" altLang="en-US"/>
              <a:t>文件后，可把它像</a:t>
            </a:r>
            <a:r>
              <a:rPr lang="en-US" altLang="zh-CN"/>
              <a:t>C</a:t>
            </a:r>
            <a:r>
              <a:rPr lang="zh-CN" altLang="en-US"/>
              <a:t>文件一样添加到其它工程中，并在该工程调用</a:t>
            </a:r>
            <a:r>
              <a:rPr lang="en-US" altLang="zh-CN"/>
              <a:t>lib</a:t>
            </a:r>
            <a:r>
              <a:rPr lang="zh-CN" altLang="en-US"/>
              <a:t>提供的函数接口，除了不能看到*</a:t>
            </a:r>
            <a:r>
              <a:rPr lang="en-US" altLang="zh-CN"/>
              <a:t>.lib</a:t>
            </a:r>
            <a:r>
              <a:rPr lang="zh-CN" altLang="en-US"/>
              <a:t>文件的源码，在应用方面它跟</a:t>
            </a:r>
            <a:r>
              <a:rPr lang="en-US" altLang="zh-CN"/>
              <a:t>C</a:t>
            </a:r>
            <a:r>
              <a:rPr lang="zh-CN" altLang="en-US"/>
              <a:t>源文件没有区别。</a:t>
            </a:r>
          </a:p>
        </p:txBody>
      </p:sp>
    </p:spTree>
    <p:extLst>
      <p:ext uri="{BB962C8B-B14F-4D97-AF65-F5344CB8AC3E}">
        <p14:creationId xmlns:p14="http://schemas.microsoft.com/office/powerpoint/2010/main" val="294255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2.dep</a:t>
            </a:r>
            <a:r>
              <a:rPr lang="zh-CN" altLang="en-US" sz="2000" b="1"/>
              <a:t>、</a:t>
            </a:r>
            <a:r>
              <a:rPr lang="en-US" altLang="zh-CN" sz="2000" b="1"/>
              <a:t>d</a:t>
            </a:r>
            <a:r>
              <a:rPr lang="zh-CN" altLang="en-US" sz="2000" b="1"/>
              <a:t>依赖文件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*.dep</a:t>
            </a:r>
            <a:r>
              <a:rPr lang="zh-CN" altLang="zh-CN"/>
              <a:t>和</a:t>
            </a:r>
            <a:r>
              <a:rPr lang="en-US" altLang="zh-CN"/>
              <a:t>*.d</a:t>
            </a:r>
            <a:r>
              <a:rPr lang="zh-CN" altLang="zh-CN"/>
              <a:t>文件</a:t>
            </a:r>
            <a:r>
              <a:rPr lang="en-US" altLang="zh-CN"/>
              <a:t>(Dependency file)</a:t>
            </a:r>
            <a:r>
              <a:rPr lang="zh-CN" altLang="zh-CN"/>
              <a:t>记录的是工程或其它文件的依赖，主要记录了引用的头文件路径，其中</a:t>
            </a:r>
            <a:r>
              <a:rPr lang="en-US" altLang="zh-CN"/>
              <a:t>*.dep</a:t>
            </a:r>
            <a:r>
              <a:rPr lang="zh-CN" altLang="zh-CN"/>
              <a:t>是整个工程的依赖，它以工程名命名，而</a:t>
            </a:r>
            <a:r>
              <a:rPr lang="en-US" altLang="zh-CN"/>
              <a:t>*.d</a:t>
            </a:r>
            <a:r>
              <a:rPr lang="zh-CN" altLang="zh-CN"/>
              <a:t>是单个源文件的依赖，它们以对应的源文件名命名。这些记录使用文本格式存储，我们可直接使用记事本打开</a:t>
            </a:r>
            <a:r>
              <a:rPr lang="zh-CN" altLang="en-US"/>
              <a:t>：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30" y="3412246"/>
            <a:ext cx="6123063" cy="1528922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6055967" cy="1512168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421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3.crf</a:t>
            </a:r>
            <a:r>
              <a:rPr lang="zh-CN" altLang="en-US" sz="2000" b="1"/>
              <a:t>交叉引用文件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*.crf</a:t>
            </a:r>
            <a:r>
              <a:rPr lang="zh-CN" altLang="zh-CN"/>
              <a:t>是交叉引用文件</a:t>
            </a:r>
            <a:r>
              <a:rPr lang="en-US" altLang="zh-CN"/>
              <a:t>(Cross-Reference file)</a:t>
            </a:r>
            <a:r>
              <a:rPr lang="zh-CN" altLang="zh-CN"/>
              <a:t>，它主要包含了浏览信息</a:t>
            </a:r>
            <a:r>
              <a:rPr lang="en-US" altLang="zh-CN"/>
              <a:t>(browse information)</a:t>
            </a:r>
            <a:r>
              <a:rPr lang="zh-CN" altLang="zh-CN"/>
              <a:t>，即源代码中的宏定义、变量及函数的定义和声明的位置。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我们在代码编辑器中点击“</a:t>
            </a:r>
            <a:r>
              <a:rPr lang="en-US" altLang="zh-CN"/>
              <a:t>Go To Definition Of ‘xxxx’</a:t>
            </a:r>
            <a:r>
              <a:rPr lang="zh-CN" altLang="zh-CN"/>
              <a:t>”可实现浏览跳转，跳转的时候，</a:t>
            </a:r>
            <a:r>
              <a:rPr lang="en-US" altLang="zh-CN"/>
              <a:t>MDK</a:t>
            </a:r>
            <a:r>
              <a:rPr lang="zh-CN" altLang="zh-CN"/>
              <a:t>就是通过</a:t>
            </a:r>
            <a:r>
              <a:rPr lang="en-US" altLang="zh-CN"/>
              <a:t>*.crf</a:t>
            </a:r>
            <a:r>
              <a:rPr lang="zh-CN" altLang="zh-CN"/>
              <a:t>文件查找出跳转位置的。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6" y="3501008"/>
            <a:ext cx="5361940" cy="2978785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0288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3.crf</a:t>
            </a:r>
            <a:r>
              <a:rPr lang="zh-CN" altLang="en-US" sz="2000" b="1"/>
              <a:t>交叉引用文件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524854"/>
            <a:ext cx="784887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通过配置</a:t>
            </a:r>
            <a:r>
              <a:rPr lang="en-US" altLang="zh-CN"/>
              <a:t>MDK</a:t>
            </a:r>
            <a:r>
              <a:rPr lang="zh-CN" altLang="zh-CN"/>
              <a:t>中的“</a:t>
            </a:r>
            <a:r>
              <a:rPr lang="en-US" altLang="zh-CN"/>
              <a:t>Option for Target-&gt;Output-&gt;Browse Information</a:t>
            </a:r>
            <a:r>
              <a:rPr lang="zh-CN" altLang="zh-CN"/>
              <a:t>”选项可以设置编译时是否生成浏览信息，只有勾选该选项并编译后，才能实现上面的浏览跳转功能。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01" y="2924944"/>
            <a:ext cx="5408709" cy="3643450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67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工程的文件类型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628800"/>
            <a:ext cx="810039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除了上述编译过程生成的文件，</a:t>
            </a:r>
            <a:r>
              <a:rPr lang="en-US" altLang="zh-CN"/>
              <a:t>MDK</a:t>
            </a:r>
            <a:r>
              <a:rPr lang="zh-CN" altLang="zh-CN"/>
              <a:t>工程中还包含了各种各样的文件，下面我们统一介绍，</a:t>
            </a:r>
            <a:r>
              <a:rPr lang="en-US" altLang="zh-CN"/>
              <a:t>MDK</a:t>
            </a:r>
            <a:r>
              <a:rPr lang="zh-CN" altLang="zh-CN"/>
              <a:t>工程的常见文件类型</a:t>
            </a:r>
            <a:r>
              <a:rPr lang="zh-CN" altLang="en-US"/>
              <a:t>如下表：</a:t>
            </a:r>
            <a:endParaRPr lang="zh-CN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20203"/>
              </p:ext>
            </p:extLst>
          </p:nvPr>
        </p:nvGraphicFramePr>
        <p:xfrm>
          <a:off x="1619083" y="2524020"/>
          <a:ext cx="6481309" cy="407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后缀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83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</a:t>
                      </a:r>
                      <a:r>
                        <a:rPr lang="zh-CN" sz="1400">
                          <a:effectLst/>
                        </a:rPr>
                        <a:t>目录下的工程文件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*.uvguix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工程的窗口布局文件，在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*.UVGUI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*.uvprojx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的工程文件，它使用了</a:t>
                      </a:r>
                      <a:r>
                        <a:rPr lang="en-US" sz="1100">
                          <a:effectLst/>
                        </a:rPr>
                        <a:t>XML</a:t>
                      </a:r>
                      <a:r>
                        <a:rPr lang="zh-CN" sz="1100">
                          <a:effectLst/>
                        </a:rPr>
                        <a:t>格式记录了工程结构，双击它可以打开整个工程，在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*.UVPROJ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74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*.uvoptx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的工程配置选项，包含</a:t>
                      </a:r>
                      <a:r>
                        <a:rPr lang="en-US" sz="1100">
                          <a:effectLst/>
                        </a:rPr>
                        <a:t>debugger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trace configuration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breakpooints</a:t>
                      </a:r>
                      <a:r>
                        <a:rPr lang="zh-CN" sz="1100">
                          <a:effectLst/>
                        </a:rPr>
                        <a:t>以及当前打开的文件，在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*.UVOPT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*.ini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某些下载器的配置记录文件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83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源文件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zh-CN" sz="1100">
                          <a:effectLst/>
                        </a:rPr>
                        <a:t>语言源文件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*.cpp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C++</a:t>
                      </a:r>
                      <a:r>
                        <a:rPr lang="zh-CN" sz="1100">
                          <a:effectLst/>
                        </a:rPr>
                        <a:t>语言源文件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C/C++</a:t>
                      </a:r>
                      <a:r>
                        <a:rPr lang="zh-CN" sz="1100">
                          <a:effectLst/>
                        </a:rPr>
                        <a:t>的头文件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汇编语言的源文件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*.inc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汇编语言的头文件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使用“</a:t>
                      </a:r>
                      <a:r>
                        <a:rPr lang="en-US" sz="1100">
                          <a:effectLst/>
                        </a:rPr>
                        <a:t>$include</a:t>
                      </a:r>
                      <a:r>
                        <a:rPr lang="zh-CN" sz="1100">
                          <a:effectLst/>
                        </a:rPr>
                        <a:t>”来包含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27628"/>
              </p:ext>
            </p:extLst>
          </p:nvPr>
        </p:nvGraphicFramePr>
        <p:xfrm>
          <a:off x="1187624" y="1124744"/>
          <a:ext cx="7344816" cy="482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r>
                        <a:rPr lang="zh-CN" sz="1400">
                          <a:effectLst/>
                        </a:rPr>
                        <a:t>目录下的文件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*.lib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库文件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*.dep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整个工程的依赖文件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描述了对应</a:t>
                      </a:r>
                      <a:r>
                        <a:rPr lang="en-US" sz="1100">
                          <a:effectLst/>
                        </a:rPr>
                        <a:t>.o</a:t>
                      </a:r>
                      <a:r>
                        <a:rPr lang="zh-CN" sz="1100">
                          <a:effectLst/>
                        </a:rPr>
                        <a:t>的依赖的文件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*.crf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交叉引用文件，包含了浏览信息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定义、引用及标识符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*.o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可重定位的对象文件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目标文件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*.bin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二进制格式的映像文件，是纯粹的</a:t>
                      </a:r>
                      <a:r>
                        <a:rPr lang="en-US" sz="1100">
                          <a:effectLst/>
                        </a:rPr>
                        <a:t>FLASH</a:t>
                      </a:r>
                      <a:r>
                        <a:rPr lang="zh-CN" sz="1100">
                          <a:effectLst/>
                        </a:rPr>
                        <a:t>映像，不含任何额外信息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*.hex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Intel Hex</a:t>
                      </a:r>
                      <a:r>
                        <a:rPr lang="zh-CN" sz="1100">
                          <a:effectLst/>
                        </a:rPr>
                        <a:t>格式的映像文件，可理解为带存储地址描述格式的</a:t>
                      </a:r>
                      <a:r>
                        <a:rPr lang="en-US" sz="1100">
                          <a:effectLst/>
                        </a:rPr>
                        <a:t>bin</a:t>
                      </a:r>
                      <a:r>
                        <a:rPr lang="zh-CN" sz="1100">
                          <a:effectLst/>
                        </a:rPr>
                        <a:t>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*.elf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由</a:t>
                      </a:r>
                      <a:r>
                        <a:rPr lang="en-US" sz="1100">
                          <a:effectLst/>
                        </a:rPr>
                        <a:t>GCC</a:t>
                      </a:r>
                      <a:r>
                        <a:rPr lang="zh-CN" sz="1100">
                          <a:effectLst/>
                        </a:rPr>
                        <a:t>编译生成的文件，功能跟</a:t>
                      </a:r>
                      <a:r>
                        <a:rPr lang="en-US" sz="1100">
                          <a:effectLst/>
                        </a:rPr>
                        <a:t>axf</a:t>
                      </a:r>
                      <a:r>
                        <a:rPr lang="zh-CN" sz="1100">
                          <a:effectLst/>
                        </a:rPr>
                        <a:t>文件一样，该文件不可重定位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*.axf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由</a:t>
                      </a:r>
                      <a:r>
                        <a:rPr lang="en-US" sz="1100">
                          <a:effectLst/>
                        </a:rPr>
                        <a:t>ARMCC</a:t>
                      </a:r>
                      <a:r>
                        <a:rPr lang="zh-CN" sz="1100">
                          <a:effectLst/>
                        </a:rPr>
                        <a:t>编译生成的可执行对象文件，可用于调试，该文件不可重定位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*.sct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链接器控制文件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分散加载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*.scr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链接器产生的分散加载文件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*.lnp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</a:t>
                      </a:r>
                      <a:r>
                        <a:rPr lang="zh-CN" sz="1100">
                          <a:effectLst/>
                        </a:rPr>
                        <a:t>生成的链接输入文件，用于调用链接器时的命令输入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*.htm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链接器生成的静态调用图文件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*.build_log.htm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构建工程的日志记录文件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Listing</a:t>
                      </a:r>
                      <a:r>
                        <a:rPr lang="zh-CN" sz="1400">
                          <a:effectLst/>
                        </a:rPr>
                        <a:t>目录下的文件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*.lst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zh-CN" sz="1100">
                          <a:effectLst/>
                        </a:rPr>
                        <a:t>及汇编编译器产生的列表文件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*.map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链接器生成的列表文件，包含存储器映像分布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其它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*.ini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仿真、下载器的脚本文件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1560" y="609329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这些文件主要分为</a:t>
            </a:r>
            <a:r>
              <a:rPr lang="en-US" altLang="zh-CN"/>
              <a:t>MDK</a:t>
            </a:r>
            <a:r>
              <a:rPr lang="zh-CN" altLang="zh-CN"/>
              <a:t>相关文件、源文件以及编译、链接器生成的文件。我们以“多彩流水灯”工程为例讲解各种文件的功能。</a:t>
            </a:r>
          </a:p>
        </p:txBody>
      </p:sp>
    </p:spTree>
    <p:extLst>
      <p:ext uri="{BB962C8B-B14F-4D97-AF65-F5344CB8AC3E}">
        <p14:creationId xmlns:p14="http://schemas.microsoft.com/office/powerpoint/2010/main" val="40020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uvprojx</a:t>
            </a:r>
            <a:r>
              <a:rPr lang="zh-CN" altLang="en-US" b="1"/>
              <a:t>、</a:t>
            </a:r>
            <a:r>
              <a:rPr lang="en-US" altLang="zh-CN" b="1"/>
              <a:t>uvoptx</a:t>
            </a:r>
            <a:r>
              <a:rPr lang="zh-CN" altLang="en-US" b="1"/>
              <a:t>、</a:t>
            </a:r>
            <a:r>
              <a:rPr lang="en-US" altLang="zh-CN" b="1"/>
              <a:t>uvguix</a:t>
            </a:r>
            <a:r>
              <a:rPr lang="zh-CN" altLang="en-US" b="1"/>
              <a:t>及</a:t>
            </a:r>
            <a:r>
              <a:rPr lang="en-US" altLang="zh-CN" b="1"/>
              <a:t>ini</a:t>
            </a:r>
            <a:r>
              <a:rPr lang="zh-CN" altLang="en-US" b="1"/>
              <a:t>工程文件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在工程的“</a:t>
            </a:r>
            <a:r>
              <a:rPr lang="en-US" altLang="zh-CN"/>
              <a:t>Project</a:t>
            </a:r>
            <a:r>
              <a:rPr lang="zh-CN" altLang="zh-CN"/>
              <a:t>”目录下主要是</a:t>
            </a:r>
            <a:r>
              <a:rPr lang="en-US" altLang="zh-CN"/>
              <a:t>MDK</a:t>
            </a:r>
            <a:r>
              <a:rPr lang="zh-CN" altLang="zh-CN"/>
              <a:t>工程相关的文件</a:t>
            </a:r>
            <a:r>
              <a:rPr lang="zh-CN" altLang="en-US"/>
              <a:t>：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0" y="2348880"/>
            <a:ext cx="7770905" cy="2304256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045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1.uvprojx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uvprojx</a:t>
            </a:r>
            <a:r>
              <a:rPr lang="zh-CN" altLang="zh-CN"/>
              <a:t>文件就是我们平时双击打开的工程文件，它记录了整个工程的结构，如芯片类型、工程包含了哪些源文件等内容</a:t>
            </a:r>
            <a:r>
              <a:rPr lang="zh-CN" altLang="en-US"/>
              <a:t>：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18" y="2348880"/>
            <a:ext cx="4613275" cy="3533140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540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2.uvprojx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uvoptx</a:t>
            </a:r>
            <a:r>
              <a:rPr lang="zh-CN" altLang="zh-CN"/>
              <a:t>文件记录了工程的配置选项，如下载器的类型、变量跟踪配置、断点位置以及当前已打开的文件等等</a:t>
            </a:r>
            <a:r>
              <a:rPr lang="zh-CN" altLang="en-US"/>
              <a:t>：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7808"/>
            <a:ext cx="6048672" cy="3959503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4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3. uvguix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160974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uvguix</a:t>
            </a:r>
            <a:r>
              <a:rPr lang="zh-CN" altLang="zh-CN"/>
              <a:t>文件记录了</a:t>
            </a:r>
            <a:r>
              <a:rPr lang="en-US" altLang="zh-CN"/>
              <a:t>MDK</a:t>
            </a:r>
            <a:r>
              <a:rPr lang="zh-CN" altLang="zh-CN"/>
              <a:t>软件的</a:t>
            </a:r>
            <a:r>
              <a:rPr lang="en-US" altLang="zh-CN"/>
              <a:t>GUI</a:t>
            </a:r>
            <a:r>
              <a:rPr lang="zh-CN" altLang="zh-CN"/>
              <a:t>布局，如代码编辑区窗口的大小、编译输出提示窗口的位置等等。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38031"/>
            <a:ext cx="4626103" cy="4412289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672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067" y="119675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uvprojx</a:t>
            </a:r>
            <a:r>
              <a:rPr lang="zh-CN" altLang="zh-CN"/>
              <a:t>、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都是使用</a:t>
            </a:r>
            <a:r>
              <a:rPr lang="en-US" altLang="zh-CN"/>
              <a:t>XML</a:t>
            </a:r>
            <a:r>
              <a:rPr lang="zh-CN" altLang="zh-CN"/>
              <a:t>格式记录的文件，若使用记事本打开可以看到</a:t>
            </a:r>
            <a:r>
              <a:rPr lang="en-US" altLang="zh-CN"/>
              <a:t>XML</a:t>
            </a:r>
            <a:r>
              <a:rPr lang="zh-CN" altLang="zh-CN"/>
              <a:t>代码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zh-CN"/>
              <a:t>而当使用</a:t>
            </a:r>
            <a:r>
              <a:rPr lang="en-US" altLang="zh-CN"/>
              <a:t>MDK</a:t>
            </a:r>
            <a:r>
              <a:rPr lang="zh-CN" altLang="zh-CN"/>
              <a:t>软件打开时，它根据这些文件的</a:t>
            </a:r>
            <a:r>
              <a:rPr lang="en-US" altLang="zh-CN"/>
              <a:t>XML</a:t>
            </a:r>
            <a:r>
              <a:rPr lang="zh-CN" altLang="zh-CN"/>
              <a:t>记录加载工程的各种参数，使得我们每次重新打开工程时，都能恢复上一次的工作环境。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2378"/>
            <a:ext cx="8481894" cy="3744416"/>
          </a:xfrm>
          <a:prstGeom prst="rect">
            <a:avLst/>
          </a:prstGeom>
          <a:noFill/>
          <a:ln w="190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514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Pages>0</Pages>
  <Words>648</Words>
  <Characters>0</Characters>
  <Application>Microsoft Office PowerPoint</Application>
  <DocSecurity>0</DocSecurity>
  <PresentationFormat>全屏显示(4:3)</PresentationFormat>
  <Lines>0</Lines>
  <Paragraphs>131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488</cp:revision>
  <dcterms:created xsi:type="dcterms:W3CDTF">2014-09-22T09:17:55Z</dcterms:created>
  <dcterms:modified xsi:type="dcterms:W3CDTF">2016-11-07T03:05:25Z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