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87" r:id="rId2"/>
    <p:sldId id="273" r:id="rId3"/>
    <p:sldId id="423" r:id="rId4"/>
    <p:sldId id="424" r:id="rId5"/>
    <p:sldId id="425" r:id="rId6"/>
    <p:sldId id="426" r:id="rId7"/>
    <p:sldId id="427" r:id="rId8"/>
    <p:sldId id="428" r:id="rId9"/>
    <p:sldId id="429" r:id="rId10"/>
    <p:sldId id="430" r:id="rId11"/>
    <p:sldId id="431" r:id="rId12"/>
    <p:sldId id="432" r:id="rId13"/>
    <p:sldId id="433" r:id="rId14"/>
    <p:sldId id="434" r:id="rId15"/>
    <p:sldId id="435" r:id="rId16"/>
    <p:sldId id="436" r:id="rId17"/>
    <p:sldId id="437" r:id="rId18"/>
    <p:sldId id="438" r:id="rId19"/>
    <p:sldId id="439" r:id="rId20"/>
    <p:sldId id="440" r:id="rId21"/>
    <p:sldId id="441" r:id="rId22"/>
    <p:sldId id="442" r:id="rId23"/>
    <p:sldId id="443" r:id="rId24"/>
    <p:sldId id="444" r:id="rId25"/>
    <p:sldId id="445" r:id="rId26"/>
    <p:sldId id="446" r:id="rId27"/>
    <p:sldId id="447" r:id="rId28"/>
    <p:sldId id="448" r:id="rId29"/>
    <p:sldId id="283" r:id="rId30"/>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FE978C"/>
    <a:srgbClr val="FFA850"/>
    <a:srgbClr val="5B81CF"/>
    <a:srgbClr val="EAFBFF"/>
    <a:srgbClr val="76A4DC"/>
    <a:srgbClr val="248C51"/>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3" d="100"/>
          <a:sy n="63" d="100"/>
        </p:scale>
        <p:origin x="77" y="475"/>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2518638" cy="369332"/>
          </a:xfrm>
          <a:prstGeom prst="rect">
            <a:avLst/>
          </a:prstGeom>
        </p:spPr>
        <p:txBody>
          <a:bodyPr wrap="none">
            <a:spAutoFit/>
          </a:bodyPr>
          <a:lstStyle/>
          <a:p>
            <a:r>
              <a:rPr lang="en-US" altLang="zh-CN" b="1"/>
              <a:t>o</a:t>
            </a:r>
            <a:r>
              <a:rPr lang="zh-CN" altLang="en-US" b="1"/>
              <a:t>文件与</a:t>
            </a:r>
            <a:r>
              <a:rPr lang="en-US" altLang="zh-CN" b="1"/>
              <a:t>axf</a:t>
            </a:r>
            <a:r>
              <a:rPr lang="zh-CN" altLang="en-US" b="1"/>
              <a:t>文件的关系</a:t>
            </a:r>
            <a:endParaRPr lang="zh-CN" altLang="zh-CN" b="1"/>
          </a:p>
        </p:txBody>
      </p:sp>
      <p:sp>
        <p:nvSpPr>
          <p:cNvPr id="3" name="矩形 2"/>
          <p:cNvSpPr/>
          <p:nvPr/>
        </p:nvSpPr>
        <p:spPr>
          <a:xfrm>
            <a:off x="395536" y="1454485"/>
            <a:ext cx="8352928" cy="2585323"/>
          </a:xfrm>
          <a:prstGeom prst="rect">
            <a:avLst/>
          </a:prstGeom>
        </p:spPr>
        <p:txBody>
          <a:bodyPr wrap="square">
            <a:spAutoFit/>
          </a:bodyPr>
          <a:lstStyle/>
          <a:p>
            <a:pPr>
              <a:lnSpc>
                <a:spcPct val="150000"/>
              </a:lnSpc>
            </a:pPr>
            <a:r>
              <a:rPr lang="en-US" altLang="zh-CN"/>
              <a:t>	</a:t>
            </a:r>
            <a:r>
              <a:rPr lang="zh-CN" altLang="en-US"/>
              <a:t>例如：</a:t>
            </a:r>
            <a:r>
              <a:rPr lang="zh-CN" altLang="zh-CN"/>
              <a:t>“多彩流水灯”工程中在“</a:t>
            </a:r>
            <a:r>
              <a:rPr lang="en-US" altLang="zh-CN"/>
              <a:t>bsp_led.c</a:t>
            </a:r>
            <a:r>
              <a:rPr lang="zh-CN" altLang="zh-CN"/>
              <a:t>”文件中有一个</a:t>
            </a:r>
            <a:r>
              <a:rPr lang="en-US" altLang="zh-CN"/>
              <a:t>LED_GPIO_Config</a:t>
            </a:r>
            <a:r>
              <a:rPr lang="zh-CN" altLang="zh-CN"/>
              <a:t>函数，而它内部调用了“</a:t>
            </a:r>
            <a:r>
              <a:rPr lang="en-US" altLang="zh-CN"/>
              <a:t>stm32f10x_gpio.c</a:t>
            </a:r>
            <a:r>
              <a:rPr lang="zh-CN" altLang="zh-CN"/>
              <a:t>”的</a:t>
            </a:r>
            <a:r>
              <a:rPr lang="en-US" altLang="zh-CN"/>
              <a:t>GPIO_Init</a:t>
            </a:r>
            <a:r>
              <a:rPr lang="zh-CN" altLang="zh-CN"/>
              <a:t>函数，经过</a:t>
            </a:r>
            <a:r>
              <a:rPr lang="en-US" altLang="zh-CN"/>
              <a:t>armcc</a:t>
            </a:r>
            <a:r>
              <a:rPr lang="zh-CN" altLang="zh-CN"/>
              <a:t>编译后，</a:t>
            </a:r>
            <a:r>
              <a:rPr lang="en-US" altLang="zh-CN"/>
              <a:t>LED_GPIO_Config</a:t>
            </a:r>
            <a:r>
              <a:rPr lang="zh-CN" altLang="zh-CN"/>
              <a:t>及</a:t>
            </a:r>
            <a:r>
              <a:rPr lang="en-US" altLang="zh-CN"/>
              <a:t>GPIO_Iint</a:t>
            </a:r>
            <a:r>
              <a:rPr lang="zh-CN" altLang="zh-CN"/>
              <a:t>函数都成了指令代码，分别存储在</a:t>
            </a:r>
            <a:r>
              <a:rPr lang="en-US" altLang="zh-CN"/>
              <a:t>bsp_led.o</a:t>
            </a:r>
            <a:r>
              <a:rPr lang="zh-CN" altLang="zh-CN"/>
              <a:t>及</a:t>
            </a:r>
            <a:r>
              <a:rPr lang="en-US" altLang="zh-CN"/>
              <a:t>stm32f10x_gpio.o</a:t>
            </a:r>
            <a:r>
              <a:rPr lang="zh-CN" altLang="zh-CN"/>
              <a:t>文件中，这些指令在</a:t>
            </a:r>
            <a:r>
              <a:rPr lang="en-US" altLang="zh-CN"/>
              <a:t>*.o</a:t>
            </a:r>
            <a:r>
              <a:rPr lang="zh-CN" altLang="zh-CN"/>
              <a:t>文件都没有指定地址，仅包含了内容、大小以及调用的链接信息，而经过链接器后，链接器给它们都分配了特定的地址，并且把地址根据调用指向链接起来。</a:t>
            </a:r>
          </a:p>
        </p:txBody>
      </p:sp>
    </p:spTree>
    <p:extLst>
      <p:ext uri="{BB962C8B-B14F-4D97-AF65-F5344CB8AC3E}">
        <p14:creationId xmlns:p14="http://schemas.microsoft.com/office/powerpoint/2010/main" val="4003029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2518638" cy="369332"/>
          </a:xfrm>
          <a:prstGeom prst="rect">
            <a:avLst/>
          </a:prstGeom>
        </p:spPr>
        <p:txBody>
          <a:bodyPr wrap="none">
            <a:spAutoFit/>
          </a:bodyPr>
          <a:lstStyle/>
          <a:p>
            <a:r>
              <a:rPr lang="en-US" altLang="zh-CN" b="1"/>
              <a:t>o</a:t>
            </a:r>
            <a:r>
              <a:rPr lang="zh-CN" altLang="en-US" b="1"/>
              <a:t>文件与</a:t>
            </a:r>
            <a:r>
              <a:rPr lang="en-US" altLang="zh-CN" b="1"/>
              <a:t>axf</a:t>
            </a:r>
            <a:r>
              <a:rPr lang="zh-CN" altLang="en-US" b="1"/>
              <a:t>文件的关系</a:t>
            </a:r>
            <a:endParaRPr lang="zh-CN" altLang="zh-CN" b="1"/>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413907"/>
            <a:ext cx="5688632" cy="5111437"/>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1400656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1317990" cy="369332"/>
          </a:xfrm>
          <a:prstGeom prst="rect">
            <a:avLst/>
          </a:prstGeom>
        </p:spPr>
        <p:txBody>
          <a:bodyPr wrap="none">
            <a:spAutoFit/>
          </a:bodyPr>
          <a:lstStyle/>
          <a:p>
            <a:r>
              <a:rPr lang="en-US" altLang="zh-CN" b="1"/>
              <a:t>ELF</a:t>
            </a:r>
            <a:r>
              <a:rPr lang="zh-CN" altLang="zh-CN" b="1"/>
              <a:t>文件头</a:t>
            </a:r>
          </a:p>
        </p:txBody>
      </p:sp>
      <p:sp>
        <p:nvSpPr>
          <p:cNvPr id="2" name="矩形 1"/>
          <p:cNvSpPr/>
          <p:nvPr/>
        </p:nvSpPr>
        <p:spPr>
          <a:xfrm>
            <a:off x="539552" y="1556792"/>
            <a:ext cx="7992888" cy="1477328"/>
          </a:xfrm>
          <a:prstGeom prst="rect">
            <a:avLst/>
          </a:prstGeom>
        </p:spPr>
        <p:txBody>
          <a:bodyPr wrap="square">
            <a:spAutoFit/>
          </a:bodyPr>
          <a:lstStyle/>
          <a:p>
            <a:r>
              <a:rPr lang="en-US" altLang="zh-CN"/>
              <a:t>	</a:t>
            </a:r>
            <a:r>
              <a:rPr lang="zh-CN" altLang="zh-CN"/>
              <a:t>接下来</a:t>
            </a:r>
            <a:r>
              <a:rPr lang="zh-CN" altLang="en-US"/>
              <a:t>可以</a:t>
            </a:r>
            <a:r>
              <a:rPr lang="zh-CN" altLang="zh-CN"/>
              <a:t>看看具体文件的内容，使用</a:t>
            </a:r>
            <a:r>
              <a:rPr lang="en-US" altLang="zh-CN"/>
              <a:t>fromelf</a:t>
            </a:r>
            <a:r>
              <a:rPr lang="zh-CN" altLang="zh-CN"/>
              <a:t>文件可以查看</a:t>
            </a:r>
            <a:r>
              <a:rPr lang="en-US" altLang="zh-CN"/>
              <a:t>*.o</a:t>
            </a:r>
            <a:r>
              <a:rPr lang="zh-CN" altLang="zh-CN"/>
              <a:t>、</a:t>
            </a:r>
            <a:r>
              <a:rPr lang="en-US" altLang="zh-CN"/>
              <a:t>*.axf</a:t>
            </a:r>
            <a:r>
              <a:rPr lang="zh-CN" altLang="zh-CN"/>
              <a:t>及</a:t>
            </a:r>
            <a:r>
              <a:rPr lang="en-US" altLang="zh-CN"/>
              <a:t>*.lib</a:t>
            </a:r>
            <a:r>
              <a:rPr lang="zh-CN" altLang="zh-CN"/>
              <a:t>文件的</a:t>
            </a:r>
            <a:r>
              <a:rPr lang="en-US" altLang="zh-CN"/>
              <a:t>ELF</a:t>
            </a:r>
            <a:r>
              <a:rPr lang="zh-CN" altLang="zh-CN"/>
              <a:t>信息。</a:t>
            </a:r>
          </a:p>
          <a:p>
            <a:r>
              <a:rPr lang="en-US" altLang="zh-CN"/>
              <a:t>	</a:t>
            </a:r>
            <a:r>
              <a:rPr lang="zh-CN" altLang="zh-CN"/>
              <a:t>使用命令行，切换到文件所在的目录，输入“</a:t>
            </a:r>
            <a:r>
              <a:rPr lang="en-US" altLang="zh-CN"/>
              <a:t>fromelf –text –v bsp_led.o</a:t>
            </a:r>
            <a:r>
              <a:rPr lang="zh-CN" altLang="zh-CN"/>
              <a:t>”命令，可控制输出</a:t>
            </a:r>
            <a:r>
              <a:rPr lang="en-US" altLang="zh-CN"/>
              <a:t>bsp_led.o</a:t>
            </a:r>
            <a:r>
              <a:rPr lang="zh-CN" altLang="zh-CN"/>
              <a:t>的详细信息，利用“</a:t>
            </a:r>
            <a:r>
              <a:rPr lang="en-US" altLang="zh-CN"/>
              <a:t>-c</a:t>
            </a:r>
            <a:r>
              <a:rPr lang="zh-CN" altLang="zh-CN"/>
              <a:t>、</a:t>
            </a:r>
            <a:r>
              <a:rPr lang="en-US" altLang="zh-CN"/>
              <a:t>-z</a:t>
            </a:r>
            <a:r>
              <a:rPr lang="zh-CN" altLang="zh-CN"/>
              <a:t>”等选项还可输出反汇编指令文件、代码及数据文件等信息，</a:t>
            </a:r>
            <a:r>
              <a:rPr lang="zh-CN" altLang="en-US"/>
              <a:t>可</a:t>
            </a:r>
            <a:r>
              <a:rPr lang="zh-CN" altLang="zh-CN"/>
              <a:t>亲手尝试一下。</a:t>
            </a:r>
            <a:endParaRPr lang="zh-CN" altLang="en-US"/>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683568" y="3181557"/>
            <a:ext cx="7957898" cy="2917832"/>
          </a:xfrm>
          <a:prstGeom prst="rect">
            <a:avLst/>
          </a:prstGeom>
          <a:noFill/>
          <a:ln>
            <a:noFill/>
          </a:ln>
        </p:spPr>
      </p:pic>
    </p:spTree>
    <p:extLst>
      <p:ext uri="{BB962C8B-B14F-4D97-AF65-F5344CB8AC3E}">
        <p14:creationId xmlns:p14="http://schemas.microsoft.com/office/powerpoint/2010/main" val="1371453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1317990" cy="369332"/>
          </a:xfrm>
          <a:prstGeom prst="rect">
            <a:avLst/>
          </a:prstGeom>
        </p:spPr>
        <p:txBody>
          <a:bodyPr wrap="none">
            <a:spAutoFit/>
          </a:bodyPr>
          <a:lstStyle/>
          <a:p>
            <a:r>
              <a:rPr lang="en-US" altLang="zh-CN" b="1"/>
              <a:t>ELF</a:t>
            </a:r>
            <a:r>
              <a:rPr lang="zh-CN" altLang="zh-CN" b="1"/>
              <a:t>文件头</a:t>
            </a:r>
          </a:p>
        </p:txBody>
      </p:sp>
      <p:sp>
        <p:nvSpPr>
          <p:cNvPr id="2" name="矩形 1"/>
          <p:cNvSpPr/>
          <p:nvPr/>
        </p:nvSpPr>
        <p:spPr>
          <a:xfrm>
            <a:off x="539552" y="1412776"/>
            <a:ext cx="7992888" cy="1338828"/>
          </a:xfrm>
          <a:prstGeom prst="rect">
            <a:avLst/>
          </a:prstGeom>
        </p:spPr>
        <p:txBody>
          <a:bodyPr wrap="square">
            <a:spAutoFit/>
          </a:bodyPr>
          <a:lstStyle/>
          <a:p>
            <a:pPr>
              <a:lnSpc>
                <a:spcPct val="150000"/>
              </a:lnSpc>
            </a:pPr>
            <a:r>
              <a:rPr lang="en-US" altLang="zh-CN"/>
              <a:t>	</a:t>
            </a:r>
            <a:r>
              <a:rPr lang="zh-CN" altLang="zh-CN"/>
              <a:t>为了便于阅读，我已使用</a:t>
            </a:r>
            <a:r>
              <a:rPr lang="en-US" altLang="zh-CN"/>
              <a:t>fromelf</a:t>
            </a:r>
            <a:r>
              <a:rPr lang="zh-CN" altLang="zh-CN"/>
              <a:t>指令生成了“多彩流水灯</a:t>
            </a:r>
            <a:r>
              <a:rPr lang="en-US" altLang="zh-CN"/>
              <a:t>.axf</a:t>
            </a:r>
            <a:r>
              <a:rPr lang="zh-CN" altLang="zh-CN"/>
              <a:t>”、“</a:t>
            </a:r>
            <a:r>
              <a:rPr lang="en-US" altLang="zh-CN"/>
              <a:t>bsp_led</a:t>
            </a:r>
            <a:r>
              <a:rPr lang="zh-CN" altLang="zh-CN"/>
              <a:t>”及“多彩流水灯</a:t>
            </a:r>
            <a:r>
              <a:rPr lang="en-US" altLang="zh-CN"/>
              <a:t>.lib</a:t>
            </a:r>
            <a:r>
              <a:rPr lang="zh-CN" altLang="zh-CN"/>
              <a:t>”的</a:t>
            </a:r>
            <a:r>
              <a:rPr lang="en-US" altLang="zh-CN"/>
              <a:t>ELF</a:t>
            </a:r>
            <a:r>
              <a:rPr lang="zh-CN" altLang="zh-CN"/>
              <a:t>信息，并已把这些信息保存在独立的文件中，在配套资料的“</a:t>
            </a:r>
            <a:r>
              <a:rPr lang="en-US" altLang="zh-CN"/>
              <a:t>elf</a:t>
            </a:r>
            <a:r>
              <a:rPr lang="zh-CN" altLang="zh-CN"/>
              <a:t>信息输出”文件夹下可查看</a:t>
            </a:r>
            <a:r>
              <a:rPr lang="zh-CN" altLang="en-US"/>
              <a:t>：</a:t>
            </a:r>
          </a:p>
        </p:txBody>
      </p:sp>
      <p:graphicFrame>
        <p:nvGraphicFramePr>
          <p:cNvPr id="3" name="表格 2"/>
          <p:cNvGraphicFramePr>
            <a:graphicFrameLocks noGrp="1"/>
          </p:cNvGraphicFramePr>
          <p:nvPr>
            <p:extLst>
              <p:ext uri="{D42A27DB-BD31-4B8C-83A1-F6EECF244321}">
                <p14:modId xmlns:p14="http://schemas.microsoft.com/office/powerpoint/2010/main" val="4109217454"/>
              </p:ext>
            </p:extLst>
          </p:nvPr>
        </p:nvGraphicFramePr>
        <p:xfrm>
          <a:off x="1187624" y="2852936"/>
          <a:ext cx="7204375" cy="3866321"/>
        </p:xfrm>
        <a:graphic>
          <a:graphicData uri="http://schemas.openxmlformats.org/drawingml/2006/table">
            <a:tbl>
              <a:tblPr firstRow="1" firstCol="1" bandRow="1">
                <a:tableStyleId>{5C22544A-7EE6-4342-B048-85BDC9FD1C3A}</a:tableStyleId>
              </a:tblPr>
              <a:tblGrid>
                <a:gridCol w="1290058">
                  <a:extLst>
                    <a:ext uri="{9D8B030D-6E8A-4147-A177-3AD203B41FA5}">
                      <a16:colId xmlns:a16="http://schemas.microsoft.com/office/drawing/2014/main" val="20000"/>
                    </a:ext>
                  </a:extLst>
                </a:gridCol>
                <a:gridCol w="1917334">
                  <a:extLst>
                    <a:ext uri="{9D8B030D-6E8A-4147-A177-3AD203B41FA5}">
                      <a16:colId xmlns:a16="http://schemas.microsoft.com/office/drawing/2014/main" val="20001"/>
                    </a:ext>
                  </a:extLst>
                </a:gridCol>
                <a:gridCol w="3996983">
                  <a:extLst>
                    <a:ext uri="{9D8B030D-6E8A-4147-A177-3AD203B41FA5}">
                      <a16:colId xmlns:a16="http://schemas.microsoft.com/office/drawing/2014/main" val="20002"/>
                    </a:ext>
                  </a:extLst>
                </a:gridCol>
              </a:tblGrid>
              <a:tr h="288032">
                <a:tc>
                  <a:txBody>
                    <a:bodyPr/>
                    <a:lstStyle/>
                    <a:p>
                      <a:pPr algn="just">
                        <a:lnSpc>
                          <a:spcPts val="1200"/>
                        </a:lnSpc>
                        <a:spcAft>
                          <a:spcPts val="0"/>
                        </a:spcAft>
                      </a:pPr>
                      <a:r>
                        <a:rPr lang="en-US" sz="1200">
                          <a:effectLst/>
                        </a:rPr>
                        <a:t>fromelf</a:t>
                      </a:r>
                      <a:r>
                        <a:rPr lang="zh-CN" sz="1200">
                          <a:effectLst/>
                        </a:rPr>
                        <a:t>选项</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可查看的信息</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生成到配套资料里相应的文件</a:t>
                      </a:r>
                      <a:endParaRPr lang="zh-CN" sz="1200">
                        <a:effectLst/>
                        <a:latin typeface="Times New Roman"/>
                        <a:ea typeface="黑体"/>
                      </a:endParaRPr>
                    </a:p>
                  </a:txBody>
                  <a:tcPr marL="68580" marR="68580" marT="0" marB="0" anchor="ctr"/>
                </a:tc>
                <a:extLst>
                  <a:ext uri="{0D108BD9-81ED-4DB2-BD59-A6C34878D82A}">
                    <a16:rowId xmlns:a16="http://schemas.microsoft.com/office/drawing/2014/main" val="10000"/>
                  </a:ext>
                </a:extLst>
              </a:tr>
              <a:tr h="325299">
                <a:tc>
                  <a:txBody>
                    <a:bodyPr/>
                    <a:lstStyle/>
                    <a:p>
                      <a:pPr algn="just">
                        <a:lnSpc>
                          <a:spcPts val="1200"/>
                        </a:lnSpc>
                        <a:spcAft>
                          <a:spcPts val="0"/>
                        </a:spcAft>
                      </a:pPr>
                      <a:r>
                        <a:rPr lang="en-US" sz="1050">
                          <a:effectLst/>
                        </a:rPr>
                        <a:t>-v</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详细信息</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bsp_led_o_elfInfo_v.txt/</a:t>
                      </a:r>
                      <a:r>
                        <a:rPr lang="zh-CN" sz="1050">
                          <a:effectLst/>
                        </a:rPr>
                        <a:t>多彩流水灯</a:t>
                      </a:r>
                      <a:r>
                        <a:rPr lang="en-US" sz="1050">
                          <a:effectLst/>
                        </a:rPr>
                        <a:t>_axf_elfInfo_v.txt</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325299">
                <a:tc>
                  <a:txBody>
                    <a:bodyPr/>
                    <a:lstStyle/>
                    <a:p>
                      <a:pPr algn="just">
                        <a:lnSpc>
                          <a:spcPts val="1200"/>
                        </a:lnSpc>
                        <a:spcAft>
                          <a:spcPts val="0"/>
                        </a:spcAft>
                      </a:pPr>
                      <a:r>
                        <a:rPr lang="en-US" sz="1050">
                          <a:effectLst/>
                        </a:rPr>
                        <a:t>-a</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数据的地址</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bsp_led_o_elfInfo_a.txt/</a:t>
                      </a:r>
                      <a:r>
                        <a:rPr lang="zh-CN" sz="1050">
                          <a:effectLst/>
                        </a:rPr>
                        <a:t>多彩流水灯</a:t>
                      </a:r>
                      <a:r>
                        <a:rPr lang="en-US" sz="1050">
                          <a:effectLst/>
                        </a:rPr>
                        <a:t>_axf_elfInfo_a.txt</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325299">
                <a:tc>
                  <a:txBody>
                    <a:bodyPr/>
                    <a:lstStyle/>
                    <a:p>
                      <a:pPr algn="just">
                        <a:lnSpc>
                          <a:spcPts val="1200"/>
                        </a:lnSpc>
                        <a:spcAft>
                          <a:spcPts val="0"/>
                        </a:spcAft>
                      </a:pPr>
                      <a:r>
                        <a:rPr lang="en-US" sz="1050">
                          <a:effectLst/>
                        </a:rPr>
                        <a:t>-c</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反汇编代码</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bsp_led_o_elfInfo_c.txt/</a:t>
                      </a:r>
                      <a:r>
                        <a:rPr lang="zh-CN" sz="1050">
                          <a:effectLst/>
                        </a:rPr>
                        <a:t>多彩流水灯</a:t>
                      </a:r>
                      <a:r>
                        <a:rPr lang="en-US" sz="1050">
                          <a:effectLst/>
                        </a:rPr>
                        <a:t>_axf_elfInfo_c.txt</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325299">
                <a:tc>
                  <a:txBody>
                    <a:bodyPr/>
                    <a:lstStyle/>
                    <a:p>
                      <a:pPr algn="just">
                        <a:lnSpc>
                          <a:spcPts val="1200"/>
                        </a:lnSpc>
                        <a:spcAft>
                          <a:spcPts val="0"/>
                        </a:spcAft>
                      </a:pPr>
                      <a:r>
                        <a:rPr lang="en-US" sz="1050">
                          <a:effectLst/>
                        </a:rPr>
                        <a:t>-d</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data section</a:t>
                      </a:r>
                      <a:r>
                        <a:rPr lang="zh-CN" sz="1050">
                          <a:effectLst/>
                        </a:rPr>
                        <a:t>的内容</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bsp_led_o_elfInfo_d.txt/</a:t>
                      </a:r>
                      <a:r>
                        <a:rPr lang="zh-CN" sz="1050">
                          <a:effectLst/>
                        </a:rPr>
                        <a:t>多彩流水灯</a:t>
                      </a:r>
                      <a:r>
                        <a:rPr lang="en-US" sz="1050">
                          <a:effectLst/>
                        </a:rPr>
                        <a:t>_axf_elfInfo_d.txt</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325299">
                <a:tc>
                  <a:txBody>
                    <a:bodyPr/>
                    <a:lstStyle/>
                    <a:p>
                      <a:pPr algn="just">
                        <a:lnSpc>
                          <a:spcPts val="1200"/>
                        </a:lnSpc>
                        <a:spcAft>
                          <a:spcPts val="0"/>
                        </a:spcAft>
                      </a:pPr>
                      <a:r>
                        <a:rPr lang="en-US" sz="1050">
                          <a:effectLst/>
                        </a:rPr>
                        <a:t>-e</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异常表</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bsp_led_o_elfInfo_e.txt/</a:t>
                      </a:r>
                      <a:r>
                        <a:rPr lang="zh-CN" sz="1050">
                          <a:effectLst/>
                        </a:rPr>
                        <a:t>多彩流水灯</a:t>
                      </a:r>
                      <a:r>
                        <a:rPr lang="en-US" sz="1050">
                          <a:effectLst/>
                        </a:rPr>
                        <a:t>_axf_elfInfo_e.txt</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325299">
                <a:tc>
                  <a:txBody>
                    <a:bodyPr/>
                    <a:lstStyle/>
                    <a:p>
                      <a:pPr algn="just">
                        <a:lnSpc>
                          <a:spcPts val="1200"/>
                        </a:lnSpc>
                        <a:spcAft>
                          <a:spcPts val="0"/>
                        </a:spcAft>
                      </a:pPr>
                      <a:r>
                        <a:rPr lang="en-US" sz="1050">
                          <a:effectLst/>
                        </a:rPr>
                        <a:t>-g</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调试表</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bsp_led_o_elfInfo_g.txt/</a:t>
                      </a:r>
                      <a:r>
                        <a:rPr lang="zh-CN" sz="1050">
                          <a:effectLst/>
                        </a:rPr>
                        <a:t>多彩流水灯</a:t>
                      </a:r>
                      <a:r>
                        <a:rPr lang="en-US" sz="1050">
                          <a:effectLst/>
                        </a:rPr>
                        <a:t>_axf_elfInfo_g.txt</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6"/>
                  </a:ext>
                </a:extLst>
              </a:tr>
              <a:tr h="325299">
                <a:tc>
                  <a:txBody>
                    <a:bodyPr/>
                    <a:lstStyle/>
                    <a:p>
                      <a:pPr algn="just">
                        <a:lnSpc>
                          <a:spcPts val="1200"/>
                        </a:lnSpc>
                        <a:spcAft>
                          <a:spcPts val="0"/>
                        </a:spcAft>
                      </a:pPr>
                      <a:r>
                        <a:rPr lang="en-US" sz="1050">
                          <a:effectLst/>
                        </a:rPr>
                        <a:t>-r</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重定位信息</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bsp_led_o_elfInfo_r.txt/</a:t>
                      </a:r>
                      <a:r>
                        <a:rPr lang="zh-CN" sz="1050">
                          <a:effectLst/>
                        </a:rPr>
                        <a:t>多彩流水灯</a:t>
                      </a:r>
                      <a:r>
                        <a:rPr lang="en-US" sz="1050">
                          <a:effectLst/>
                        </a:rPr>
                        <a:t>_axf_elfInfo_r.txt</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7"/>
                  </a:ext>
                </a:extLst>
              </a:tr>
              <a:tr h="325299">
                <a:tc>
                  <a:txBody>
                    <a:bodyPr/>
                    <a:lstStyle/>
                    <a:p>
                      <a:pPr algn="just">
                        <a:lnSpc>
                          <a:spcPts val="1200"/>
                        </a:lnSpc>
                        <a:spcAft>
                          <a:spcPts val="0"/>
                        </a:spcAft>
                      </a:pPr>
                      <a:r>
                        <a:rPr lang="en-US" sz="1050">
                          <a:effectLst/>
                        </a:rPr>
                        <a:t>-s</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符号表</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bsp_led_o_elfInfo_s.txt/</a:t>
                      </a:r>
                      <a:r>
                        <a:rPr lang="zh-CN" sz="1050">
                          <a:effectLst/>
                        </a:rPr>
                        <a:t>多彩流水灯</a:t>
                      </a:r>
                      <a:r>
                        <a:rPr lang="en-US" sz="1050">
                          <a:effectLst/>
                        </a:rPr>
                        <a:t>_axf_elfInfo_s.txt</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8"/>
                  </a:ext>
                </a:extLst>
              </a:tr>
              <a:tr h="325299">
                <a:tc>
                  <a:txBody>
                    <a:bodyPr/>
                    <a:lstStyle/>
                    <a:p>
                      <a:pPr algn="just">
                        <a:lnSpc>
                          <a:spcPts val="1200"/>
                        </a:lnSpc>
                        <a:spcAft>
                          <a:spcPts val="0"/>
                        </a:spcAft>
                      </a:pPr>
                      <a:r>
                        <a:rPr lang="en-US" sz="1050">
                          <a:effectLst/>
                        </a:rPr>
                        <a:t>-t</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字符串表</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bsp_led_o_elfInfo_t.txt/</a:t>
                      </a:r>
                      <a:r>
                        <a:rPr lang="zh-CN" sz="1050">
                          <a:effectLst/>
                        </a:rPr>
                        <a:t>多彩流水灯</a:t>
                      </a:r>
                      <a:r>
                        <a:rPr lang="en-US" sz="1050">
                          <a:effectLst/>
                        </a:rPr>
                        <a:t>_axf_elfInfo_t.txt</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9"/>
                  </a:ext>
                </a:extLst>
              </a:tr>
              <a:tr h="325299">
                <a:tc>
                  <a:txBody>
                    <a:bodyPr/>
                    <a:lstStyle/>
                    <a:p>
                      <a:pPr algn="just">
                        <a:lnSpc>
                          <a:spcPts val="1200"/>
                        </a:lnSpc>
                        <a:spcAft>
                          <a:spcPts val="0"/>
                        </a:spcAft>
                      </a:pPr>
                      <a:r>
                        <a:rPr lang="en-US" sz="1050">
                          <a:effectLst/>
                        </a:rPr>
                        <a:t>-y</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动态段内容</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bsp_led_o_elfInfo_y.txt/</a:t>
                      </a:r>
                      <a:r>
                        <a:rPr lang="zh-CN" sz="1050">
                          <a:effectLst/>
                        </a:rPr>
                        <a:t>多彩流水灯</a:t>
                      </a:r>
                      <a:r>
                        <a:rPr lang="en-US" sz="1050">
                          <a:effectLst/>
                        </a:rPr>
                        <a:t>_axf_elfInfo_y.txt</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10"/>
                  </a:ext>
                </a:extLst>
              </a:tr>
              <a:tr h="325299">
                <a:tc>
                  <a:txBody>
                    <a:bodyPr/>
                    <a:lstStyle/>
                    <a:p>
                      <a:pPr algn="just">
                        <a:lnSpc>
                          <a:spcPts val="1200"/>
                        </a:lnSpc>
                        <a:spcAft>
                          <a:spcPts val="0"/>
                        </a:spcAft>
                      </a:pPr>
                      <a:r>
                        <a:rPr lang="en-US" sz="1050">
                          <a:effectLst/>
                        </a:rPr>
                        <a:t>-z</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代码及数据的大小信息</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bsp_led_o_elfInfo_z.txt/</a:t>
                      </a:r>
                      <a:r>
                        <a:rPr lang="zh-CN" sz="1050">
                          <a:effectLst/>
                        </a:rPr>
                        <a:t>多彩流水灯</a:t>
                      </a:r>
                      <a:r>
                        <a:rPr lang="en-US" sz="1050">
                          <a:effectLst/>
                        </a:rPr>
                        <a:t>_axf_elfInfo_z.txt</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657344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1317990" cy="369332"/>
          </a:xfrm>
          <a:prstGeom prst="rect">
            <a:avLst/>
          </a:prstGeom>
        </p:spPr>
        <p:txBody>
          <a:bodyPr wrap="none">
            <a:spAutoFit/>
          </a:bodyPr>
          <a:lstStyle/>
          <a:p>
            <a:r>
              <a:rPr lang="en-US" altLang="zh-CN" b="1"/>
              <a:t>ELF</a:t>
            </a:r>
            <a:r>
              <a:rPr lang="zh-CN" altLang="zh-CN" b="1"/>
              <a:t>文件头</a:t>
            </a:r>
          </a:p>
        </p:txBody>
      </p:sp>
      <p:sp>
        <p:nvSpPr>
          <p:cNvPr id="4" name="矩形 3"/>
          <p:cNvSpPr/>
          <p:nvPr/>
        </p:nvSpPr>
        <p:spPr>
          <a:xfrm>
            <a:off x="539552" y="1556793"/>
            <a:ext cx="7920880" cy="646331"/>
          </a:xfrm>
          <a:prstGeom prst="rect">
            <a:avLst/>
          </a:prstGeom>
        </p:spPr>
        <p:txBody>
          <a:bodyPr wrap="square">
            <a:spAutoFit/>
          </a:bodyPr>
          <a:lstStyle/>
          <a:p>
            <a:r>
              <a:rPr lang="zh-CN" altLang="zh-CN"/>
              <a:t>直接打开“</a:t>
            </a:r>
            <a:r>
              <a:rPr lang="en-US" altLang="zh-CN"/>
              <a:t>elf</a:t>
            </a:r>
            <a:r>
              <a:rPr lang="zh-CN" altLang="zh-CN"/>
              <a:t>信息输出”目录下的</a:t>
            </a:r>
            <a:r>
              <a:rPr lang="en-US" altLang="zh-CN"/>
              <a:t>bsp_led_o_elfInfo_v.txt</a:t>
            </a:r>
            <a:r>
              <a:rPr lang="zh-CN" altLang="zh-CN"/>
              <a:t>文件，</a:t>
            </a:r>
            <a:r>
              <a:rPr lang="zh-CN" altLang="en-US"/>
              <a:t>可看到如下内容：</a:t>
            </a:r>
          </a:p>
        </p:txBody>
      </p:sp>
      <p:pic>
        <p:nvPicPr>
          <p:cNvPr id="2" name="图片 1"/>
          <p:cNvPicPr>
            <a:picLocks noChangeAspect="1"/>
          </p:cNvPicPr>
          <p:nvPr/>
        </p:nvPicPr>
        <p:blipFill>
          <a:blip r:embed="rId3"/>
          <a:stretch>
            <a:fillRect/>
          </a:stretch>
        </p:blipFill>
        <p:spPr>
          <a:xfrm>
            <a:off x="1979712" y="2031268"/>
            <a:ext cx="5041009" cy="4800428"/>
          </a:xfrm>
          <a:prstGeom prst="rect">
            <a:avLst/>
          </a:prstGeom>
        </p:spPr>
      </p:pic>
    </p:spTree>
    <p:extLst>
      <p:ext uri="{BB962C8B-B14F-4D97-AF65-F5344CB8AC3E}">
        <p14:creationId xmlns:p14="http://schemas.microsoft.com/office/powerpoint/2010/main" val="206594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1317990" cy="369332"/>
          </a:xfrm>
          <a:prstGeom prst="rect">
            <a:avLst/>
          </a:prstGeom>
        </p:spPr>
        <p:txBody>
          <a:bodyPr wrap="none">
            <a:spAutoFit/>
          </a:bodyPr>
          <a:lstStyle/>
          <a:p>
            <a:r>
              <a:rPr lang="en-US" altLang="zh-CN" b="1"/>
              <a:t>ELF</a:t>
            </a:r>
            <a:r>
              <a:rPr lang="zh-CN" altLang="zh-CN" b="1"/>
              <a:t>文件头</a:t>
            </a:r>
          </a:p>
        </p:txBody>
      </p:sp>
      <p:sp>
        <p:nvSpPr>
          <p:cNvPr id="4" name="矩形 3"/>
          <p:cNvSpPr/>
          <p:nvPr/>
        </p:nvSpPr>
        <p:spPr>
          <a:xfrm>
            <a:off x="539552" y="1556793"/>
            <a:ext cx="7920880" cy="1700530"/>
          </a:xfrm>
          <a:prstGeom prst="rect">
            <a:avLst/>
          </a:prstGeom>
        </p:spPr>
        <p:txBody>
          <a:bodyPr wrap="square">
            <a:spAutoFit/>
          </a:bodyPr>
          <a:lstStyle/>
          <a:p>
            <a:pPr>
              <a:lnSpc>
                <a:spcPct val="150000"/>
              </a:lnSpc>
            </a:pPr>
            <a:r>
              <a:rPr lang="en-US" altLang="zh-CN"/>
              <a:t>	</a:t>
            </a:r>
            <a:r>
              <a:rPr lang="zh-CN" altLang="zh-CN"/>
              <a:t>在上述代码中已加入了部分注释，解释了相应项的意义，值得一提的是在这个</a:t>
            </a:r>
            <a:r>
              <a:rPr lang="en-US" altLang="zh-CN"/>
              <a:t>*.o</a:t>
            </a:r>
            <a:r>
              <a:rPr lang="zh-CN" altLang="zh-CN"/>
              <a:t>文件中，它的</a:t>
            </a:r>
            <a:r>
              <a:rPr lang="en-US" altLang="zh-CN"/>
              <a:t>ELF</a:t>
            </a:r>
            <a:r>
              <a:rPr lang="zh-CN" altLang="zh-CN"/>
              <a:t>文件头中告诉我们它的程序头</a:t>
            </a:r>
            <a:r>
              <a:rPr lang="en-US" altLang="zh-CN"/>
              <a:t>(Program header)</a:t>
            </a:r>
            <a:r>
              <a:rPr lang="zh-CN" altLang="zh-CN"/>
              <a:t>大小为“</a:t>
            </a:r>
            <a:r>
              <a:rPr lang="en-US" altLang="zh-CN"/>
              <a:t>0 bytes</a:t>
            </a:r>
            <a:r>
              <a:rPr lang="zh-CN" altLang="zh-CN"/>
              <a:t>”，且程序头所在的文件位置偏移也为“</a:t>
            </a:r>
            <a:r>
              <a:rPr lang="en-US" altLang="zh-CN"/>
              <a:t>0</a:t>
            </a:r>
            <a:r>
              <a:rPr lang="zh-CN" altLang="zh-CN"/>
              <a:t>”，这说明它是没有程序头的。</a:t>
            </a:r>
            <a:endParaRPr lang="zh-CN" altLang="en-US"/>
          </a:p>
        </p:txBody>
      </p:sp>
    </p:spTree>
    <p:extLst>
      <p:ext uri="{BB962C8B-B14F-4D97-AF65-F5344CB8AC3E}">
        <p14:creationId xmlns:p14="http://schemas.microsoft.com/office/powerpoint/2010/main" val="474912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881973" cy="369332"/>
          </a:xfrm>
          <a:prstGeom prst="rect">
            <a:avLst/>
          </a:prstGeom>
        </p:spPr>
        <p:txBody>
          <a:bodyPr wrap="none">
            <a:spAutoFit/>
          </a:bodyPr>
          <a:lstStyle/>
          <a:p>
            <a:r>
              <a:rPr lang="zh-CN" altLang="en-US" b="1"/>
              <a:t>程序头</a:t>
            </a:r>
            <a:endParaRPr lang="zh-CN" altLang="zh-CN" b="1"/>
          </a:p>
        </p:txBody>
      </p:sp>
      <p:sp>
        <p:nvSpPr>
          <p:cNvPr id="4" name="矩形 3"/>
          <p:cNvSpPr/>
          <p:nvPr/>
        </p:nvSpPr>
        <p:spPr>
          <a:xfrm>
            <a:off x="539552" y="1340768"/>
            <a:ext cx="7920880" cy="923330"/>
          </a:xfrm>
          <a:prstGeom prst="rect">
            <a:avLst/>
          </a:prstGeom>
        </p:spPr>
        <p:txBody>
          <a:bodyPr wrap="square">
            <a:spAutoFit/>
          </a:bodyPr>
          <a:lstStyle/>
          <a:p>
            <a:pPr>
              <a:lnSpc>
                <a:spcPct val="150000"/>
              </a:lnSpc>
            </a:pPr>
            <a:r>
              <a:rPr lang="en-US" altLang="zh-CN"/>
              <a:t>	</a:t>
            </a:r>
            <a:r>
              <a:rPr lang="zh-CN" altLang="zh-CN"/>
              <a:t>接下来打开“多彩流水灯</a:t>
            </a:r>
            <a:r>
              <a:rPr lang="en-US" altLang="zh-CN"/>
              <a:t>_axf_elfInfo_v.txt</a:t>
            </a:r>
            <a:r>
              <a:rPr lang="zh-CN" altLang="zh-CN"/>
              <a:t>”文件，查看工程的</a:t>
            </a:r>
            <a:r>
              <a:rPr lang="en-US" altLang="zh-CN"/>
              <a:t>*.axf</a:t>
            </a:r>
            <a:r>
              <a:rPr lang="zh-CN" altLang="zh-CN"/>
              <a:t>文件的详细信息</a:t>
            </a:r>
            <a:r>
              <a:rPr lang="zh-CN" altLang="en-US"/>
              <a:t>：</a:t>
            </a:r>
          </a:p>
        </p:txBody>
      </p:sp>
      <p:pic>
        <p:nvPicPr>
          <p:cNvPr id="2" name="图片 1"/>
          <p:cNvPicPr>
            <a:picLocks noChangeAspect="1"/>
          </p:cNvPicPr>
          <p:nvPr/>
        </p:nvPicPr>
        <p:blipFill>
          <a:blip r:embed="rId3"/>
          <a:stretch>
            <a:fillRect/>
          </a:stretch>
        </p:blipFill>
        <p:spPr>
          <a:xfrm>
            <a:off x="2771800" y="1762625"/>
            <a:ext cx="3743114" cy="5095375"/>
          </a:xfrm>
          <a:prstGeom prst="rect">
            <a:avLst/>
          </a:prstGeom>
        </p:spPr>
      </p:pic>
    </p:spTree>
    <p:extLst>
      <p:ext uri="{BB962C8B-B14F-4D97-AF65-F5344CB8AC3E}">
        <p14:creationId xmlns:p14="http://schemas.microsoft.com/office/powerpoint/2010/main" val="814776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881973" cy="369332"/>
          </a:xfrm>
          <a:prstGeom prst="rect">
            <a:avLst/>
          </a:prstGeom>
        </p:spPr>
        <p:txBody>
          <a:bodyPr wrap="none">
            <a:spAutoFit/>
          </a:bodyPr>
          <a:lstStyle/>
          <a:p>
            <a:r>
              <a:rPr lang="zh-CN" altLang="en-US" b="1"/>
              <a:t>程序头</a:t>
            </a:r>
            <a:endParaRPr lang="zh-CN" altLang="zh-CN" b="1"/>
          </a:p>
        </p:txBody>
      </p:sp>
      <p:sp>
        <p:nvSpPr>
          <p:cNvPr id="2" name="矩形 1"/>
          <p:cNvSpPr/>
          <p:nvPr/>
        </p:nvSpPr>
        <p:spPr>
          <a:xfrm>
            <a:off x="445071" y="4370266"/>
            <a:ext cx="8397872" cy="2169825"/>
          </a:xfrm>
          <a:prstGeom prst="rect">
            <a:avLst/>
          </a:prstGeom>
        </p:spPr>
        <p:txBody>
          <a:bodyPr wrap="square">
            <a:spAutoFit/>
          </a:bodyPr>
          <a:lstStyle/>
          <a:p>
            <a:pPr>
              <a:lnSpc>
                <a:spcPct val="150000"/>
              </a:lnSpc>
            </a:pPr>
            <a:r>
              <a:rPr lang="en-US" altLang="zh-CN"/>
              <a:t>	</a:t>
            </a:r>
            <a:r>
              <a:rPr lang="zh-CN" altLang="zh-CN"/>
              <a:t>对比</a:t>
            </a:r>
            <a:r>
              <a:rPr lang="zh-CN" altLang="zh-CN"/>
              <a:t>之下，可发现</a:t>
            </a:r>
            <a:r>
              <a:rPr lang="en-US" altLang="zh-CN"/>
              <a:t>*.axf</a:t>
            </a:r>
            <a:r>
              <a:rPr lang="zh-CN" altLang="zh-CN"/>
              <a:t>文件的</a:t>
            </a:r>
            <a:r>
              <a:rPr lang="en-US" altLang="zh-CN"/>
              <a:t>ELF</a:t>
            </a:r>
            <a:r>
              <a:rPr lang="zh-CN" altLang="zh-CN"/>
              <a:t>文件头对程序头的大小说明为非</a:t>
            </a:r>
            <a:r>
              <a:rPr lang="en-US" altLang="zh-CN"/>
              <a:t>0</a:t>
            </a:r>
            <a:r>
              <a:rPr lang="zh-CN" altLang="zh-CN"/>
              <a:t>值，且给出了它在文件的偏移地址，在输出信息之中，包含了程序头的详细信息。可看到，程序头的“</a:t>
            </a:r>
            <a:r>
              <a:rPr lang="en-US" altLang="zh-CN"/>
              <a:t>Physical Addr</a:t>
            </a:r>
            <a:r>
              <a:rPr lang="zh-CN" altLang="zh-CN"/>
              <a:t>”描述了本程序要加载到的内存地址“</a:t>
            </a:r>
            <a:r>
              <a:rPr lang="en-US" altLang="zh-CN"/>
              <a:t>0x0800 0000</a:t>
            </a:r>
            <a:r>
              <a:rPr lang="zh-CN" altLang="zh-CN"/>
              <a:t>”，正好是</a:t>
            </a:r>
            <a:r>
              <a:rPr lang="en-US" altLang="zh-CN"/>
              <a:t>STM32</a:t>
            </a:r>
            <a:r>
              <a:rPr lang="zh-CN" altLang="zh-CN"/>
              <a:t>内部</a:t>
            </a:r>
            <a:r>
              <a:rPr lang="en-US" altLang="zh-CN"/>
              <a:t>FLASH</a:t>
            </a:r>
            <a:r>
              <a:rPr lang="zh-CN" altLang="zh-CN"/>
              <a:t>的首地址；“</a:t>
            </a:r>
            <a:r>
              <a:rPr lang="en-US" altLang="zh-CN"/>
              <a:t>size in file</a:t>
            </a:r>
            <a:r>
              <a:rPr lang="zh-CN" altLang="zh-CN"/>
              <a:t>”描述了本程序占据的空间大小为“</a:t>
            </a:r>
            <a:r>
              <a:rPr lang="en-US" altLang="zh-CN"/>
              <a:t>3176 bytes</a:t>
            </a:r>
            <a:r>
              <a:rPr lang="zh-CN" altLang="zh-CN"/>
              <a:t>”，它正是程序烧录到</a:t>
            </a:r>
            <a:r>
              <a:rPr lang="en-US" altLang="zh-CN"/>
              <a:t>FLASH</a:t>
            </a:r>
            <a:r>
              <a:rPr lang="zh-CN" altLang="zh-CN"/>
              <a:t>中需要占据的空间</a:t>
            </a:r>
            <a:endParaRPr lang="zh-CN" altLang="zh-CN"/>
          </a:p>
        </p:txBody>
      </p:sp>
      <p:pic>
        <p:nvPicPr>
          <p:cNvPr id="3" name="图片 2"/>
          <p:cNvPicPr>
            <a:picLocks noChangeAspect="1"/>
          </p:cNvPicPr>
          <p:nvPr/>
        </p:nvPicPr>
        <p:blipFill>
          <a:blip r:embed="rId3"/>
          <a:stretch>
            <a:fillRect/>
          </a:stretch>
        </p:blipFill>
        <p:spPr>
          <a:xfrm>
            <a:off x="592663" y="1571621"/>
            <a:ext cx="8102689" cy="2770493"/>
          </a:xfrm>
          <a:prstGeom prst="rect">
            <a:avLst/>
          </a:prstGeom>
        </p:spPr>
      </p:pic>
    </p:spTree>
    <p:extLst>
      <p:ext uri="{BB962C8B-B14F-4D97-AF65-F5344CB8AC3E}">
        <p14:creationId xmlns:p14="http://schemas.microsoft.com/office/powerpoint/2010/main" val="2106672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881973" cy="369332"/>
          </a:xfrm>
          <a:prstGeom prst="rect">
            <a:avLst/>
          </a:prstGeom>
        </p:spPr>
        <p:txBody>
          <a:bodyPr wrap="none">
            <a:spAutoFit/>
          </a:bodyPr>
          <a:lstStyle/>
          <a:p>
            <a:r>
              <a:rPr lang="zh-CN" altLang="en-US" b="1"/>
              <a:t>节区</a:t>
            </a:r>
            <a:r>
              <a:rPr lang="zh-CN" altLang="zh-CN" b="1"/>
              <a:t>头</a:t>
            </a:r>
          </a:p>
        </p:txBody>
      </p:sp>
      <p:sp>
        <p:nvSpPr>
          <p:cNvPr id="3" name="矩形 2"/>
          <p:cNvSpPr/>
          <p:nvPr/>
        </p:nvSpPr>
        <p:spPr>
          <a:xfrm>
            <a:off x="421758" y="1439360"/>
            <a:ext cx="8254697" cy="1285032"/>
          </a:xfrm>
          <a:prstGeom prst="rect">
            <a:avLst/>
          </a:prstGeom>
        </p:spPr>
        <p:txBody>
          <a:bodyPr wrap="square">
            <a:spAutoFit/>
          </a:bodyPr>
          <a:lstStyle/>
          <a:p>
            <a:pPr>
              <a:lnSpc>
                <a:spcPct val="150000"/>
              </a:lnSpc>
            </a:pPr>
            <a:r>
              <a:rPr lang="en-US" altLang="zh-CN"/>
              <a:t>	</a:t>
            </a:r>
            <a:r>
              <a:rPr lang="zh-CN" altLang="zh-CN"/>
              <a:t>在</a:t>
            </a:r>
            <a:r>
              <a:rPr lang="en-US" altLang="zh-CN"/>
              <a:t>ELF</a:t>
            </a:r>
            <a:r>
              <a:rPr lang="zh-CN" altLang="zh-CN"/>
              <a:t>的原文件中，紧接着程序头的一般是节区的主体信息，在节区主体信息之后是描述节区主体信息的节区头，先来看看节区头中的信息了解概况。通过对比</a:t>
            </a:r>
            <a:r>
              <a:rPr lang="en-US" altLang="zh-CN"/>
              <a:t>*.o</a:t>
            </a:r>
            <a:r>
              <a:rPr lang="zh-CN" altLang="zh-CN"/>
              <a:t>文件及</a:t>
            </a:r>
            <a:r>
              <a:rPr lang="en-US" altLang="zh-CN"/>
              <a:t>*.axf</a:t>
            </a:r>
            <a:r>
              <a:rPr lang="zh-CN" altLang="zh-CN"/>
              <a:t>文件的节区头部信息，可以清楚地看出这两种文件的区别</a:t>
            </a:r>
            <a:r>
              <a:rPr lang="zh-CN" altLang="en-US"/>
              <a:t>。</a:t>
            </a:r>
          </a:p>
        </p:txBody>
      </p:sp>
      <p:pic>
        <p:nvPicPr>
          <p:cNvPr id="2" name="图片 1"/>
          <p:cNvPicPr>
            <a:picLocks noChangeAspect="1"/>
          </p:cNvPicPr>
          <p:nvPr/>
        </p:nvPicPr>
        <p:blipFill>
          <a:blip r:embed="rId3"/>
          <a:stretch>
            <a:fillRect/>
          </a:stretch>
        </p:blipFill>
        <p:spPr>
          <a:xfrm>
            <a:off x="899592" y="2715925"/>
            <a:ext cx="7337543" cy="4074001"/>
          </a:xfrm>
          <a:prstGeom prst="rect">
            <a:avLst/>
          </a:prstGeom>
        </p:spPr>
      </p:pic>
    </p:spTree>
    <p:extLst>
      <p:ext uri="{BB962C8B-B14F-4D97-AF65-F5344CB8AC3E}">
        <p14:creationId xmlns:p14="http://schemas.microsoft.com/office/powerpoint/2010/main" val="3104043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881973" cy="369332"/>
          </a:xfrm>
          <a:prstGeom prst="rect">
            <a:avLst/>
          </a:prstGeom>
        </p:spPr>
        <p:txBody>
          <a:bodyPr wrap="none">
            <a:spAutoFit/>
          </a:bodyPr>
          <a:lstStyle/>
          <a:p>
            <a:r>
              <a:rPr lang="zh-CN" altLang="en-US" b="1"/>
              <a:t>节区头</a:t>
            </a:r>
            <a:endParaRPr lang="zh-CN" altLang="zh-CN" b="1"/>
          </a:p>
        </p:txBody>
      </p:sp>
      <p:sp>
        <p:nvSpPr>
          <p:cNvPr id="3" name="矩形 2"/>
          <p:cNvSpPr/>
          <p:nvPr/>
        </p:nvSpPr>
        <p:spPr>
          <a:xfrm>
            <a:off x="421758" y="1439360"/>
            <a:ext cx="8254697" cy="1285032"/>
          </a:xfrm>
          <a:prstGeom prst="rect">
            <a:avLst/>
          </a:prstGeom>
        </p:spPr>
        <p:txBody>
          <a:bodyPr wrap="square">
            <a:spAutoFit/>
          </a:bodyPr>
          <a:lstStyle/>
          <a:p>
            <a:pPr>
              <a:lnSpc>
                <a:spcPct val="150000"/>
              </a:lnSpc>
            </a:pPr>
            <a:r>
              <a:rPr lang="en-US" altLang="zh-CN"/>
              <a:t>	</a:t>
            </a:r>
            <a:r>
              <a:rPr lang="zh-CN" altLang="en-US"/>
              <a:t>这个</a:t>
            </a:r>
            <a:r>
              <a:rPr lang="zh-CN" altLang="en-US"/>
              <a:t>节区头描述的是该函数被编译后的节区信息，其中包含了节区的类型</a:t>
            </a:r>
            <a:r>
              <a:rPr lang="en-US" altLang="zh-CN"/>
              <a:t>(</a:t>
            </a:r>
            <a:r>
              <a:rPr lang="zh-CN" altLang="en-US"/>
              <a:t>指令类型</a:t>
            </a:r>
            <a:r>
              <a:rPr lang="en-US" altLang="zh-CN"/>
              <a:t>SHT_PROGBITS)</a:t>
            </a:r>
            <a:r>
              <a:rPr lang="zh-CN" altLang="en-US"/>
              <a:t>、节区应存储到的地址</a:t>
            </a:r>
            <a:r>
              <a:rPr lang="en-US" altLang="zh-CN"/>
              <a:t>(0x00000000)</a:t>
            </a:r>
            <a:r>
              <a:rPr lang="zh-CN" altLang="en-US"/>
              <a:t>、它主体信息在文件位置中的偏移</a:t>
            </a:r>
            <a:r>
              <a:rPr lang="en-US" altLang="zh-CN"/>
              <a:t>(52)</a:t>
            </a:r>
            <a:r>
              <a:rPr lang="zh-CN" altLang="en-US"/>
              <a:t>以及节区的大小</a:t>
            </a:r>
            <a:r>
              <a:rPr lang="en-US" altLang="zh-CN"/>
              <a:t>(96 bytes)</a:t>
            </a:r>
            <a:r>
              <a:rPr lang="zh-CN" altLang="en-US"/>
              <a:t>。</a:t>
            </a:r>
            <a:endParaRPr lang="zh-CN" altLang="zh-CN"/>
          </a:p>
        </p:txBody>
      </p:sp>
      <p:sp>
        <p:nvSpPr>
          <p:cNvPr id="2" name="矩形 1"/>
          <p:cNvSpPr/>
          <p:nvPr/>
        </p:nvSpPr>
        <p:spPr>
          <a:xfrm>
            <a:off x="323528" y="2996952"/>
            <a:ext cx="7992888" cy="2169825"/>
          </a:xfrm>
          <a:prstGeom prst="rect">
            <a:avLst/>
          </a:prstGeom>
        </p:spPr>
        <p:txBody>
          <a:bodyPr wrap="square">
            <a:spAutoFit/>
          </a:bodyPr>
          <a:lstStyle/>
          <a:p>
            <a:pPr>
              <a:lnSpc>
                <a:spcPct val="150000"/>
              </a:lnSpc>
            </a:pPr>
            <a:r>
              <a:rPr lang="en-US" altLang="zh-CN"/>
              <a:t>	</a:t>
            </a:r>
            <a:r>
              <a:rPr lang="zh-CN" altLang="zh-CN"/>
              <a:t>由于</a:t>
            </a:r>
            <a:r>
              <a:rPr lang="en-US" altLang="zh-CN"/>
              <a:t>*.o</a:t>
            </a:r>
            <a:r>
              <a:rPr lang="zh-CN" altLang="zh-CN"/>
              <a:t>文件是可重定位文件，所以它的地址并没有被分配，是</a:t>
            </a:r>
            <a:r>
              <a:rPr lang="en-US" altLang="zh-CN"/>
              <a:t>0x00000000</a:t>
            </a:r>
            <a:r>
              <a:rPr lang="zh-CN" altLang="zh-CN"/>
              <a:t>（假如文件中还有其它函数，该函数生成的节区中，对应的地址描述也都是</a:t>
            </a:r>
            <a:r>
              <a:rPr lang="en-US" altLang="zh-CN"/>
              <a:t>0</a:t>
            </a:r>
            <a:r>
              <a:rPr lang="zh-CN" altLang="zh-CN"/>
              <a:t>）。当链接器链接时，根据这个节区头信息，在文件中找到它的主体内容，并根据它的类型，把它加入到主程序中，并分配实际地址，链接后生成的</a:t>
            </a:r>
            <a:r>
              <a:rPr lang="en-US" altLang="zh-CN"/>
              <a:t>*.axf</a:t>
            </a:r>
            <a:r>
              <a:rPr lang="zh-CN" altLang="zh-CN"/>
              <a:t>文件，再来看看它的内容</a:t>
            </a:r>
            <a:r>
              <a:rPr lang="zh-CN" altLang="en-US"/>
              <a:t>：</a:t>
            </a:r>
            <a:endParaRPr lang="zh-CN" altLang="zh-CN"/>
          </a:p>
        </p:txBody>
      </p:sp>
    </p:spTree>
    <p:extLst>
      <p:ext uri="{BB962C8B-B14F-4D97-AF65-F5344CB8AC3E}">
        <p14:creationId xmlns:p14="http://schemas.microsoft.com/office/powerpoint/2010/main" val="779456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80069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059832" y="1174429"/>
            <a:ext cx="1620957" cy="523220"/>
          </a:xfrm>
          <a:prstGeom prst="rect">
            <a:avLst/>
          </a:prstGeom>
        </p:spPr>
        <p:txBody>
          <a:bodyPr wrap="none">
            <a:spAutoFit/>
          </a:bodyPr>
          <a:lstStyle/>
          <a:p>
            <a:pPr eaLnBrk="1" fontAlgn="auto" hangingPunct="1">
              <a:spcBef>
                <a:spcPts val="0"/>
              </a:spcBef>
              <a:spcAft>
                <a:spcPts val="0"/>
              </a:spcAft>
              <a:defRPr/>
            </a:pPr>
            <a:r>
              <a:rPr lang="zh-CN" altLang="en-US" sz="2800" b="1">
                <a:solidFill>
                  <a:prstClr val="black"/>
                </a:solidFill>
                <a:latin typeface="微软雅黑" pitchFamily="34" charset="-122"/>
                <a:ea typeface="微软雅黑" pitchFamily="34" charset="-122"/>
                <a:cs typeface="+mj-cs"/>
              </a:rPr>
              <a:t>编译过程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26627" y="278092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00B050"/>
                </a:solidFill>
                <a:effectLst>
                  <a:innerShdw blurRad="114300">
                    <a:prstClr val="black"/>
                  </a:innerShdw>
                </a:effectLst>
                <a:latin typeface="微软雅黑" pitchFamily="34" charset="-122"/>
                <a:ea typeface="微软雅黑" pitchFamily="34" charset="-122"/>
              </a:rPr>
              <a:t>03</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21168" y="4293096"/>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105291" y="2852936"/>
            <a:ext cx="1980029"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编译工具链</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26627" y="364502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68650" y="3501008"/>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131840" y="3789040"/>
            <a:ext cx="3599062"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cs typeface="+mj-cs"/>
              </a:rPr>
              <a:t>MDK</a:t>
            </a:r>
            <a:r>
              <a:rPr lang="zh-CN" altLang="en-US" sz="2800" b="1">
                <a:solidFill>
                  <a:prstClr val="black"/>
                </a:solidFill>
                <a:latin typeface="微软雅黑" pitchFamily="34" charset="-122"/>
                <a:ea typeface="微软雅黑" pitchFamily="34" charset="-122"/>
                <a:cs typeface="+mj-cs"/>
              </a:rPr>
              <a:t>工程的文件类型</a:t>
            </a:r>
            <a:endParaRPr lang="zh-CN" altLang="en-US" sz="2800" b="1" dirty="0">
              <a:solidFill>
                <a:prstClr val="black"/>
              </a:solidFill>
              <a:latin typeface="微软雅黑" pitchFamily="34" charset="-122"/>
              <a:ea typeface="微软雅黑" pitchFamily="34" charset="-122"/>
              <a:cs typeface="+mj-cs"/>
            </a:endParaRPr>
          </a:p>
        </p:txBody>
      </p:sp>
      <p:sp>
        <p:nvSpPr>
          <p:cNvPr id="14" name="对角圆角矩形 13"/>
          <p:cNvSpPr/>
          <p:nvPr/>
        </p:nvSpPr>
        <p:spPr bwMode="auto">
          <a:xfrm>
            <a:off x="2057990" y="192310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sp>
        <p:nvSpPr>
          <p:cNvPr id="15" name="矩形 14"/>
          <p:cNvSpPr/>
          <p:nvPr/>
        </p:nvSpPr>
        <p:spPr>
          <a:xfrm>
            <a:off x="3068481" y="1988840"/>
            <a:ext cx="4134465"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程序的组成、存储与运行</a:t>
            </a:r>
            <a:endParaRPr lang="zh-CN" altLang="en-US" sz="2800" b="1" dirty="0">
              <a:solidFill>
                <a:prstClr val="black"/>
              </a:solidFill>
              <a:latin typeface="微软雅黑" pitchFamily="34" charset="-122"/>
              <a:ea typeface="微软雅黑" pitchFamily="34" charset="-122"/>
              <a:cs typeface="+mj-cs"/>
            </a:endParaRPr>
          </a:p>
        </p:txBody>
      </p:sp>
      <p:cxnSp>
        <p:nvCxnSpPr>
          <p:cNvPr id="16" name="直接连接符 15"/>
          <p:cNvCxnSpPr/>
          <p:nvPr/>
        </p:nvCxnSpPr>
        <p:spPr>
          <a:xfrm>
            <a:off x="3131840" y="2636912"/>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对角圆角矩形 23"/>
          <p:cNvSpPr/>
          <p:nvPr/>
        </p:nvSpPr>
        <p:spPr bwMode="auto">
          <a:xfrm>
            <a:off x="2033729" y="451539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FFC000"/>
                </a:solidFill>
                <a:effectLst>
                  <a:innerShdw blurRad="114300">
                    <a:prstClr val="black"/>
                  </a:innerShdw>
                </a:effectLst>
                <a:latin typeface="微软雅黑" pitchFamily="34" charset="-122"/>
                <a:ea typeface="微软雅黑" pitchFamily="34" charset="-122"/>
              </a:rPr>
              <a:t>05</a:t>
            </a:r>
            <a:endParaRPr lang="zh-CN" altLang="en-US" sz="3200" dirty="0">
              <a:solidFill>
                <a:srgbClr val="FFC000"/>
              </a:solidFill>
              <a:effectLst>
                <a:innerShdw blurRad="114300">
                  <a:prstClr val="black"/>
                </a:innerShdw>
              </a:effectLst>
              <a:latin typeface="微软雅黑" pitchFamily="34" charset="-122"/>
              <a:ea typeface="微软雅黑" pitchFamily="34" charset="-122"/>
            </a:endParaRPr>
          </a:p>
        </p:txBody>
      </p:sp>
      <p:cxnSp>
        <p:nvCxnSpPr>
          <p:cNvPr id="25" name="直接连接符 24"/>
          <p:cNvCxnSpPr/>
          <p:nvPr/>
        </p:nvCxnSpPr>
        <p:spPr>
          <a:xfrm>
            <a:off x="3228270" y="6246915"/>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112393" y="4662739"/>
            <a:ext cx="4825360" cy="461665"/>
          </a:xfrm>
          <a:prstGeom prst="rect">
            <a:avLst/>
          </a:prstGeom>
        </p:spPr>
        <p:txBody>
          <a:bodyPr wrap="none">
            <a:spAutoFit/>
          </a:bodyPr>
          <a:lstStyle/>
          <a:p>
            <a:pPr fontAlgn="auto">
              <a:spcBef>
                <a:spcPts val="0"/>
              </a:spcBef>
              <a:spcAft>
                <a:spcPts val="0"/>
              </a:spcAft>
              <a:defRPr/>
            </a:pPr>
            <a:r>
              <a:rPr lang="zh-CN" altLang="en-US" sz="2400" b="1">
                <a:solidFill>
                  <a:prstClr val="black"/>
                </a:solidFill>
                <a:latin typeface="微软雅黑" pitchFamily="34" charset="-122"/>
                <a:ea typeface="微软雅黑" pitchFamily="34" charset="-122"/>
                <a:cs typeface="+mj-cs"/>
              </a:rPr>
              <a:t>实验：自动分配变量到外部</a:t>
            </a:r>
            <a:r>
              <a:rPr lang="en-US" altLang="zh-CN" sz="2400" b="1">
                <a:solidFill>
                  <a:prstClr val="black"/>
                </a:solidFill>
                <a:latin typeface="微软雅黑" pitchFamily="34" charset="-122"/>
                <a:ea typeface="微软雅黑" pitchFamily="34" charset="-122"/>
                <a:cs typeface="+mj-cs"/>
              </a:rPr>
              <a:t>SRAM</a:t>
            </a:r>
            <a:endParaRPr lang="zh-CN" altLang="en-US" sz="2400" b="1" dirty="0">
              <a:solidFill>
                <a:prstClr val="black"/>
              </a:solidFill>
              <a:latin typeface="微软雅黑" pitchFamily="34" charset="-122"/>
              <a:ea typeface="微软雅黑" pitchFamily="34" charset="-122"/>
              <a:cs typeface="+mj-cs"/>
            </a:endParaRPr>
          </a:p>
        </p:txBody>
      </p:sp>
      <p:sp>
        <p:nvSpPr>
          <p:cNvPr id="33" name="对角圆角矩形 32"/>
          <p:cNvSpPr/>
          <p:nvPr/>
        </p:nvSpPr>
        <p:spPr bwMode="auto">
          <a:xfrm>
            <a:off x="2026627" y="5461097"/>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188EFC"/>
                </a:solidFill>
                <a:effectLst>
                  <a:innerShdw blurRad="114300">
                    <a:prstClr val="black"/>
                  </a:innerShdw>
                </a:effectLst>
                <a:latin typeface="微软雅黑" pitchFamily="34" charset="-122"/>
                <a:ea typeface="微软雅黑" pitchFamily="34" charset="-122"/>
              </a:rPr>
              <a:t>06</a:t>
            </a:r>
            <a:endParaRPr lang="zh-CN" altLang="en-US" sz="3200" dirty="0">
              <a:solidFill>
                <a:srgbClr val="188EFC"/>
              </a:solidFill>
              <a:effectLst>
                <a:innerShdw blurRad="114300">
                  <a:prstClr val="black"/>
                </a:innerShdw>
              </a:effectLst>
              <a:latin typeface="微软雅黑" pitchFamily="34" charset="-122"/>
              <a:ea typeface="微软雅黑" pitchFamily="34" charset="-122"/>
            </a:endParaRPr>
          </a:p>
        </p:txBody>
      </p:sp>
      <p:cxnSp>
        <p:nvCxnSpPr>
          <p:cNvPr id="34" name="直接连接符 33"/>
          <p:cNvCxnSpPr/>
          <p:nvPr/>
        </p:nvCxnSpPr>
        <p:spPr>
          <a:xfrm>
            <a:off x="3175752" y="5229200"/>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059832" y="5445224"/>
            <a:ext cx="4209807" cy="830997"/>
          </a:xfrm>
          <a:prstGeom prst="rect">
            <a:avLst/>
          </a:prstGeom>
        </p:spPr>
        <p:txBody>
          <a:bodyPr wrap="none">
            <a:spAutoFit/>
          </a:bodyPr>
          <a:lstStyle/>
          <a:p>
            <a:pPr fontAlgn="auto">
              <a:spcBef>
                <a:spcPts val="0"/>
              </a:spcBef>
              <a:spcAft>
                <a:spcPts val="0"/>
              </a:spcAft>
              <a:defRPr/>
            </a:pPr>
            <a:r>
              <a:rPr lang="zh-CN" altLang="en-US" sz="2400" b="1">
                <a:solidFill>
                  <a:prstClr val="black"/>
                </a:solidFill>
                <a:latin typeface="微软雅黑" pitchFamily="34" charset="-122"/>
                <a:ea typeface="微软雅黑" pitchFamily="34" charset="-122"/>
                <a:cs typeface="+mj-cs"/>
              </a:rPr>
              <a:t>实验：优先使用内部</a:t>
            </a:r>
            <a:r>
              <a:rPr lang="en-US" altLang="zh-CN" sz="2400" b="1">
                <a:solidFill>
                  <a:prstClr val="black"/>
                </a:solidFill>
                <a:latin typeface="微软雅黑" pitchFamily="34" charset="-122"/>
                <a:ea typeface="微软雅黑" pitchFamily="34" charset="-122"/>
                <a:cs typeface="+mj-cs"/>
              </a:rPr>
              <a:t>SRAM</a:t>
            </a:r>
            <a:r>
              <a:rPr lang="zh-CN" altLang="en-US" sz="2400" b="1">
                <a:solidFill>
                  <a:prstClr val="black"/>
                </a:solidFill>
                <a:latin typeface="微软雅黑" pitchFamily="34" charset="-122"/>
                <a:ea typeface="微软雅黑" pitchFamily="34" charset="-122"/>
                <a:cs typeface="+mj-cs"/>
              </a:rPr>
              <a:t>并</a:t>
            </a:r>
            <a:endParaRPr lang="en-US" altLang="zh-CN" sz="2400" b="1">
              <a:solidFill>
                <a:prstClr val="black"/>
              </a:solidFill>
              <a:latin typeface="微软雅黑" pitchFamily="34" charset="-122"/>
              <a:ea typeface="微软雅黑" pitchFamily="34" charset="-122"/>
              <a:cs typeface="+mj-cs"/>
            </a:endParaRPr>
          </a:p>
          <a:p>
            <a:pPr fontAlgn="auto">
              <a:spcBef>
                <a:spcPts val="0"/>
              </a:spcBef>
              <a:spcAft>
                <a:spcPts val="0"/>
              </a:spcAft>
              <a:defRPr/>
            </a:pPr>
            <a:r>
              <a:rPr lang="zh-CN" altLang="en-US" sz="2400" b="1">
                <a:solidFill>
                  <a:prstClr val="black"/>
                </a:solidFill>
                <a:latin typeface="微软雅黑" pitchFamily="34" charset="-122"/>
                <a:ea typeface="微软雅黑" pitchFamily="34" charset="-122"/>
                <a:cs typeface="+mj-cs"/>
              </a:rPr>
              <a:t>          分配堆到</a:t>
            </a:r>
            <a:r>
              <a:rPr lang="zh-CN" altLang="en-US" sz="2400" b="1">
                <a:solidFill>
                  <a:prstClr val="black"/>
                </a:solidFill>
                <a:latin typeface="微软雅黑" pitchFamily="34" charset="-122"/>
                <a:ea typeface="微软雅黑" pitchFamily="34" charset="-122"/>
              </a:rPr>
              <a:t>外部</a:t>
            </a:r>
            <a:r>
              <a:rPr lang="en-US" altLang="zh-CN" sz="2400" b="1">
                <a:solidFill>
                  <a:prstClr val="black"/>
                </a:solidFill>
                <a:latin typeface="微软雅黑" pitchFamily="34" charset="-122"/>
                <a:ea typeface="微软雅黑" pitchFamily="34" charset="-122"/>
              </a:rPr>
              <a:t>SRAM</a:t>
            </a:r>
            <a:endParaRPr lang="zh-CN" altLang="en-US" sz="2400" b="1" dirty="0">
              <a:solidFill>
                <a:prstClr val="black"/>
              </a:solidFill>
              <a:latin typeface="微软雅黑" pitchFamily="34" charset="-122"/>
              <a:ea typeface="微软雅黑" pitchFamily="34" charset="-122"/>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1761792" y="1110400"/>
            <a:ext cx="5292080" cy="3721902"/>
          </a:xfrm>
          <a:prstGeom prst="rect">
            <a:avLst/>
          </a:prstGeom>
        </p:spPr>
      </p:pic>
      <p:pic>
        <p:nvPicPr>
          <p:cNvPr id="4" name="图片 3"/>
          <p:cNvPicPr>
            <a:picLocks noChangeAspect="1"/>
          </p:cNvPicPr>
          <p:nvPr/>
        </p:nvPicPr>
        <p:blipFill>
          <a:blip r:embed="rId4"/>
          <a:stretch>
            <a:fillRect/>
          </a:stretch>
        </p:blipFill>
        <p:spPr>
          <a:xfrm>
            <a:off x="1763688" y="4832302"/>
            <a:ext cx="5290184" cy="1937989"/>
          </a:xfrm>
          <a:prstGeom prst="rect">
            <a:avLst/>
          </a:prstGeom>
        </p:spPr>
      </p:pic>
    </p:spTree>
    <p:extLst>
      <p:ext uri="{BB962C8B-B14F-4D97-AF65-F5344CB8AC3E}">
        <p14:creationId xmlns:p14="http://schemas.microsoft.com/office/powerpoint/2010/main" val="1870263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2" name="矩形 1"/>
          <p:cNvSpPr/>
          <p:nvPr/>
        </p:nvSpPr>
        <p:spPr>
          <a:xfrm>
            <a:off x="539634" y="1556792"/>
            <a:ext cx="8080899" cy="4247317"/>
          </a:xfrm>
          <a:prstGeom prst="rect">
            <a:avLst/>
          </a:prstGeom>
        </p:spPr>
        <p:txBody>
          <a:bodyPr wrap="square">
            <a:spAutoFit/>
          </a:bodyPr>
          <a:lstStyle/>
          <a:p>
            <a:pPr>
              <a:lnSpc>
                <a:spcPct val="150000"/>
              </a:lnSpc>
            </a:pPr>
            <a:r>
              <a:rPr lang="en-US" altLang="zh-CN"/>
              <a:t>	</a:t>
            </a:r>
            <a:r>
              <a:rPr lang="zh-CN" altLang="en-US"/>
              <a:t>在</a:t>
            </a:r>
            <a:r>
              <a:rPr lang="zh-CN" altLang="en-US"/>
              <a:t>*</a:t>
            </a:r>
            <a:r>
              <a:rPr lang="en-US" altLang="zh-CN"/>
              <a:t>.axf</a:t>
            </a:r>
            <a:r>
              <a:rPr lang="zh-CN" altLang="en-US"/>
              <a:t>文件中，主要包含了两个节区，一个名为</a:t>
            </a:r>
            <a:r>
              <a:rPr lang="en-US" altLang="zh-CN"/>
              <a:t>ER_IROM1</a:t>
            </a:r>
            <a:r>
              <a:rPr lang="zh-CN" altLang="en-US"/>
              <a:t>，一个名为</a:t>
            </a:r>
            <a:r>
              <a:rPr lang="en-US" altLang="zh-CN"/>
              <a:t>RW_IRAM1</a:t>
            </a:r>
            <a:r>
              <a:rPr lang="zh-CN" altLang="en-US"/>
              <a:t>，这些节区头信息中除了具有*</a:t>
            </a:r>
            <a:r>
              <a:rPr lang="en-US" altLang="zh-CN"/>
              <a:t>.o</a:t>
            </a:r>
            <a:r>
              <a:rPr lang="zh-CN" altLang="en-US"/>
              <a:t>文件中节区头描述的节区类型、文件位置偏移、大小之外，更重要的是它们都有具体的地址描述，其中 </a:t>
            </a:r>
            <a:r>
              <a:rPr lang="en-US" altLang="zh-CN"/>
              <a:t>ER_IROM1</a:t>
            </a:r>
            <a:r>
              <a:rPr lang="zh-CN" altLang="en-US"/>
              <a:t>的地址为</a:t>
            </a:r>
            <a:r>
              <a:rPr lang="en-US" altLang="zh-CN"/>
              <a:t>0x08000000</a:t>
            </a:r>
            <a:r>
              <a:rPr lang="zh-CN" altLang="en-US"/>
              <a:t>，而</a:t>
            </a:r>
            <a:r>
              <a:rPr lang="en-US" altLang="zh-CN"/>
              <a:t>RW_IRAM1</a:t>
            </a:r>
            <a:r>
              <a:rPr lang="zh-CN" altLang="en-US"/>
              <a:t>的地址为</a:t>
            </a:r>
            <a:r>
              <a:rPr lang="en-US" altLang="zh-CN"/>
              <a:t>0x20000000</a:t>
            </a:r>
            <a:r>
              <a:rPr lang="zh-CN" altLang="en-US"/>
              <a:t>，它们正好是</a:t>
            </a:r>
            <a:r>
              <a:rPr lang="en-US" altLang="zh-CN"/>
              <a:t>STM32</a:t>
            </a:r>
            <a:r>
              <a:rPr lang="zh-CN" altLang="en-US"/>
              <a:t>内部</a:t>
            </a:r>
            <a:r>
              <a:rPr lang="en-US" altLang="zh-CN"/>
              <a:t>FLASH</a:t>
            </a:r>
            <a:r>
              <a:rPr lang="zh-CN" altLang="en-US"/>
              <a:t>及</a:t>
            </a:r>
            <a:r>
              <a:rPr lang="en-US" altLang="zh-CN"/>
              <a:t>SRAM</a:t>
            </a:r>
            <a:r>
              <a:rPr lang="zh-CN" altLang="en-US"/>
              <a:t>的首地址，对应节区的大小就是程序需要占用</a:t>
            </a:r>
            <a:r>
              <a:rPr lang="en-US" altLang="zh-CN"/>
              <a:t>FLASH</a:t>
            </a:r>
            <a:r>
              <a:rPr lang="zh-CN" altLang="en-US"/>
              <a:t>及</a:t>
            </a:r>
            <a:r>
              <a:rPr lang="en-US" altLang="zh-CN"/>
              <a:t>SRAM</a:t>
            </a:r>
            <a:r>
              <a:rPr lang="zh-CN" altLang="en-US"/>
              <a:t>空间的实际</a:t>
            </a:r>
            <a:r>
              <a:rPr lang="zh-CN" altLang="en-US"/>
              <a:t>大小。</a:t>
            </a:r>
            <a:endParaRPr lang="en-US" altLang="zh-CN"/>
          </a:p>
          <a:p>
            <a:pPr>
              <a:lnSpc>
                <a:spcPct val="150000"/>
              </a:lnSpc>
            </a:pPr>
            <a:r>
              <a:rPr lang="en-US" altLang="zh-CN"/>
              <a:t>	</a:t>
            </a:r>
            <a:r>
              <a:rPr lang="zh-CN" altLang="zh-CN"/>
              <a:t>也就是说，经过链接器后，它生成的</a:t>
            </a:r>
            <a:r>
              <a:rPr lang="en-US" altLang="zh-CN"/>
              <a:t>*.axf</a:t>
            </a:r>
            <a:r>
              <a:rPr lang="zh-CN" altLang="zh-CN"/>
              <a:t>文件已经汇总了其它</a:t>
            </a:r>
            <a:r>
              <a:rPr lang="en-US" altLang="zh-CN"/>
              <a:t>*.o</a:t>
            </a:r>
            <a:r>
              <a:rPr lang="zh-CN" altLang="zh-CN"/>
              <a:t>文件的所有内容，生成的</a:t>
            </a:r>
            <a:r>
              <a:rPr lang="en-US" altLang="zh-CN"/>
              <a:t>ER_IROM1</a:t>
            </a:r>
            <a:r>
              <a:rPr lang="zh-CN" altLang="zh-CN"/>
              <a:t>节区内容可直接写入到</a:t>
            </a:r>
            <a:r>
              <a:rPr lang="en-US" altLang="zh-CN"/>
              <a:t>STM32</a:t>
            </a:r>
            <a:r>
              <a:rPr lang="zh-CN" altLang="zh-CN"/>
              <a:t>内部</a:t>
            </a:r>
            <a:r>
              <a:rPr lang="en-US" altLang="zh-CN"/>
              <a:t>FLASH</a:t>
            </a:r>
            <a:r>
              <a:rPr lang="zh-CN" altLang="zh-CN"/>
              <a:t>的具体位置。例如，前面</a:t>
            </a:r>
            <a:r>
              <a:rPr lang="en-US" altLang="zh-CN"/>
              <a:t>*.o</a:t>
            </a:r>
            <a:r>
              <a:rPr lang="zh-CN" altLang="zh-CN"/>
              <a:t>文件中的</a:t>
            </a:r>
            <a:r>
              <a:rPr lang="en-US" altLang="zh-CN"/>
              <a:t>i.LED_GPIO_Config</a:t>
            </a:r>
            <a:r>
              <a:rPr lang="zh-CN" altLang="zh-CN"/>
              <a:t>节区已经被加入到</a:t>
            </a:r>
            <a:r>
              <a:rPr lang="en-US" altLang="zh-CN"/>
              <a:t>*.axf</a:t>
            </a:r>
            <a:r>
              <a:rPr lang="zh-CN" altLang="zh-CN"/>
              <a:t>文件的</a:t>
            </a:r>
            <a:r>
              <a:rPr lang="en-US" altLang="zh-CN"/>
              <a:t>ER_IROM1</a:t>
            </a:r>
            <a:r>
              <a:rPr lang="zh-CN" altLang="zh-CN"/>
              <a:t>节区的某地址。</a:t>
            </a:r>
          </a:p>
        </p:txBody>
      </p:sp>
      <p:sp>
        <p:nvSpPr>
          <p:cNvPr id="6" name="矩形 5"/>
          <p:cNvSpPr/>
          <p:nvPr/>
        </p:nvSpPr>
        <p:spPr>
          <a:xfrm>
            <a:off x="539634" y="1044575"/>
            <a:ext cx="881973" cy="369332"/>
          </a:xfrm>
          <a:prstGeom prst="rect">
            <a:avLst/>
          </a:prstGeom>
        </p:spPr>
        <p:txBody>
          <a:bodyPr wrap="none">
            <a:spAutoFit/>
          </a:bodyPr>
          <a:lstStyle/>
          <a:p>
            <a:r>
              <a:rPr lang="zh-CN" altLang="en-US" b="1"/>
              <a:t>节区头</a:t>
            </a:r>
            <a:endParaRPr lang="zh-CN" altLang="zh-CN" b="1"/>
          </a:p>
        </p:txBody>
      </p:sp>
    </p:spTree>
    <p:extLst>
      <p:ext uri="{BB962C8B-B14F-4D97-AF65-F5344CB8AC3E}">
        <p14:creationId xmlns:p14="http://schemas.microsoft.com/office/powerpoint/2010/main" val="2760447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2" name="矩形 1"/>
          <p:cNvSpPr/>
          <p:nvPr/>
        </p:nvSpPr>
        <p:spPr>
          <a:xfrm>
            <a:off x="539634" y="1556792"/>
            <a:ext cx="8080899" cy="1285032"/>
          </a:xfrm>
          <a:prstGeom prst="rect">
            <a:avLst/>
          </a:prstGeom>
        </p:spPr>
        <p:txBody>
          <a:bodyPr wrap="square">
            <a:spAutoFit/>
          </a:bodyPr>
          <a:lstStyle/>
          <a:p>
            <a:pPr>
              <a:lnSpc>
                <a:spcPct val="150000"/>
              </a:lnSpc>
            </a:pPr>
            <a:r>
              <a:rPr lang="en-US" altLang="zh-CN"/>
              <a:t>	</a:t>
            </a:r>
            <a:r>
              <a:rPr lang="zh-CN" altLang="zh-CN"/>
              <a:t>使用</a:t>
            </a:r>
            <a:r>
              <a:rPr lang="en-US" altLang="zh-CN"/>
              <a:t>fromelf</a:t>
            </a:r>
            <a:r>
              <a:rPr lang="zh-CN" altLang="zh-CN"/>
              <a:t>的</a:t>
            </a:r>
            <a:r>
              <a:rPr lang="en-US" altLang="zh-CN"/>
              <a:t>-c</a:t>
            </a:r>
            <a:r>
              <a:rPr lang="zh-CN" altLang="zh-CN"/>
              <a:t>选项可以查看部分节区的主体信息，对于指令节区，可根据其内容查看相应的反汇编代码，打开“</a:t>
            </a:r>
            <a:r>
              <a:rPr lang="en-US" altLang="zh-CN"/>
              <a:t>bsp_led_o_elfInfo_c.txt</a:t>
            </a:r>
            <a:r>
              <a:rPr lang="zh-CN" altLang="zh-CN"/>
              <a:t>”文件可查看这些信息</a:t>
            </a:r>
            <a:r>
              <a:rPr lang="zh-CN" altLang="en-US"/>
              <a:t>：</a:t>
            </a:r>
            <a:endParaRPr lang="zh-CN" altLang="zh-CN"/>
          </a:p>
        </p:txBody>
      </p:sp>
      <p:sp>
        <p:nvSpPr>
          <p:cNvPr id="6" name="矩形 5"/>
          <p:cNvSpPr/>
          <p:nvPr/>
        </p:nvSpPr>
        <p:spPr>
          <a:xfrm>
            <a:off x="539634" y="1044575"/>
            <a:ext cx="2509020" cy="369332"/>
          </a:xfrm>
          <a:prstGeom prst="rect">
            <a:avLst/>
          </a:prstGeom>
        </p:spPr>
        <p:txBody>
          <a:bodyPr wrap="none">
            <a:spAutoFit/>
          </a:bodyPr>
          <a:lstStyle/>
          <a:p>
            <a:r>
              <a:rPr lang="zh-CN" altLang="en-US" b="1"/>
              <a:t>节区主体及反汇编代码</a:t>
            </a:r>
            <a:endParaRPr lang="zh-CN" altLang="zh-CN" b="1"/>
          </a:p>
        </p:txBody>
      </p:sp>
      <p:pic>
        <p:nvPicPr>
          <p:cNvPr id="3" name="图片 2"/>
          <p:cNvPicPr>
            <a:picLocks noChangeAspect="1"/>
          </p:cNvPicPr>
          <p:nvPr/>
        </p:nvPicPr>
        <p:blipFill>
          <a:blip r:embed="rId3"/>
          <a:stretch>
            <a:fillRect/>
          </a:stretch>
        </p:blipFill>
        <p:spPr>
          <a:xfrm>
            <a:off x="1907704" y="2819344"/>
            <a:ext cx="5591290" cy="3856626"/>
          </a:xfrm>
          <a:prstGeom prst="rect">
            <a:avLst/>
          </a:prstGeom>
        </p:spPr>
      </p:pic>
    </p:spTree>
    <p:extLst>
      <p:ext uri="{BB962C8B-B14F-4D97-AF65-F5344CB8AC3E}">
        <p14:creationId xmlns:p14="http://schemas.microsoft.com/office/powerpoint/2010/main" val="361560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2" name="矩形 1"/>
          <p:cNvSpPr/>
          <p:nvPr/>
        </p:nvSpPr>
        <p:spPr>
          <a:xfrm>
            <a:off x="539634" y="1556792"/>
            <a:ext cx="8080899" cy="2947025"/>
          </a:xfrm>
          <a:prstGeom prst="rect">
            <a:avLst/>
          </a:prstGeom>
        </p:spPr>
        <p:txBody>
          <a:bodyPr wrap="square">
            <a:spAutoFit/>
          </a:bodyPr>
          <a:lstStyle/>
          <a:p>
            <a:pPr>
              <a:lnSpc>
                <a:spcPct val="150000"/>
              </a:lnSpc>
            </a:pPr>
            <a:r>
              <a:rPr lang="en-US" altLang="zh-CN"/>
              <a:t>	</a:t>
            </a:r>
            <a:r>
              <a:rPr lang="zh-CN" altLang="zh-CN"/>
              <a:t>可看到，由于这是</a:t>
            </a:r>
            <a:r>
              <a:rPr lang="en-US" altLang="zh-CN"/>
              <a:t>*.o</a:t>
            </a:r>
            <a:r>
              <a:rPr lang="zh-CN" altLang="zh-CN"/>
              <a:t>文件，它的节区地址还是没有分配的，基地址为</a:t>
            </a:r>
            <a:r>
              <a:rPr lang="en-US" altLang="zh-CN"/>
              <a:t>0x00000000</a:t>
            </a:r>
            <a:r>
              <a:rPr lang="zh-CN" altLang="zh-CN"/>
              <a:t>，接着在</a:t>
            </a:r>
            <a:r>
              <a:rPr lang="en-US" altLang="zh-CN"/>
              <a:t>LED_GPIO_Config</a:t>
            </a:r>
            <a:r>
              <a:rPr lang="zh-CN" altLang="zh-CN"/>
              <a:t>标号之后，列出了一个表，表中包含了地址偏移、相应地址中的内容以及根据内容反汇编得到的指令。细看汇编指令，还可看到它包含了跳转到</a:t>
            </a:r>
            <a:r>
              <a:rPr lang="en-US" altLang="zh-CN"/>
              <a:t>RCC_APB2PeriphClockCmd</a:t>
            </a:r>
            <a:r>
              <a:rPr lang="zh-CN" altLang="zh-CN"/>
              <a:t>及</a:t>
            </a:r>
            <a:r>
              <a:rPr lang="en-US" altLang="zh-CN"/>
              <a:t>GPIO_Init</a:t>
            </a:r>
            <a:r>
              <a:rPr lang="zh-CN" altLang="zh-CN"/>
              <a:t>标号的语句，而且这两个跳转语句原来的内容都是“</a:t>
            </a:r>
            <a:r>
              <a:rPr lang="en-US" altLang="zh-CN"/>
              <a:t>f7fffffe</a:t>
            </a:r>
            <a:r>
              <a:rPr lang="zh-CN" altLang="zh-CN"/>
              <a:t>”，这是因为还</a:t>
            </a:r>
            <a:r>
              <a:rPr lang="en-US" altLang="zh-CN"/>
              <a:t>*.o</a:t>
            </a:r>
            <a:r>
              <a:rPr lang="zh-CN" altLang="zh-CN"/>
              <a:t>文件中并没有</a:t>
            </a:r>
            <a:r>
              <a:rPr lang="en-US" altLang="zh-CN"/>
              <a:t>RCC_APB2PeriphClockCmd</a:t>
            </a:r>
            <a:r>
              <a:rPr lang="zh-CN" altLang="zh-CN"/>
              <a:t>及</a:t>
            </a:r>
            <a:r>
              <a:rPr lang="en-US" altLang="zh-CN"/>
              <a:t>GPIO_Init</a:t>
            </a:r>
            <a:r>
              <a:rPr lang="zh-CN" altLang="zh-CN"/>
              <a:t>标号的具体地址索引，在</a:t>
            </a:r>
            <a:r>
              <a:rPr lang="en-US" altLang="zh-CN"/>
              <a:t>*.axf</a:t>
            </a:r>
            <a:r>
              <a:rPr lang="zh-CN" altLang="zh-CN"/>
              <a:t>文件中，这是不一样</a:t>
            </a:r>
            <a:r>
              <a:rPr lang="zh-CN" altLang="zh-CN"/>
              <a:t>的。</a:t>
            </a:r>
            <a:endParaRPr lang="zh-CN" altLang="zh-CN"/>
          </a:p>
        </p:txBody>
      </p:sp>
      <p:sp>
        <p:nvSpPr>
          <p:cNvPr id="6" name="矩形 5"/>
          <p:cNvSpPr/>
          <p:nvPr/>
        </p:nvSpPr>
        <p:spPr>
          <a:xfrm>
            <a:off x="539634" y="1044575"/>
            <a:ext cx="2509020" cy="369332"/>
          </a:xfrm>
          <a:prstGeom prst="rect">
            <a:avLst/>
          </a:prstGeom>
        </p:spPr>
        <p:txBody>
          <a:bodyPr wrap="none">
            <a:spAutoFit/>
          </a:bodyPr>
          <a:lstStyle/>
          <a:p>
            <a:r>
              <a:rPr lang="zh-CN" altLang="en-US" b="1"/>
              <a:t>节区主体及反汇编代码</a:t>
            </a:r>
            <a:endParaRPr lang="zh-CN" altLang="zh-CN" b="1"/>
          </a:p>
        </p:txBody>
      </p:sp>
    </p:spTree>
    <p:extLst>
      <p:ext uri="{BB962C8B-B14F-4D97-AF65-F5344CB8AC3E}">
        <p14:creationId xmlns:p14="http://schemas.microsoft.com/office/powerpoint/2010/main" val="2122803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2" name="矩形 1"/>
          <p:cNvSpPr/>
          <p:nvPr/>
        </p:nvSpPr>
        <p:spPr>
          <a:xfrm>
            <a:off x="539634" y="1556792"/>
            <a:ext cx="8080899" cy="923330"/>
          </a:xfrm>
          <a:prstGeom prst="rect">
            <a:avLst/>
          </a:prstGeom>
        </p:spPr>
        <p:txBody>
          <a:bodyPr wrap="square">
            <a:spAutoFit/>
          </a:bodyPr>
          <a:lstStyle/>
          <a:p>
            <a:pPr>
              <a:lnSpc>
                <a:spcPct val="150000"/>
              </a:lnSpc>
            </a:pPr>
            <a:r>
              <a:rPr lang="en-US" altLang="zh-CN"/>
              <a:t>	</a:t>
            </a:r>
            <a:r>
              <a:rPr lang="zh-CN" altLang="zh-CN"/>
              <a:t>接下来我们打开“多彩流水灯</a:t>
            </a:r>
            <a:r>
              <a:rPr lang="en-US" altLang="zh-CN"/>
              <a:t>_axf_elfInfo_c.txt</a:t>
            </a:r>
            <a:r>
              <a:rPr lang="zh-CN" altLang="zh-CN"/>
              <a:t>”文件，查看</a:t>
            </a:r>
            <a:r>
              <a:rPr lang="en-US" altLang="zh-CN"/>
              <a:t>*.axf</a:t>
            </a:r>
            <a:r>
              <a:rPr lang="zh-CN" altLang="zh-CN"/>
              <a:t>文件中，</a:t>
            </a:r>
            <a:r>
              <a:rPr lang="en-US" altLang="zh-CN"/>
              <a:t>ER_IROM1</a:t>
            </a:r>
            <a:r>
              <a:rPr lang="zh-CN" altLang="zh-CN"/>
              <a:t>节区中对应</a:t>
            </a:r>
            <a:r>
              <a:rPr lang="en-US" altLang="zh-CN"/>
              <a:t>LED_GPIO_Config</a:t>
            </a:r>
            <a:r>
              <a:rPr lang="zh-CN" altLang="zh-CN"/>
              <a:t>的内容</a:t>
            </a:r>
            <a:r>
              <a:rPr lang="zh-CN" altLang="en-US"/>
              <a:t>：</a:t>
            </a:r>
            <a:endParaRPr lang="zh-CN" altLang="zh-CN"/>
          </a:p>
        </p:txBody>
      </p:sp>
      <p:sp>
        <p:nvSpPr>
          <p:cNvPr id="6" name="矩形 5"/>
          <p:cNvSpPr/>
          <p:nvPr/>
        </p:nvSpPr>
        <p:spPr>
          <a:xfrm>
            <a:off x="539634" y="1044575"/>
            <a:ext cx="2509020" cy="369332"/>
          </a:xfrm>
          <a:prstGeom prst="rect">
            <a:avLst/>
          </a:prstGeom>
        </p:spPr>
        <p:txBody>
          <a:bodyPr wrap="none">
            <a:spAutoFit/>
          </a:bodyPr>
          <a:lstStyle/>
          <a:p>
            <a:r>
              <a:rPr lang="zh-CN" altLang="en-US" b="1"/>
              <a:t>节区主体及反汇编代码</a:t>
            </a:r>
            <a:endParaRPr lang="zh-CN" altLang="zh-CN" b="1"/>
          </a:p>
        </p:txBody>
      </p:sp>
      <p:pic>
        <p:nvPicPr>
          <p:cNvPr id="3" name="图片 2"/>
          <p:cNvPicPr>
            <a:picLocks noChangeAspect="1"/>
          </p:cNvPicPr>
          <p:nvPr/>
        </p:nvPicPr>
        <p:blipFill>
          <a:blip r:embed="rId3"/>
          <a:stretch>
            <a:fillRect/>
          </a:stretch>
        </p:blipFill>
        <p:spPr>
          <a:xfrm>
            <a:off x="827584" y="2623007"/>
            <a:ext cx="7424536" cy="4083128"/>
          </a:xfrm>
          <a:prstGeom prst="rect">
            <a:avLst/>
          </a:prstGeom>
        </p:spPr>
      </p:pic>
    </p:spTree>
    <p:extLst>
      <p:ext uri="{BB962C8B-B14F-4D97-AF65-F5344CB8AC3E}">
        <p14:creationId xmlns:p14="http://schemas.microsoft.com/office/powerpoint/2010/main" val="736988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2" name="矩形 1"/>
          <p:cNvSpPr/>
          <p:nvPr/>
        </p:nvSpPr>
        <p:spPr>
          <a:xfrm>
            <a:off x="539634" y="1556792"/>
            <a:ext cx="8136822" cy="5078313"/>
          </a:xfrm>
          <a:prstGeom prst="rect">
            <a:avLst/>
          </a:prstGeom>
        </p:spPr>
        <p:txBody>
          <a:bodyPr wrap="square">
            <a:spAutoFit/>
          </a:bodyPr>
          <a:lstStyle/>
          <a:p>
            <a:pPr>
              <a:lnSpc>
                <a:spcPct val="150000"/>
              </a:lnSpc>
            </a:pPr>
            <a:r>
              <a:rPr lang="en-US" altLang="zh-CN"/>
              <a:t>	</a:t>
            </a:r>
            <a:r>
              <a:rPr lang="zh-CN" altLang="en-US"/>
              <a:t>可看到，除了基地址以及跳转地址不同之外，</a:t>
            </a:r>
            <a:r>
              <a:rPr lang="en-US" altLang="zh-CN"/>
              <a:t>LED_GPIO_Config</a:t>
            </a:r>
            <a:r>
              <a:rPr lang="zh-CN" altLang="en-US"/>
              <a:t>中的内容跟*</a:t>
            </a:r>
            <a:r>
              <a:rPr lang="en-US" altLang="zh-CN"/>
              <a:t>.o</a:t>
            </a:r>
            <a:r>
              <a:rPr lang="zh-CN" altLang="en-US"/>
              <a:t>文件中的一样。另外，由于*</a:t>
            </a:r>
            <a:r>
              <a:rPr lang="en-US" altLang="zh-CN"/>
              <a:t>.o</a:t>
            </a:r>
            <a:r>
              <a:rPr lang="zh-CN" altLang="en-US"/>
              <a:t>是独立的文件，而*</a:t>
            </a:r>
            <a:r>
              <a:rPr lang="en-US" altLang="zh-CN"/>
              <a:t>.axf</a:t>
            </a:r>
            <a:r>
              <a:rPr lang="zh-CN" altLang="en-US"/>
              <a:t>是整个工程汇总的文件，所以在*</a:t>
            </a:r>
            <a:r>
              <a:rPr lang="en-US" altLang="zh-CN"/>
              <a:t>.axf</a:t>
            </a:r>
            <a:r>
              <a:rPr lang="zh-CN" altLang="en-US"/>
              <a:t>中包含了所有调用到*</a:t>
            </a:r>
            <a:r>
              <a:rPr lang="en-US" altLang="zh-CN"/>
              <a:t>.o</a:t>
            </a:r>
            <a:r>
              <a:rPr lang="zh-CN" altLang="en-US"/>
              <a:t>文件节区的内容。例如，在“</a:t>
            </a:r>
            <a:r>
              <a:rPr lang="en-US" altLang="zh-CN"/>
              <a:t>bsp_led_o_elfInfo_c.txt”(bsp_led.o</a:t>
            </a:r>
            <a:r>
              <a:rPr lang="zh-CN" altLang="en-US"/>
              <a:t>文件的反汇编信息</a:t>
            </a:r>
            <a:r>
              <a:rPr lang="en-US" altLang="zh-CN"/>
              <a:t>)</a:t>
            </a:r>
            <a:r>
              <a:rPr lang="zh-CN" altLang="en-US"/>
              <a:t>中不包含</a:t>
            </a:r>
            <a:r>
              <a:rPr lang="en-US" altLang="zh-CN"/>
              <a:t>RCC_APB2PeriphClockCmd</a:t>
            </a:r>
            <a:r>
              <a:rPr lang="zh-CN" altLang="en-US"/>
              <a:t>及</a:t>
            </a:r>
            <a:r>
              <a:rPr lang="en-US" altLang="zh-CN"/>
              <a:t>GPIO_Init</a:t>
            </a:r>
            <a:r>
              <a:rPr lang="zh-CN" altLang="en-US"/>
              <a:t>的内容，而在“流水灯</a:t>
            </a:r>
            <a:r>
              <a:rPr lang="en-US" altLang="zh-CN"/>
              <a:t>_axf_elfInfo_c.txt” (</a:t>
            </a:r>
            <a:r>
              <a:rPr lang="zh-CN" altLang="en-US"/>
              <a:t>流水灯</a:t>
            </a:r>
            <a:r>
              <a:rPr lang="en-US" altLang="zh-CN"/>
              <a:t>.axf</a:t>
            </a:r>
            <a:r>
              <a:rPr lang="zh-CN" altLang="en-US"/>
              <a:t>文件的反汇编信息</a:t>
            </a:r>
            <a:r>
              <a:rPr lang="en-US" altLang="zh-CN"/>
              <a:t>)</a:t>
            </a:r>
            <a:r>
              <a:rPr lang="zh-CN" altLang="en-US"/>
              <a:t>中则可找到它们的具体信息，且它们也有具体的地址空间。</a:t>
            </a:r>
          </a:p>
          <a:p>
            <a:pPr>
              <a:lnSpc>
                <a:spcPct val="150000"/>
              </a:lnSpc>
            </a:pPr>
            <a:r>
              <a:rPr lang="en-US" altLang="zh-CN"/>
              <a:t>	</a:t>
            </a:r>
            <a:r>
              <a:rPr lang="zh-CN" altLang="en-US"/>
              <a:t>在</a:t>
            </a:r>
            <a:r>
              <a:rPr lang="zh-CN" altLang="en-US"/>
              <a:t>*</a:t>
            </a:r>
            <a:r>
              <a:rPr lang="en-US" altLang="zh-CN"/>
              <a:t>.axf</a:t>
            </a:r>
            <a:r>
              <a:rPr lang="zh-CN" altLang="en-US"/>
              <a:t>文件中，跳转到</a:t>
            </a:r>
            <a:r>
              <a:rPr lang="en-US" altLang="zh-CN"/>
              <a:t>RCC_APB2PeriphClockCmd</a:t>
            </a:r>
            <a:r>
              <a:rPr lang="zh-CN" altLang="en-US"/>
              <a:t>及</a:t>
            </a:r>
            <a:r>
              <a:rPr lang="en-US" altLang="zh-CN"/>
              <a:t>GPIO_Init</a:t>
            </a:r>
            <a:r>
              <a:rPr lang="zh-CN" altLang="en-US"/>
              <a:t>标号的这两个指令后都有注释，分别是“</a:t>
            </a:r>
            <a:r>
              <a:rPr lang="en-US" altLang="zh-CN"/>
              <a:t>; 0x8000980”</a:t>
            </a:r>
            <a:r>
              <a:rPr lang="zh-CN" altLang="en-US"/>
              <a:t>及“</a:t>
            </a:r>
            <a:r>
              <a:rPr lang="en-US" altLang="zh-CN"/>
              <a:t>; 0x8000408”</a:t>
            </a:r>
            <a:r>
              <a:rPr lang="zh-CN" altLang="en-US"/>
              <a:t>，它们是这两个标号所在的具体地址，而且这两个跳转语句的跟*</a:t>
            </a:r>
            <a:r>
              <a:rPr lang="en-US" altLang="zh-CN"/>
              <a:t>.o</a:t>
            </a:r>
            <a:r>
              <a:rPr lang="zh-CN" altLang="en-US"/>
              <a:t>中的也有区别，内容分别为“</a:t>
            </a:r>
            <a:r>
              <a:rPr lang="en-US" altLang="zh-CN"/>
              <a:t>f7fffefd”</a:t>
            </a:r>
            <a:r>
              <a:rPr lang="zh-CN" altLang="en-US"/>
              <a:t>及“</a:t>
            </a:r>
            <a:r>
              <a:rPr lang="en-US" altLang="zh-CN"/>
              <a:t>f7fffc34”(*.o</a:t>
            </a:r>
            <a:r>
              <a:rPr lang="zh-CN" altLang="en-US"/>
              <a:t>中的均为</a:t>
            </a:r>
            <a:r>
              <a:rPr lang="en-US" altLang="zh-CN"/>
              <a:t>f7fffffe)</a:t>
            </a:r>
            <a:r>
              <a:rPr lang="zh-CN" altLang="en-US"/>
              <a:t>。这就是链接器链接的含义，它把不同*</a:t>
            </a:r>
            <a:r>
              <a:rPr lang="en-US" altLang="zh-CN"/>
              <a:t>.o</a:t>
            </a:r>
            <a:r>
              <a:rPr lang="zh-CN" altLang="en-US"/>
              <a:t>中的内容链接起来了。</a:t>
            </a:r>
          </a:p>
        </p:txBody>
      </p:sp>
      <p:sp>
        <p:nvSpPr>
          <p:cNvPr id="6" name="矩形 5"/>
          <p:cNvSpPr/>
          <p:nvPr/>
        </p:nvSpPr>
        <p:spPr>
          <a:xfrm>
            <a:off x="539634" y="1044575"/>
            <a:ext cx="2509020" cy="369332"/>
          </a:xfrm>
          <a:prstGeom prst="rect">
            <a:avLst/>
          </a:prstGeom>
        </p:spPr>
        <p:txBody>
          <a:bodyPr wrap="none">
            <a:spAutoFit/>
          </a:bodyPr>
          <a:lstStyle/>
          <a:p>
            <a:r>
              <a:rPr lang="zh-CN" altLang="en-US" b="1"/>
              <a:t>节区主体及反汇编代码</a:t>
            </a:r>
            <a:endParaRPr lang="zh-CN" altLang="zh-CN" b="1"/>
          </a:p>
        </p:txBody>
      </p:sp>
    </p:spTree>
    <p:extLst>
      <p:ext uri="{BB962C8B-B14F-4D97-AF65-F5344CB8AC3E}">
        <p14:creationId xmlns:p14="http://schemas.microsoft.com/office/powerpoint/2010/main" val="3350363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2" name="矩形 1"/>
          <p:cNvSpPr/>
          <p:nvPr/>
        </p:nvSpPr>
        <p:spPr>
          <a:xfrm>
            <a:off x="539634" y="1556792"/>
            <a:ext cx="8080899" cy="3000821"/>
          </a:xfrm>
          <a:prstGeom prst="rect">
            <a:avLst/>
          </a:prstGeom>
        </p:spPr>
        <p:txBody>
          <a:bodyPr wrap="square">
            <a:spAutoFit/>
          </a:bodyPr>
          <a:lstStyle/>
          <a:p>
            <a:pPr>
              <a:lnSpc>
                <a:spcPct val="150000"/>
              </a:lnSpc>
            </a:pPr>
            <a:r>
              <a:rPr lang="en-US" altLang="zh-CN"/>
              <a:t>	</a:t>
            </a:r>
            <a:r>
              <a:rPr lang="zh-CN" altLang="zh-CN"/>
              <a:t>学习至此，还有一个疑问，前面提到程序有存储态及运行态，它们之间应有一个转化过程，把存储在</a:t>
            </a:r>
            <a:r>
              <a:rPr lang="en-US" altLang="zh-CN"/>
              <a:t>FLASH</a:t>
            </a:r>
            <a:r>
              <a:rPr lang="zh-CN" altLang="zh-CN"/>
              <a:t>中的</a:t>
            </a:r>
            <a:r>
              <a:rPr lang="en-US" altLang="zh-CN"/>
              <a:t>RW-data</a:t>
            </a:r>
            <a:r>
              <a:rPr lang="zh-CN" altLang="zh-CN"/>
              <a:t>数据拷贝至</a:t>
            </a:r>
            <a:r>
              <a:rPr lang="en-US" altLang="zh-CN"/>
              <a:t>SRAM</a:t>
            </a:r>
            <a:r>
              <a:rPr lang="zh-CN" altLang="zh-CN"/>
              <a:t>。然而我们的工程中并没有编写这样的代码，在汇编文件中也查不到该过程，芯片是如何知道</a:t>
            </a:r>
            <a:r>
              <a:rPr lang="en-US" altLang="zh-CN"/>
              <a:t>FLASH</a:t>
            </a:r>
            <a:r>
              <a:rPr lang="zh-CN" altLang="zh-CN"/>
              <a:t>的哪些数据应拷贝到</a:t>
            </a:r>
            <a:r>
              <a:rPr lang="en-US" altLang="zh-CN"/>
              <a:t>SRAM</a:t>
            </a:r>
            <a:r>
              <a:rPr lang="zh-CN" altLang="zh-CN"/>
              <a:t>的哪些区域呢？</a:t>
            </a:r>
          </a:p>
          <a:p>
            <a:pPr>
              <a:lnSpc>
                <a:spcPct val="150000"/>
              </a:lnSpc>
            </a:pPr>
            <a:r>
              <a:rPr lang="en-US" altLang="zh-CN"/>
              <a:t>	</a:t>
            </a:r>
            <a:r>
              <a:rPr lang="zh-CN" altLang="zh-CN"/>
              <a:t>通过查看“多彩流水灯</a:t>
            </a:r>
            <a:r>
              <a:rPr lang="en-US" altLang="zh-CN"/>
              <a:t>_axf_elfInfo_c.txt</a:t>
            </a:r>
            <a:r>
              <a:rPr lang="zh-CN" altLang="zh-CN"/>
              <a:t>”的反汇编信息，了解到程序中具有一段名为“</a:t>
            </a:r>
            <a:r>
              <a:rPr lang="en-US" altLang="zh-CN"/>
              <a:t>__scatterload</a:t>
            </a:r>
            <a:r>
              <a:rPr lang="zh-CN" altLang="zh-CN"/>
              <a:t>”的分散加载代码，它是由</a:t>
            </a:r>
            <a:r>
              <a:rPr lang="en-US" altLang="zh-CN"/>
              <a:t>armlink</a:t>
            </a:r>
            <a:r>
              <a:rPr lang="zh-CN" altLang="zh-CN"/>
              <a:t>链接器自动生成的。</a:t>
            </a:r>
          </a:p>
        </p:txBody>
      </p:sp>
      <p:sp>
        <p:nvSpPr>
          <p:cNvPr id="6" name="矩形 5"/>
          <p:cNvSpPr/>
          <p:nvPr/>
        </p:nvSpPr>
        <p:spPr>
          <a:xfrm>
            <a:off x="539634" y="1044575"/>
            <a:ext cx="1579278" cy="369332"/>
          </a:xfrm>
          <a:prstGeom prst="rect">
            <a:avLst/>
          </a:prstGeom>
        </p:spPr>
        <p:txBody>
          <a:bodyPr wrap="none">
            <a:spAutoFit/>
          </a:bodyPr>
          <a:lstStyle/>
          <a:p>
            <a:r>
              <a:rPr lang="zh-CN" altLang="en-US" b="1"/>
              <a:t>分散加载代码</a:t>
            </a:r>
            <a:endParaRPr lang="zh-CN" altLang="zh-CN" b="1"/>
          </a:p>
        </p:txBody>
      </p:sp>
    </p:spTree>
    <p:extLst>
      <p:ext uri="{BB962C8B-B14F-4D97-AF65-F5344CB8AC3E}">
        <p14:creationId xmlns:p14="http://schemas.microsoft.com/office/powerpoint/2010/main" val="1746630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579278" cy="369332"/>
          </a:xfrm>
          <a:prstGeom prst="rect">
            <a:avLst/>
          </a:prstGeom>
        </p:spPr>
        <p:txBody>
          <a:bodyPr wrap="none">
            <a:spAutoFit/>
          </a:bodyPr>
          <a:lstStyle/>
          <a:p>
            <a:r>
              <a:rPr lang="zh-CN" altLang="en-US" b="1"/>
              <a:t>分散加载代码</a:t>
            </a:r>
            <a:endParaRPr lang="zh-CN" altLang="zh-CN" b="1"/>
          </a:p>
        </p:txBody>
      </p:sp>
      <p:sp>
        <p:nvSpPr>
          <p:cNvPr id="3" name="矩形 2"/>
          <p:cNvSpPr/>
          <p:nvPr/>
        </p:nvSpPr>
        <p:spPr>
          <a:xfrm>
            <a:off x="582594" y="5229200"/>
            <a:ext cx="8093862" cy="1477328"/>
          </a:xfrm>
          <a:prstGeom prst="rect">
            <a:avLst/>
          </a:prstGeom>
        </p:spPr>
        <p:txBody>
          <a:bodyPr wrap="square">
            <a:spAutoFit/>
          </a:bodyPr>
          <a:lstStyle/>
          <a:p>
            <a:r>
              <a:rPr lang="en-US" altLang="zh-CN"/>
              <a:t>	</a:t>
            </a:r>
            <a:r>
              <a:rPr lang="zh-CN" altLang="zh-CN"/>
              <a:t>这段分散加载代码包含了拷贝过程</a:t>
            </a:r>
            <a:r>
              <a:rPr lang="en-US" altLang="zh-CN"/>
              <a:t>(LDM</a:t>
            </a:r>
            <a:r>
              <a:rPr lang="zh-CN" altLang="zh-CN"/>
              <a:t>复制指令</a:t>
            </a:r>
            <a:r>
              <a:rPr lang="en-US" altLang="zh-CN"/>
              <a:t>)</a:t>
            </a:r>
            <a:r>
              <a:rPr lang="zh-CN" altLang="zh-CN"/>
              <a:t>，而</a:t>
            </a:r>
            <a:r>
              <a:rPr lang="en-US" altLang="zh-CN"/>
              <a:t>LDM</a:t>
            </a:r>
            <a:r>
              <a:rPr lang="zh-CN" altLang="zh-CN"/>
              <a:t>指令的操作数中包含了加载的源地址，这些地址中包含了内部</a:t>
            </a:r>
            <a:r>
              <a:rPr lang="en-US" altLang="zh-CN"/>
              <a:t>FLASH</a:t>
            </a:r>
            <a:r>
              <a:rPr lang="zh-CN" altLang="zh-CN"/>
              <a:t>存储的</a:t>
            </a:r>
            <a:r>
              <a:rPr lang="en-US" altLang="zh-CN"/>
              <a:t>RW-data</a:t>
            </a:r>
            <a:r>
              <a:rPr lang="zh-CN" altLang="zh-CN"/>
              <a:t>数据。而 “</a:t>
            </a:r>
            <a:r>
              <a:rPr lang="en-US" altLang="zh-CN"/>
              <a:t>__scatterload </a:t>
            </a:r>
            <a:r>
              <a:rPr lang="zh-CN" altLang="zh-CN"/>
              <a:t>”的代码会被“</a:t>
            </a:r>
            <a:r>
              <a:rPr lang="en-US" altLang="zh-CN"/>
              <a:t>__main</a:t>
            </a:r>
            <a:r>
              <a:rPr lang="zh-CN" altLang="zh-CN"/>
              <a:t>”函数调用</a:t>
            </a:r>
            <a:r>
              <a:rPr lang="zh-CN" altLang="en-US"/>
              <a:t>，</a:t>
            </a:r>
            <a:r>
              <a:rPr lang="en-US" altLang="zh-CN"/>
              <a:t>__main</a:t>
            </a:r>
            <a:r>
              <a:rPr lang="zh-CN" altLang="zh-CN"/>
              <a:t>在启动文件中的“</a:t>
            </a:r>
            <a:r>
              <a:rPr lang="en-US" altLang="zh-CN"/>
              <a:t>Reset_Handler</a:t>
            </a:r>
            <a:r>
              <a:rPr lang="zh-CN" altLang="zh-CN"/>
              <a:t>”会被调用，因而，在主体程序执行前，已经完成了分散加载过程。</a:t>
            </a:r>
            <a:endParaRPr lang="zh-CN" altLang="en-US"/>
          </a:p>
        </p:txBody>
      </p:sp>
      <p:pic>
        <p:nvPicPr>
          <p:cNvPr id="2" name="图片 1"/>
          <p:cNvPicPr>
            <a:picLocks noChangeAspect="1"/>
          </p:cNvPicPr>
          <p:nvPr/>
        </p:nvPicPr>
        <p:blipFill>
          <a:blip r:embed="rId3"/>
          <a:stretch>
            <a:fillRect/>
          </a:stretch>
        </p:blipFill>
        <p:spPr>
          <a:xfrm>
            <a:off x="1011377" y="1557044"/>
            <a:ext cx="7236296" cy="3574730"/>
          </a:xfrm>
          <a:prstGeom prst="rect">
            <a:avLst/>
          </a:prstGeom>
        </p:spPr>
      </p:pic>
    </p:spTree>
    <p:extLst>
      <p:ext uri="{BB962C8B-B14F-4D97-AF65-F5344CB8AC3E}">
        <p14:creationId xmlns:p14="http://schemas.microsoft.com/office/powerpoint/2010/main" val="1116548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579278" cy="369332"/>
          </a:xfrm>
          <a:prstGeom prst="rect">
            <a:avLst/>
          </a:prstGeom>
        </p:spPr>
        <p:txBody>
          <a:bodyPr wrap="none">
            <a:spAutoFit/>
          </a:bodyPr>
          <a:lstStyle/>
          <a:p>
            <a:r>
              <a:rPr lang="zh-CN" altLang="en-US" b="1"/>
              <a:t>分散加载代码</a:t>
            </a:r>
            <a:endParaRPr lang="zh-CN" altLang="zh-CN" b="1"/>
          </a:p>
        </p:txBody>
      </p:sp>
      <p:pic>
        <p:nvPicPr>
          <p:cNvPr id="2" name="图片 1"/>
          <p:cNvPicPr>
            <a:picLocks noChangeAspect="1"/>
          </p:cNvPicPr>
          <p:nvPr/>
        </p:nvPicPr>
        <p:blipFill>
          <a:blip r:embed="rId3"/>
          <a:stretch>
            <a:fillRect/>
          </a:stretch>
        </p:blipFill>
        <p:spPr>
          <a:xfrm>
            <a:off x="755576" y="1772816"/>
            <a:ext cx="7668344" cy="2376648"/>
          </a:xfrm>
          <a:prstGeom prst="rect">
            <a:avLst/>
          </a:prstGeom>
        </p:spPr>
      </p:pic>
    </p:spTree>
    <p:extLst>
      <p:ext uri="{BB962C8B-B14F-4D97-AF65-F5344CB8AC3E}">
        <p14:creationId xmlns:p14="http://schemas.microsoft.com/office/powerpoint/2010/main" val="1354520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3" name="矩形 2"/>
          <p:cNvSpPr/>
          <p:nvPr/>
        </p:nvSpPr>
        <p:spPr>
          <a:xfrm>
            <a:off x="467544" y="1124744"/>
            <a:ext cx="2326278" cy="400110"/>
          </a:xfrm>
          <a:prstGeom prst="rect">
            <a:avLst/>
          </a:prstGeom>
        </p:spPr>
        <p:txBody>
          <a:bodyPr wrap="none">
            <a:spAutoFit/>
          </a:bodyPr>
          <a:lstStyle/>
          <a:p>
            <a:r>
              <a:rPr lang="en-US" altLang="zh-CN" sz="2000" b="1"/>
              <a:t>4. o</a:t>
            </a:r>
            <a:r>
              <a:rPr lang="zh-CN" altLang="en-US" sz="2000" b="1"/>
              <a:t>、</a:t>
            </a:r>
            <a:r>
              <a:rPr lang="en-US" altLang="zh-CN" sz="2000" b="1"/>
              <a:t>axf</a:t>
            </a:r>
            <a:r>
              <a:rPr lang="zh-CN" altLang="en-US" sz="2000" b="1"/>
              <a:t>及</a:t>
            </a:r>
            <a:r>
              <a:rPr lang="en-US" altLang="zh-CN" sz="2000" b="1"/>
              <a:t>elf</a:t>
            </a:r>
            <a:r>
              <a:rPr lang="zh-CN" altLang="en-US" sz="2000" b="1"/>
              <a:t>文件</a:t>
            </a:r>
          </a:p>
        </p:txBody>
      </p:sp>
      <p:sp>
        <p:nvSpPr>
          <p:cNvPr id="2" name="矩形 1"/>
          <p:cNvSpPr/>
          <p:nvPr/>
        </p:nvSpPr>
        <p:spPr>
          <a:xfrm>
            <a:off x="611560" y="1557551"/>
            <a:ext cx="7992888" cy="869533"/>
          </a:xfrm>
          <a:prstGeom prst="rect">
            <a:avLst/>
          </a:prstGeom>
        </p:spPr>
        <p:txBody>
          <a:bodyPr wrap="square">
            <a:spAutoFit/>
          </a:bodyPr>
          <a:lstStyle/>
          <a:p>
            <a:pPr>
              <a:lnSpc>
                <a:spcPct val="150000"/>
              </a:lnSpc>
            </a:pPr>
            <a:r>
              <a:rPr lang="en-US" altLang="zh-CN"/>
              <a:t>	*.o</a:t>
            </a:r>
            <a:r>
              <a:rPr lang="zh-CN" altLang="zh-CN"/>
              <a:t>、</a:t>
            </a:r>
            <a:r>
              <a:rPr lang="en-US" altLang="zh-CN"/>
              <a:t>*.elf</a:t>
            </a:r>
            <a:r>
              <a:rPr lang="zh-CN" altLang="zh-CN"/>
              <a:t>、</a:t>
            </a:r>
            <a:r>
              <a:rPr lang="en-US" altLang="zh-CN"/>
              <a:t>*.axf</a:t>
            </a:r>
            <a:r>
              <a:rPr lang="zh-CN" altLang="zh-CN"/>
              <a:t>、</a:t>
            </a:r>
            <a:r>
              <a:rPr lang="en-US" altLang="zh-CN"/>
              <a:t>*.bin</a:t>
            </a:r>
            <a:r>
              <a:rPr lang="zh-CN" altLang="zh-CN"/>
              <a:t>及</a:t>
            </a:r>
            <a:r>
              <a:rPr lang="en-US" altLang="zh-CN"/>
              <a:t>*.hex</a:t>
            </a:r>
            <a:r>
              <a:rPr lang="zh-CN" altLang="zh-CN"/>
              <a:t>文件都存储了编译器根据源代码生成的机器码，根据应用场合的不同，它们又有所区别。</a:t>
            </a:r>
          </a:p>
        </p:txBody>
      </p:sp>
      <p:sp>
        <p:nvSpPr>
          <p:cNvPr id="5" name="矩形 4"/>
          <p:cNvSpPr/>
          <p:nvPr/>
        </p:nvSpPr>
        <p:spPr>
          <a:xfrm>
            <a:off x="683568" y="2477418"/>
            <a:ext cx="1550424" cy="369332"/>
          </a:xfrm>
          <a:prstGeom prst="rect">
            <a:avLst/>
          </a:prstGeom>
        </p:spPr>
        <p:txBody>
          <a:bodyPr wrap="none">
            <a:spAutoFit/>
          </a:bodyPr>
          <a:lstStyle/>
          <a:p>
            <a:r>
              <a:rPr lang="en-US" altLang="zh-CN" b="1"/>
              <a:t>ELF</a:t>
            </a:r>
            <a:r>
              <a:rPr lang="zh-CN" altLang="zh-CN" b="1"/>
              <a:t>文件说明</a:t>
            </a:r>
          </a:p>
        </p:txBody>
      </p:sp>
      <p:sp>
        <p:nvSpPr>
          <p:cNvPr id="6" name="矩形 5"/>
          <p:cNvSpPr/>
          <p:nvPr/>
        </p:nvSpPr>
        <p:spPr>
          <a:xfrm>
            <a:off x="611560" y="2924944"/>
            <a:ext cx="7848872" cy="3362524"/>
          </a:xfrm>
          <a:prstGeom prst="rect">
            <a:avLst/>
          </a:prstGeom>
        </p:spPr>
        <p:txBody>
          <a:bodyPr wrap="square">
            <a:spAutoFit/>
          </a:bodyPr>
          <a:lstStyle/>
          <a:p>
            <a:pPr>
              <a:lnSpc>
                <a:spcPct val="150000"/>
              </a:lnSpc>
            </a:pPr>
            <a:r>
              <a:rPr lang="en-US" altLang="zh-CN"/>
              <a:t>	*.o</a:t>
            </a:r>
            <a:r>
              <a:rPr lang="zh-CN" altLang="zh-CN"/>
              <a:t>、</a:t>
            </a:r>
            <a:r>
              <a:rPr lang="en-US" altLang="zh-CN"/>
              <a:t>*.elf</a:t>
            </a:r>
            <a:r>
              <a:rPr lang="zh-CN" altLang="zh-CN"/>
              <a:t>、</a:t>
            </a:r>
            <a:r>
              <a:rPr lang="en-US" altLang="zh-CN"/>
              <a:t>*.axf</a:t>
            </a:r>
            <a:r>
              <a:rPr lang="zh-CN" altLang="zh-CN"/>
              <a:t>以及前面提到的</a:t>
            </a:r>
            <a:r>
              <a:rPr lang="en-US" altLang="zh-CN"/>
              <a:t>lib</a:t>
            </a:r>
            <a:r>
              <a:rPr lang="zh-CN" altLang="zh-CN"/>
              <a:t>文件都是属于目标文件，它们都是使用</a:t>
            </a:r>
            <a:r>
              <a:rPr lang="en-US" altLang="zh-CN"/>
              <a:t>ELF</a:t>
            </a:r>
            <a:r>
              <a:rPr lang="zh-CN" altLang="zh-CN"/>
              <a:t>格式来存储的，关于</a:t>
            </a:r>
            <a:r>
              <a:rPr lang="en-US" altLang="zh-CN"/>
              <a:t>ELF</a:t>
            </a:r>
            <a:r>
              <a:rPr lang="zh-CN" altLang="zh-CN"/>
              <a:t>格式的详细内容请参考配套资料里的《</a:t>
            </a:r>
            <a:r>
              <a:rPr lang="en-US" altLang="zh-CN"/>
              <a:t>ELF</a:t>
            </a:r>
            <a:r>
              <a:rPr lang="zh-CN" altLang="zh-CN"/>
              <a:t>文件格式》文档了解，它讲解的是</a:t>
            </a:r>
            <a:r>
              <a:rPr lang="en-US" altLang="zh-CN"/>
              <a:t>Linux</a:t>
            </a:r>
            <a:r>
              <a:rPr lang="zh-CN" altLang="zh-CN"/>
              <a:t>下的</a:t>
            </a:r>
            <a:r>
              <a:rPr lang="en-US" altLang="zh-CN"/>
              <a:t>ELF</a:t>
            </a:r>
            <a:r>
              <a:rPr lang="zh-CN" altLang="zh-CN"/>
              <a:t>格式，与</a:t>
            </a:r>
            <a:r>
              <a:rPr lang="en-US" altLang="zh-CN"/>
              <a:t>MDK</a:t>
            </a:r>
            <a:r>
              <a:rPr lang="zh-CN" altLang="zh-CN"/>
              <a:t>使用的格式有小区别，但大致相同。在本教程中，仅讲解</a:t>
            </a:r>
            <a:r>
              <a:rPr lang="en-US" altLang="zh-CN"/>
              <a:t>ELF</a:t>
            </a:r>
            <a:r>
              <a:rPr lang="zh-CN" altLang="zh-CN"/>
              <a:t>文件的核心概念。</a:t>
            </a:r>
          </a:p>
          <a:p>
            <a:pPr>
              <a:lnSpc>
                <a:spcPct val="150000"/>
              </a:lnSpc>
            </a:pPr>
            <a:r>
              <a:rPr lang="en-US" altLang="zh-CN"/>
              <a:t>	ELF</a:t>
            </a:r>
            <a:r>
              <a:rPr lang="zh-CN" altLang="zh-CN"/>
              <a:t>是</a:t>
            </a:r>
            <a:r>
              <a:rPr lang="en-US" altLang="zh-CN"/>
              <a:t>Executable and Linking Format</a:t>
            </a:r>
            <a:r>
              <a:rPr lang="zh-CN" altLang="zh-CN"/>
              <a:t>的缩写，译为可执行链接格式，该格式用于记录目标文件的内容。在</a:t>
            </a:r>
            <a:r>
              <a:rPr lang="en-US" altLang="zh-CN"/>
              <a:t>Linux</a:t>
            </a:r>
            <a:r>
              <a:rPr lang="zh-CN" altLang="zh-CN"/>
              <a:t>及</a:t>
            </a:r>
            <a:r>
              <a:rPr lang="en-US" altLang="zh-CN"/>
              <a:t>Windows</a:t>
            </a:r>
            <a:r>
              <a:rPr lang="zh-CN" altLang="zh-CN"/>
              <a:t>系统下都有使用该格式的文件</a:t>
            </a:r>
            <a:r>
              <a:rPr lang="en-US" altLang="zh-CN"/>
              <a:t>(</a:t>
            </a:r>
            <a:r>
              <a:rPr lang="zh-CN" altLang="zh-CN"/>
              <a:t>或类似格式</a:t>
            </a:r>
            <a:r>
              <a:rPr lang="en-US" altLang="zh-CN"/>
              <a:t>)</a:t>
            </a:r>
            <a:r>
              <a:rPr lang="zh-CN" altLang="zh-CN"/>
              <a:t>用于记录应用程序的内容，告诉操作系统如何链接、加载及执行该应用程序。</a:t>
            </a:r>
          </a:p>
        </p:txBody>
      </p:sp>
    </p:spTree>
    <p:extLst>
      <p:ext uri="{BB962C8B-B14F-4D97-AF65-F5344CB8AC3E}">
        <p14:creationId xmlns:p14="http://schemas.microsoft.com/office/powerpoint/2010/main" val="660243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1550424" cy="369332"/>
          </a:xfrm>
          <a:prstGeom prst="rect">
            <a:avLst/>
          </a:prstGeom>
        </p:spPr>
        <p:txBody>
          <a:bodyPr wrap="none">
            <a:spAutoFit/>
          </a:bodyPr>
          <a:lstStyle/>
          <a:p>
            <a:r>
              <a:rPr lang="en-US" altLang="zh-CN" b="1"/>
              <a:t>ELF</a:t>
            </a:r>
            <a:r>
              <a:rPr lang="zh-CN" altLang="zh-CN" b="1"/>
              <a:t>文件说明</a:t>
            </a:r>
          </a:p>
        </p:txBody>
      </p:sp>
      <p:sp>
        <p:nvSpPr>
          <p:cNvPr id="4" name="矩形 3"/>
          <p:cNvSpPr/>
          <p:nvPr/>
        </p:nvSpPr>
        <p:spPr>
          <a:xfrm>
            <a:off x="323528" y="1469097"/>
            <a:ext cx="8280920" cy="2585323"/>
          </a:xfrm>
          <a:prstGeom prst="rect">
            <a:avLst/>
          </a:prstGeom>
        </p:spPr>
        <p:txBody>
          <a:bodyPr wrap="square">
            <a:spAutoFit/>
          </a:bodyPr>
          <a:lstStyle/>
          <a:p>
            <a:pPr>
              <a:lnSpc>
                <a:spcPct val="150000"/>
              </a:lnSpc>
            </a:pPr>
            <a:r>
              <a:rPr lang="zh-CN" altLang="zh-CN"/>
              <a:t>目标文件主要有如下三种类型：</a:t>
            </a:r>
          </a:p>
          <a:p>
            <a:pPr marL="285750" lvl="0" indent="-285750">
              <a:lnSpc>
                <a:spcPct val="150000"/>
              </a:lnSpc>
              <a:buFont typeface="Arial" panose="020B0604020202020204" pitchFamily="34" charset="0"/>
              <a:buChar char="•"/>
            </a:pPr>
            <a:r>
              <a:rPr lang="zh-CN" altLang="zh-CN" b="1">
                <a:solidFill>
                  <a:srgbClr val="FF0000"/>
                </a:solidFill>
              </a:rPr>
              <a:t>可重定位的文件</a:t>
            </a:r>
            <a:r>
              <a:rPr lang="en-US" altLang="zh-CN" b="1">
                <a:solidFill>
                  <a:srgbClr val="FF0000"/>
                </a:solidFill>
              </a:rPr>
              <a:t>(Relocatable File)</a:t>
            </a:r>
            <a:r>
              <a:rPr lang="zh-CN" altLang="zh-CN"/>
              <a:t>，包含基础代码和数据，但它的代码及数据都没有指定绝对地址，因此它适合于与其他目标文件链接来创建可执行文件或者共享目标文件。</a:t>
            </a:r>
            <a:r>
              <a:rPr lang="en-US" altLang="zh-CN"/>
              <a:t> </a:t>
            </a:r>
            <a:r>
              <a:rPr lang="zh-CN" altLang="zh-CN"/>
              <a:t>这种文件一般由编译器根据源代码生成。</a:t>
            </a:r>
          </a:p>
          <a:p>
            <a:pPr>
              <a:lnSpc>
                <a:spcPct val="150000"/>
              </a:lnSpc>
            </a:pPr>
            <a:r>
              <a:rPr lang="en-US" altLang="zh-CN"/>
              <a:t>	</a:t>
            </a:r>
            <a:r>
              <a:rPr lang="zh-CN" altLang="zh-CN"/>
              <a:t>例如</a:t>
            </a:r>
            <a:r>
              <a:rPr lang="en-US" altLang="zh-CN"/>
              <a:t>MDK</a:t>
            </a:r>
            <a:r>
              <a:rPr lang="zh-CN" altLang="zh-CN"/>
              <a:t>的</a:t>
            </a:r>
            <a:r>
              <a:rPr lang="en-US" altLang="zh-CN"/>
              <a:t>armcc</a:t>
            </a:r>
            <a:r>
              <a:rPr lang="zh-CN" altLang="zh-CN"/>
              <a:t>和</a:t>
            </a:r>
            <a:r>
              <a:rPr lang="en-US" altLang="zh-CN"/>
              <a:t>armasm</a:t>
            </a:r>
            <a:r>
              <a:rPr lang="zh-CN" altLang="zh-CN"/>
              <a:t>生成的</a:t>
            </a:r>
            <a:r>
              <a:rPr lang="en-US" altLang="zh-CN"/>
              <a:t>*.o</a:t>
            </a:r>
            <a:r>
              <a:rPr lang="zh-CN" altLang="zh-CN"/>
              <a:t>文件就是这一类，另外还有</a:t>
            </a:r>
            <a:r>
              <a:rPr lang="en-US" altLang="zh-CN"/>
              <a:t>Linux</a:t>
            </a:r>
            <a:r>
              <a:rPr lang="zh-CN" altLang="zh-CN"/>
              <a:t>的</a:t>
            </a:r>
            <a:r>
              <a:rPr lang="en-US" altLang="zh-CN"/>
              <a:t>*.o </a:t>
            </a:r>
            <a:r>
              <a:rPr lang="zh-CN" altLang="zh-CN"/>
              <a:t>文件，</a:t>
            </a:r>
            <a:r>
              <a:rPr lang="en-US" altLang="zh-CN"/>
              <a:t>Windows</a:t>
            </a:r>
            <a:r>
              <a:rPr lang="zh-CN" altLang="zh-CN"/>
              <a:t>的</a:t>
            </a:r>
            <a:r>
              <a:rPr lang="en-US" altLang="zh-CN"/>
              <a:t> *.obj</a:t>
            </a:r>
            <a:r>
              <a:rPr lang="zh-CN" altLang="zh-CN"/>
              <a:t>文件。</a:t>
            </a:r>
          </a:p>
        </p:txBody>
      </p:sp>
    </p:spTree>
    <p:extLst>
      <p:ext uri="{BB962C8B-B14F-4D97-AF65-F5344CB8AC3E}">
        <p14:creationId xmlns:p14="http://schemas.microsoft.com/office/powerpoint/2010/main" val="3358377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1550424" cy="369332"/>
          </a:xfrm>
          <a:prstGeom prst="rect">
            <a:avLst/>
          </a:prstGeom>
        </p:spPr>
        <p:txBody>
          <a:bodyPr wrap="none">
            <a:spAutoFit/>
          </a:bodyPr>
          <a:lstStyle/>
          <a:p>
            <a:r>
              <a:rPr lang="en-US" altLang="zh-CN" b="1"/>
              <a:t>ELF</a:t>
            </a:r>
            <a:r>
              <a:rPr lang="zh-CN" altLang="zh-CN" b="1"/>
              <a:t>文件说明</a:t>
            </a:r>
          </a:p>
        </p:txBody>
      </p:sp>
      <p:sp>
        <p:nvSpPr>
          <p:cNvPr id="4" name="矩形 3"/>
          <p:cNvSpPr/>
          <p:nvPr/>
        </p:nvSpPr>
        <p:spPr>
          <a:xfrm>
            <a:off x="323528" y="1469097"/>
            <a:ext cx="8280920" cy="4247317"/>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b="1">
                <a:solidFill>
                  <a:srgbClr val="FF0000"/>
                </a:solidFill>
              </a:rPr>
              <a:t>可执行文件</a:t>
            </a:r>
            <a:r>
              <a:rPr lang="en-US" altLang="zh-CN" b="1">
                <a:solidFill>
                  <a:srgbClr val="FF0000"/>
                </a:solidFill>
              </a:rPr>
              <a:t>(Executable File) </a:t>
            </a:r>
            <a:r>
              <a:rPr lang="zh-CN" altLang="zh-CN"/>
              <a:t>，它包含适合于执行的程序，它内部组织的代码数据都有固定的地址</a:t>
            </a:r>
            <a:r>
              <a:rPr lang="en-US" altLang="zh-CN"/>
              <a:t>(</a:t>
            </a:r>
            <a:r>
              <a:rPr lang="zh-CN" altLang="zh-CN"/>
              <a:t>或相对于基地址的偏移</a:t>
            </a:r>
            <a:r>
              <a:rPr lang="en-US" altLang="zh-CN"/>
              <a:t>)</a:t>
            </a:r>
            <a:r>
              <a:rPr lang="zh-CN" altLang="zh-CN"/>
              <a:t>，系统可根据这些地址信息把程序加载到内存执行。这种文件一般由链接器根据可重定位文件链接而成，它主要是组织各个可重定位文件，给它们的代码及数据一一打上地址标号，固定其在程序内部的位置，链接后，程序内部各种代码及数据段不可再重定位</a:t>
            </a:r>
            <a:r>
              <a:rPr lang="en-US" altLang="zh-CN"/>
              <a:t>(</a:t>
            </a:r>
            <a:r>
              <a:rPr lang="zh-CN" altLang="zh-CN"/>
              <a:t>即不能再参与链接器的链接</a:t>
            </a:r>
            <a:r>
              <a:rPr lang="en-US" altLang="zh-CN"/>
              <a:t>)</a:t>
            </a:r>
            <a:r>
              <a:rPr lang="zh-CN" altLang="zh-CN"/>
              <a:t>。</a:t>
            </a:r>
          </a:p>
          <a:p>
            <a:pPr>
              <a:lnSpc>
                <a:spcPct val="150000"/>
              </a:lnSpc>
            </a:pPr>
            <a:r>
              <a:rPr lang="en-US" altLang="zh-CN"/>
              <a:t>	</a:t>
            </a:r>
            <a:r>
              <a:rPr lang="zh-CN" altLang="zh-CN"/>
              <a:t>例如</a:t>
            </a:r>
            <a:r>
              <a:rPr lang="en-US" altLang="zh-CN"/>
              <a:t>MDK</a:t>
            </a:r>
            <a:r>
              <a:rPr lang="zh-CN" altLang="zh-CN"/>
              <a:t>的</a:t>
            </a:r>
            <a:r>
              <a:rPr lang="en-US" altLang="zh-CN"/>
              <a:t>armlink</a:t>
            </a:r>
            <a:r>
              <a:rPr lang="zh-CN" altLang="zh-CN"/>
              <a:t>生成的</a:t>
            </a:r>
            <a:r>
              <a:rPr lang="en-US" altLang="zh-CN"/>
              <a:t>*.elf</a:t>
            </a:r>
            <a:r>
              <a:rPr lang="zh-CN" altLang="zh-CN"/>
              <a:t>及</a:t>
            </a:r>
            <a:r>
              <a:rPr lang="en-US" altLang="zh-CN"/>
              <a:t>*.axf</a:t>
            </a:r>
            <a:r>
              <a:rPr lang="zh-CN" altLang="zh-CN"/>
              <a:t>文件，</a:t>
            </a:r>
            <a:r>
              <a:rPr lang="en-US" altLang="zh-CN"/>
              <a:t>(</a:t>
            </a:r>
            <a:r>
              <a:rPr lang="zh-CN" altLang="zh-CN"/>
              <a:t>使用</a:t>
            </a:r>
            <a:r>
              <a:rPr lang="en-US" altLang="zh-CN"/>
              <a:t>gcc</a:t>
            </a:r>
            <a:r>
              <a:rPr lang="zh-CN" altLang="zh-CN"/>
              <a:t>编译工具可生成</a:t>
            </a:r>
            <a:r>
              <a:rPr lang="en-US" altLang="zh-CN"/>
              <a:t>*.elf</a:t>
            </a:r>
            <a:r>
              <a:rPr lang="zh-CN" altLang="zh-CN"/>
              <a:t>文件，用</a:t>
            </a:r>
            <a:r>
              <a:rPr lang="en-US" altLang="zh-CN"/>
              <a:t>armlink</a:t>
            </a:r>
            <a:r>
              <a:rPr lang="zh-CN" altLang="zh-CN"/>
              <a:t>生成的是</a:t>
            </a:r>
            <a:r>
              <a:rPr lang="en-US" altLang="zh-CN"/>
              <a:t>*.axf</a:t>
            </a:r>
            <a:r>
              <a:rPr lang="zh-CN" altLang="zh-CN"/>
              <a:t>文件，</a:t>
            </a:r>
            <a:r>
              <a:rPr lang="en-US" altLang="zh-CN"/>
              <a:t>*.axf</a:t>
            </a:r>
            <a:r>
              <a:rPr lang="zh-CN" altLang="zh-CN"/>
              <a:t>文件在</a:t>
            </a:r>
            <a:r>
              <a:rPr lang="en-US" altLang="zh-CN"/>
              <a:t>*.elf</a:t>
            </a:r>
            <a:r>
              <a:rPr lang="zh-CN" altLang="zh-CN"/>
              <a:t>之外，增加了调试使用的信息，其余区别不大，后面我们仅讲解</a:t>
            </a:r>
            <a:r>
              <a:rPr lang="en-US" altLang="zh-CN"/>
              <a:t>*.axf</a:t>
            </a:r>
            <a:r>
              <a:rPr lang="zh-CN" altLang="zh-CN"/>
              <a:t>文件</a:t>
            </a:r>
            <a:r>
              <a:rPr lang="en-US" altLang="zh-CN"/>
              <a:t>)</a:t>
            </a:r>
            <a:r>
              <a:rPr lang="zh-CN" altLang="zh-CN"/>
              <a:t>，另外还有</a:t>
            </a:r>
            <a:r>
              <a:rPr lang="en-US" altLang="zh-CN"/>
              <a:t>Linux</a:t>
            </a:r>
            <a:r>
              <a:rPr lang="zh-CN" altLang="zh-CN"/>
              <a:t>的</a:t>
            </a:r>
            <a:r>
              <a:rPr lang="en-US" altLang="zh-CN"/>
              <a:t>/bin/bash</a:t>
            </a:r>
            <a:r>
              <a:rPr lang="zh-CN" altLang="zh-CN"/>
              <a:t>文件，</a:t>
            </a:r>
            <a:r>
              <a:rPr lang="en-US" altLang="zh-CN"/>
              <a:t>Windows</a:t>
            </a:r>
            <a:r>
              <a:rPr lang="zh-CN" altLang="zh-CN"/>
              <a:t>的</a:t>
            </a:r>
            <a:r>
              <a:rPr lang="en-US" altLang="zh-CN"/>
              <a:t>*.exe</a:t>
            </a:r>
            <a:r>
              <a:rPr lang="zh-CN" altLang="zh-CN"/>
              <a:t>文件。 </a:t>
            </a:r>
          </a:p>
        </p:txBody>
      </p:sp>
    </p:spTree>
    <p:extLst>
      <p:ext uri="{BB962C8B-B14F-4D97-AF65-F5344CB8AC3E}">
        <p14:creationId xmlns:p14="http://schemas.microsoft.com/office/powerpoint/2010/main" val="603543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1550424" cy="369332"/>
          </a:xfrm>
          <a:prstGeom prst="rect">
            <a:avLst/>
          </a:prstGeom>
        </p:spPr>
        <p:txBody>
          <a:bodyPr wrap="none">
            <a:spAutoFit/>
          </a:bodyPr>
          <a:lstStyle/>
          <a:p>
            <a:r>
              <a:rPr lang="en-US" altLang="zh-CN" b="1"/>
              <a:t>ELF</a:t>
            </a:r>
            <a:r>
              <a:rPr lang="zh-CN" altLang="zh-CN" b="1"/>
              <a:t>文件说明</a:t>
            </a:r>
          </a:p>
        </p:txBody>
      </p:sp>
      <p:sp>
        <p:nvSpPr>
          <p:cNvPr id="4" name="矩形 3"/>
          <p:cNvSpPr/>
          <p:nvPr/>
        </p:nvSpPr>
        <p:spPr>
          <a:xfrm>
            <a:off x="323528" y="1469097"/>
            <a:ext cx="8280920" cy="1754326"/>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b="1">
                <a:solidFill>
                  <a:srgbClr val="FF0000"/>
                </a:solidFill>
              </a:rPr>
              <a:t>共享目标文件</a:t>
            </a:r>
            <a:r>
              <a:rPr lang="en-US" altLang="zh-CN" b="1">
                <a:solidFill>
                  <a:srgbClr val="FF0000"/>
                </a:solidFill>
              </a:rPr>
              <a:t>(Shared Object File)</a:t>
            </a:r>
            <a:r>
              <a:rPr lang="zh-CN" altLang="zh-CN"/>
              <a:t>，</a:t>
            </a:r>
            <a:r>
              <a:rPr lang="en-US" altLang="zh-CN"/>
              <a:t> </a:t>
            </a:r>
            <a:r>
              <a:rPr lang="zh-CN" altLang="zh-CN"/>
              <a:t>它的定义比较难理解，我们直接举例，</a:t>
            </a:r>
            <a:r>
              <a:rPr lang="en-US" altLang="zh-CN"/>
              <a:t>MDK</a:t>
            </a:r>
            <a:r>
              <a:rPr lang="zh-CN" altLang="zh-CN"/>
              <a:t>生成的</a:t>
            </a:r>
            <a:r>
              <a:rPr lang="en-US" altLang="zh-CN"/>
              <a:t>*.lib</a:t>
            </a:r>
            <a:r>
              <a:rPr lang="zh-CN" altLang="zh-CN"/>
              <a:t>文件就属于共享目标文件，它可以继续参与链接，加入到可执行文件之中。另外，</a:t>
            </a:r>
            <a:r>
              <a:rPr lang="en-US" altLang="zh-CN"/>
              <a:t>Linux</a:t>
            </a:r>
            <a:r>
              <a:rPr lang="zh-CN" altLang="zh-CN"/>
              <a:t>的</a:t>
            </a:r>
            <a:r>
              <a:rPr lang="en-US" altLang="zh-CN"/>
              <a:t>.so</a:t>
            </a:r>
            <a:r>
              <a:rPr lang="zh-CN" altLang="zh-CN"/>
              <a:t>，如</a:t>
            </a:r>
            <a:r>
              <a:rPr lang="en-US" altLang="zh-CN"/>
              <a:t>/lib/ glibc-2.5.so</a:t>
            </a:r>
            <a:r>
              <a:rPr lang="zh-CN" altLang="zh-CN"/>
              <a:t>，</a:t>
            </a:r>
            <a:r>
              <a:rPr lang="en-US" altLang="zh-CN"/>
              <a:t>Windows</a:t>
            </a:r>
            <a:r>
              <a:rPr lang="zh-CN" altLang="zh-CN"/>
              <a:t>的</a:t>
            </a:r>
            <a:r>
              <a:rPr lang="en-US" altLang="zh-CN"/>
              <a:t>DLL</a:t>
            </a:r>
            <a:r>
              <a:rPr lang="zh-CN" altLang="zh-CN"/>
              <a:t>都属于这一类。</a:t>
            </a:r>
          </a:p>
        </p:txBody>
      </p:sp>
    </p:spTree>
    <p:extLst>
      <p:ext uri="{BB962C8B-B14F-4D97-AF65-F5344CB8AC3E}">
        <p14:creationId xmlns:p14="http://schemas.microsoft.com/office/powerpoint/2010/main" val="3542504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2518638" cy="369332"/>
          </a:xfrm>
          <a:prstGeom prst="rect">
            <a:avLst/>
          </a:prstGeom>
        </p:spPr>
        <p:txBody>
          <a:bodyPr wrap="none">
            <a:spAutoFit/>
          </a:bodyPr>
          <a:lstStyle/>
          <a:p>
            <a:r>
              <a:rPr lang="en-US" altLang="zh-CN" b="1"/>
              <a:t>o</a:t>
            </a:r>
            <a:r>
              <a:rPr lang="zh-CN" altLang="en-US" b="1"/>
              <a:t>文件与</a:t>
            </a:r>
            <a:r>
              <a:rPr lang="en-US" altLang="zh-CN" b="1"/>
              <a:t>axf</a:t>
            </a:r>
            <a:r>
              <a:rPr lang="zh-CN" altLang="en-US" b="1"/>
              <a:t>文件的关系</a:t>
            </a:r>
            <a:endParaRPr lang="zh-CN" altLang="zh-CN" b="1"/>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bwMode="auto">
          <a:xfrm>
            <a:off x="1763688" y="2492896"/>
            <a:ext cx="5904656" cy="3969612"/>
          </a:xfrm>
          <a:prstGeom prst="rect">
            <a:avLst/>
          </a:prstGeom>
          <a:noFill/>
          <a:ln>
            <a:solidFill>
              <a:schemeClr val="tx1"/>
            </a:solidFill>
          </a:ln>
        </p:spPr>
      </p:pic>
      <p:sp>
        <p:nvSpPr>
          <p:cNvPr id="2" name="矩形 1"/>
          <p:cNvSpPr/>
          <p:nvPr/>
        </p:nvSpPr>
        <p:spPr>
          <a:xfrm>
            <a:off x="395536" y="1484784"/>
            <a:ext cx="8424936" cy="1338828"/>
          </a:xfrm>
          <a:prstGeom prst="rect">
            <a:avLst/>
          </a:prstGeom>
        </p:spPr>
        <p:txBody>
          <a:bodyPr wrap="square">
            <a:spAutoFit/>
          </a:bodyPr>
          <a:lstStyle/>
          <a:p>
            <a:pPr>
              <a:lnSpc>
                <a:spcPct val="150000"/>
              </a:lnSpc>
            </a:pPr>
            <a:r>
              <a:rPr lang="en-US" altLang="zh-CN"/>
              <a:t>	</a:t>
            </a:r>
            <a:r>
              <a:rPr lang="zh-CN" altLang="zh-CN"/>
              <a:t>根据上面的分类，我们了解到，</a:t>
            </a:r>
            <a:r>
              <a:rPr lang="en-US" altLang="zh-CN"/>
              <a:t>*.axf</a:t>
            </a:r>
            <a:r>
              <a:rPr lang="zh-CN" altLang="zh-CN"/>
              <a:t>文件是由多个</a:t>
            </a:r>
            <a:r>
              <a:rPr lang="en-US" altLang="zh-CN"/>
              <a:t>*.o</a:t>
            </a:r>
            <a:r>
              <a:rPr lang="zh-CN" altLang="zh-CN"/>
              <a:t>文件链接而成的，而</a:t>
            </a:r>
            <a:r>
              <a:rPr lang="en-US" altLang="zh-CN"/>
              <a:t>*.o</a:t>
            </a:r>
            <a:r>
              <a:rPr lang="zh-CN" altLang="zh-CN"/>
              <a:t>文件由相应的源文件编译而成，一个源文件对应一个</a:t>
            </a:r>
            <a:r>
              <a:rPr lang="en-US" altLang="zh-CN"/>
              <a:t>*.o</a:t>
            </a:r>
            <a:r>
              <a:rPr lang="zh-CN" altLang="zh-CN"/>
              <a:t>文件。它们的关系</a:t>
            </a:r>
            <a:r>
              <a:rPr lang="zh-CN" altLang="en-US"/>
              <a:t>如下：</a:t>
            </a:r>
          </a:p>
        </p:txBody>
      </p:sp>
    </p:spTree>
    <p:extLst>
      <p:ext uri="{BB962C8B-B14F-4D97-AF65-F5344CB8AC3E}">
        <p14:creationId xmlns:p14="http://schemas.microsoft.com/office/powerpoint/2010/main" val="1323146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2518638" cy="369332"/>
          </a:xfrm>
          <a:prstGeom prst="rect">
            <a:avLst/>
          </a:prstGeom>
        </p:spPr>
        <p:txBody>
          <a:bodyPr wrap="none">
            <a:spAutoFit/>
          </a:bodyPr>
          <a:lstStyle/>
          <a:p>
            <a:r>
              <a:rPr lang="en-US" altLang="zh-CN" b="1"/>
              <a:t>o</a:t>
            </a:r>
            <a:r>
              <a:rPr lang="zh-CN" altLang="en-US" b="1"/>
              <a:t>文件与</a:t>
            </a:r>
            <a:r>
              <a:rPr lang="en-US" altLang="zh-CN" b="1"/>
              <a:t>axf</a:t>
            </a:r>
            <a:r>
              <a:rPr lang="zh-CN" altLang="en-US" b="1"/>
              <a:t>文件的关系</a:t>
            </a:r>
            <a:endParaRPr lang="zh-CN" altLang="zh-CN" b="1"/>
          </a:p>
        </p:txBody>
      </p:sp>
      <p:sp>
        <p:nvSpPr>
          <p:cNvPr id="2" name="矩形 1"/>
          <p:cNvSpPr/>
          <p:nvPr/>
        </p:nvSpPr>
        <p:spPr>
          <a:xfrm>
            <a:off x="395536" y="1484784"/>
            <a:ext cx="8424936" cy="2116028"/>
          </a:xfrm>
          <a:prstGeom prst="rect">
            <a:avLst/>
          </a:prstGeom>
        </p:spPr>
        <p:txBody>
          <a:bodyPr wrap="square">
            <a:spAutoFit/>
          </a:bodyPr>
          <a:lstStyle/>
          <a:p>
            <a:pPr>
              <a:lnSpc>
                <a:spcPct val="150000"/>
              </a:lnSpc>
            </a:pPr>
            <a:r>
              <a:rPr lang="en-US" altLang="zh-CN"/>
              <a:t>	</a:t>
            </a:r>
            <a:r>
              <a:rPr lang="zh-CN" altLang="zh-CN"/>
              <a:t>图中的中间代表的是</a:t>
            </a:r>
            <a:r>
              <a:rPr lang="en-US" altLang="zh-CN"/>
              <a:t>armlink</a:t>
            </a:r>
            <a:r>
              <a:rPr lang="zh-CN" altLang="zh-CN"/>
              <a:t>链接器，在它的右侧是输入链接器的</a:t>
            </a:r>
            <a:r>
              <a:rPr lang="en-US" altLang="zh-CN"/>
              <a:t>*.o</a:t>
            </a:r>
            <a:r>
              <a:rPr lang="zh-CN" altLang="zh-CN"/>
              <a:t>文件，左侧是它输出的</a:t>
            </a:r>
            <a:r>
              <a:rPr lang="en-US" altLang="zh-CN"/>
              <a:t>*axf</a:t>
            </a:r>
            <a:r>
              <a:rPr lang="zh-CN" altLang="zh-CN"/>
              <a:t>文件。</a:t>
            </a:r>
          </a:p>
          <a:p>
            <a:pPr>
              <a:lnSpc>
                <a:spcPct val="150000"/>
              </a:lnSpc>
            </a:pPr>
            <a:r>
              <a:rPr lang="en-US" altLang="zh-CN"/>
              <a:t>	</a:t>
            </a:r>
            <a:r>
              <a:rPr lang="zh-CN" altLang="zh-CN"/>
              <a:t>可以看到，由于都使用</a:t>
            </a:r>
            <a:r>
              <a:rPr lang="en-US" altLang="zh-CN"/>
              <a:t>ELF</a:t>
            </a:r>
            <a:r>
              <a:rPr lang="zh-CN" altLang="zh-CN"/>
              <a:t>文件格式，</a:t>
            </a:r>
            <a:r>
              <a:rPr lang="en-US" altLang="zh-CN"/>
              <a:t>*.o</a:t>
            </a:r>
            <a:r>
              <a:rPr lang="zh-CN" altLang="zh-CN"/>
              <a:t>与</a:t>
            </a:r>
            <a:r>
              <a:rPr lang="en-US" altLang="zh-CN"/>
              <a:t>*.axf</a:t>
            </a:r>
            <a:r>
              <a:rPr lang="zh-CN" altLang="zh-CN"/>
              <a:t>文件的结构是类似的，它们包含</a:t>
            </a:r>
            <a:r>
              <a:rPr lang="en-US" altLang="zh-CN"/>
              <a:t>ELF</a:t>
            </a:r>
            <a:r>
              <a:rPr lang="zh-CN" altLang="zh-CN"/>
              <a:t>文件头、程序头、节区</a:t>
            </a:r>
            <a:r>
              <a:rPr lang="en-US" altLang="zh-CN"/>
              <a:t>(section)</a:t>
            </a:r>
            <a:r>
              <a:rPr lang="zh-CN" altLang="zh-CN"/>
              <a:t>以及节区头部表。各个部分的功能说明如下：</a:t>
            </a:r>
          </a:p>
        </p:txBody>
      </p:sp>
      <p:sp>
        <p:nvSpPr>
          <p:cNvPr id="3" name="矩形 2"/>
          <p:cNvSpPr/>
          <p:nvPr/>
        </p:nvSpPr>
        <p:spPr>
          <a:xfrm>
            <a:off x="467544" y="3717032"/>
            <a:ext cx="8352928" cy="2116028"/>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ELF</a:t>
            </a:r>
            <a:r>
              <a:rPr lang="zh-CN" altLang="zh-CN"/>
              <a:t>文件头用来描述整个文件的组织，例如数据的大小端格式，程序头、节区头在文件中的位置等。</a:t>
            </a:r>
          </a:p>
          <a:p>
            <a:pPr marL="285750" lvl="0" indent="-285750">
              <a:lnSpc>
                <a:spcPct val="150000"/>
              </a:lnSpc>
              <a:buFont typeface="Arial" panose="020B0604020202020204" pitchFamily="34" charset="0"/>
              <a:buChar char="•"/>
            </a:pPr>
            <a:r>
              <a:rPr lang="zh-CN" altLang="zh-CN"/>
              <a:t>程序头告诉系统如何加载程序，例如程序主体存储在本文件的哪个位置，程序的大小，程序要加载到内存什么地址等等。</a:t>
            </a:r>
            <a:r>
              <a:rPr lang="en-US" altLang="zh-CN"/>
              <a:t>MDK</a:t>
            </a:r>
            <a:r>
              <a:rPr lang="zh-CN" altLang="zh-CN"/>
              <a:t>的可重定位文件</a:t>
            </a:r>
            <a:r>
              <a:rPr lang="en-US" altLang="zh-CN"/>
              <a:t>*.o</a:t>
            </a:r>
            <a:r>
              <a:rPr lang="zh-CN" altLang="zh-CN"/>
              <a:t>不包含这部分内容，因为它还不是可执行文件，而</a:t>
            </a:r>
            <a:r>
              <a:rPr lang="en-US" altLang="zh-CN"/>
              <a:t>armlink</a:t>
            </a:r>
            <a:r>
              <a:rPr lang="zh-CN" altLang="zh-CN"/>
              <a:t>输出的</a:t>
            </a:r>
            <a:r>
              <a:rPr lang="en-US" altLang="zh-CN"/>
              <a:t>*.axf</a:t>
            </a:r>
            <a:r>
              <a:rPr lang="zh-CN" altLang="zh-CN"/>
              <a:t>文件就包含该内容了。</a:t>
            </a:r>
          </a:p>
        </p:txBody>
      </p:sp>
    </p:spTree>
    <p:extLst>
      <p:ext uri="{BB962C8B-B14F-4D97-AF65-F5344CB8AC3E}">
        <p14:creationId xmlns:p14="http://schemas.microsoft.com/office/powerpoint/2010/main" val="261777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2518638" cy="369332"/>
          </a:xfrm>
          <a:prstGeom prst="rect">
            <a:avLst/>
          </a:prstGeom>
        </p:spPr>
        <p:txBody>
          <a:bodyPr wrap="none">
            <a:spAutoFit/>
          </a:bodyPr>
          <a:lstStyle/>
          <a:p>
            <a:r>
              <a:rPr lang="en-US" altLang="zh-CN" b="1"/>
              <a:t>o</a:t>
            </a:r>
            <a:r>
              <a:rPr lang="zh-CN" altLang="en-US" b="1"/>
              <a:t>文件与</a:t>
            </a:r>
            <a:r>
              <a:rPr lang="en-US" altLang="zh-CN" b="1"/>
              <a:t>axf</a:t>
            </a:r>
            <a:r>
              <a:rPr lang="zh-CN" altLang="en-US" b="1"/>
              <a:t>文件的关系</a:t>
            </a:r>
            <a:endParaRPr lang="zh-CN" altLang="zh-CN" b="1"/>
          </a:p>
        </p:txBody>
      </p:sp>
      <p:sp>
        <p:nvSpPr>
          <p:cNvPr id="3" name="矩形 2"/>
          <p:cNvSpPr/>
          <p:nvPr/>
        </p:nvSpPr>
        <p:spPr>
          <a:xfrm>
            <a:off x="395536" y="1454485"/>
            <a:ext cx="8352928" cy="1754326"/>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节区是</a:t>
            </a:r>
            <a:r>
              <a:rPr lang="en-US" altLang="zh-CN"/>
              <a:t>*.o</a:t>
            </a:r>
            <a:r>
              <a:rPr lang="zh-CN" altLang="zh-CN"/>
              <a:t>文件的独立数据区域，它包含提供给链接视图使用的大量信息，如指令</a:t>
            </a:r>
            <a:r>
              <a:rPr lang="en-US" altLang="zh-CN"/>
              <a:t>(Code)</a:t>
            </a:r>
            <a:r>
              <a:rPr lang="zh-CN" altLang="zh-CN"/>
              <a:t>、数据</a:t>
            </a:r>
            <a:r>
              <a:rPr lang="en-US" altLang="zh-CN"/>
              <a:t>(RO</a:t>
            </a:r>
            <a:r>
              <a:rPr lang="zh-CN" altLang="zh-CN"/>
              <a:t>、</a:t>
            </a:r>
            <a:r>
              <a:rPr lang="en-US" altLang="zh-CN"/>
              <a:t>RW</a:t>
            </a:r>
            <a:r>
              <a:rPr lang="zh-CN" altLang="zh-CN"/>
              <a:t>、</a:t>
            </a:r>
            <a:r>
              <a:rPr lang="en-US" altLang="zh-CN"/>
              <a:t>ZI-data)</a:t>
            </a:r>
            <a:r>
              <a:rPr lang="zh-CN" altLang="zh-CN"/>
              <a:t>、符号表</a:t>
            </a:r>
            <a:r>
              <a:rPr lang="en-US" altLang="zh-CN"/>
              <a:t>(</a:t>
            </a:r>
            <a:r>
              <a:rPr lang="zh-CN" altLang="zh-CN"/>
              <a:t>函数、变量名等</a:t>
            </a:r>
            <a:r>
              <a:rPr lang="en-US" altLang="zh-CN"/>
              <a:t>)</a:t>
            </a:r>
            <a:r>
              <a:rPr lang="zh-CN" altLang="zh-CN"/>
              <a:t>、重定位信息等，例如每个由</a:t>
            </a:r>
            <a:r>
              <a:rPr lang="en-US" altLang="zh-CN"/>
              <a:t>C</a:t>
            </a:r>
            <a:r>
              <a:rPr lang="zh-CN" altLang="zh-CN"/>
              <a:t>语言定义的函数在</a:t>
            </a:r>
            <a:r>
              <a:rPr lang="en-US" altLang="zh-CN"/>
              <a:t>*.o</a:t>
            </a:r>
            <a:r>
              <a:rPr lang="zh-CN" altLang="zh-CN"/>
              <a:t>文件中都会有一个独立的节区；</a:t>
            </a:r>
          </a:p>
          <a:p>
            <a:pPr marL="285750" lvl="0" indent="-285750">
              <a:lnSpc>
                <a:spcPct val="150000"/>
              </a:lnSpc>
              <a:buFont typeface="Arial" panose="020B0604020202020204" pitchFamily="34" charset="0"/>
              <a:buChar char="•"/>
            </a:pPr>
            <a:r>
              <a:rPr lang="zh-CN" altLang="zh-CN"/>
              <a:t>存储在最后的节区头则包含了本文件节区的信息，如节区名称、大小等等。</a:t>
            </a:r>
          </a:p>
        </p:txBody>
      </p:sp>
      <p:sp>
        <p:nvSpPr>
          <p:cNvPr id="7" name="矩形 6"/>
          <p:cNvSpPr/>
          <p:nvPr/>
        </p:nvSpPr>
        <p:spPr>
          <a:xfrm>
            <a:off x="388392" y="3645024"/>
            <a:ext cx="8352928" cy="869533"/>
          </a:xfrm>
          <a:prstGeom prst="rect">
            <a:avLst/>
          </a:prstGeom>
        </p:spPr>
        <p:txBody>
          <a:bodyPr wrap="square">
            <a:spAutoFit/>
          </a:bodyPr>
          <a:lstStyle/>
          <a:p>
            <a:pPr lvl="0">
              <a:lnSpc>
                <a:spcPct val="150000"/>
              </a:lnSpc>
            </a:pPr>
            <a:r>
              <a:rPr lang="en-US" altLang="zh-CN"/>
              <a:t>	</a:t>
            </a:r>
            <a:r>
              <a:rPr lang="zh-CN" altLang="zh-CN"/>
              <a:t>总的来说，链接器把各个</a:t>
            </a:r>
            <a:r>
              <a:rPr lang="en-US" altLang="zh-CN"/>
              <a:t>*.o</a:t>
            </a:r>
            <a:r>
              <a:rPr lang="zh-CN" altLang="zh-CN"/>
              <a:t>文件的节区归类、排列，根据目标器件的情况编排地址生成输出，汇总到</a:t>
            </a:r>
            <a:r>
              <a:rPr lang="en-US" altLang="zh-CN"/>
              <a:t>*.axf</a:t>
            </a:r>
            <a:r>
              <a:rPr lang="zh-CN" altLang="zh-CN"/>
              <a:t>文件。</a:t>
            </a:r>
          </a:p>
        </p:txBody>
      </p:sp>
    </p:spTree>
    <p:extLst>
      <p:ext uri="{BB962C8B-B14F-4D97-AF65-F5344CB8AC3E}">
        <p14:creationId xmlns:p14="http://schemas.microsoft.com/office/powerpoint/2010/main" val="3657822512"/>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3926</TotalTime>
  <Pages>0</Pages>
  <Words>939</Words>
  <Characters>0</Characters>
  <Application>Microsoft Office PowerPoint</Application>
  <DocSecurity>0</DocSecurity>
  <PresentationFormat>全屏显示(4:3)</PresentationFormat>
  <Lines>0</Lines>
  <Paragraphs>150</Paragraphs>
  <Slides>29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黑体</vt: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flyleaf_PC</cp:lastModifiedBy>
  <cp:revision>491</cp:revision>
  <dcterms:created xsi:type="dcterms:W3CDTF">2014-09-22T09:17:55Z</dcterms:created>
  <dcterms:modified xsi:type="dcterms:W3CDTF">2016-11-07T03:19:23Z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