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283" r:id="rId18"/>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2" d="100"/>
          <a:sy n="82" d="100"/>
        </p:scale>
        <p:origin x="1474" y="58"/>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en-US" altLang="zh-CN" b="1"/>
              <a:t>hex</a:t>
            </a:r>
            <a:r>
              <a:rPr lang="zh-CN" altLang="zh-CN" b="1"/>
              <a:t>文件格式</a:t>
            </a:r>
          </a:p>
        </p:txBody>
      </p:sp>
      <p:sp>
        <p:nvSpPr>
          <p:cNvPr id="2" name="矩形 1"/>
          <p:cNvSpPr/>
          <p:nvPr/>
        </p:nvSpPr>
        <p:spPr>
          <a:xfrm>
            <a:off x="536630" y="1556792"/>
            <a:ext cx="8355849" cy="1323439"/>
          </a:xfrm>
          <a:prstGeom prst="rect">
            <a:avLst/>
          </a:prstGeom>
        </p:spPr>
        <p:txBody>
          <a:bodyPr wrap="square">
            <a:spAutoFit/>
          </a:bodyPr>
          <a:lstStyle/>
          <a:p>
            <a:pPr marL="342900" lvl="0" indent="-342900">
              <a:buFont typeface="Arial" panose="020B0604020202020204" pitchFamily="34" charset="0"/>
              <a:buChar char="•"/>
            </a:pPr>
            <a:r>
              <a:rPr lang="en-US" altLang="zh-CN" sz="2000" b="1"/>
              <a:t>dd</a:t>
            </a:r>
            <a:r>
              <a:rPr lang="zh-CN" altLang="zh-CN" sz="2000"/>
              <a:t>：表示一个字节的数据，一条记录中可以有多个字节数据，</a:t>
            </a:r>
            <a:r>
              <a:rPr lang="en-US" altLang="zh-CN" sz="2000"/>
              <a:t>ll</a:t>
            </a:r>
            <a:r>
              <a:rPr lang="zh-CN" altLang="zh-CN" sz="2000"/>
              <a:t>区表示了它有多少个字节的数据；</a:t>
            </a:r>
            <a:endParaRPr lang="en-US" altLang="zh-CN" sz="2000"/>
          </a:p>
          <a:p>
            <a:pPr marL="342900" lvl="0" indent="-342900">
              <a:buFont typeface="Arial" panose="020B0604020202020204" pitchFamily="34" charset="0"/>
              <a:buChar char="•"/>
            </a:pPr>
            <a:r>
              <a:rPr lang="en-US" altLang="zh-CN" sz="2000" b="1"/>
              <a:t>cc</a:t>
            </a:r>
            <a:r>
              <a:rPr lang="zh-CN" altLang="zh-CN" sz="2000"/>
              <a:t>：表示本条记录的校验和，它是前面所有</a:t>
            </a:r>
            <a:r>
              <a:rPr lang="en-US" altLang="zh-CN" sz="2000"/>
              <a:t>16</a:t>
            </a:r>
            <a:r>
              <a:rPr lang="zh-CN" altLang="zh-CN" sz="2000"/>
              <a:t>进制数据</a:t>
            </a:r>
            <a:r>
              <a:rPr lang="en-US" altLang="zh-CN" sz="2000"/>
              <a:t> (</a:t>
            </a:r>
            <a:r>
              <a:rPr lang="zh-CN" altLang="zh-CN" sz="2000"/>
              <a:t>除冒号外，两个为一组</a:t>
            </a:r>
            <a:r>
              <a:rPr lang="en-US" altLang="zh-CN" sz="2000"/>
              <a:t>)</a:t>
            </a:r>
            <a:r>
              <a:rPr lang="zh-CN" altLang="zh-CN" sz="2000"/>
              <a:t>的和对</a:t>
            </a:r>
            <a:r>
              <a:rPr lang="en-US" altLang="zh-CN" sz="2000"/>
              <a:t>256</a:t>
            </a:r>
            <a:r>
              <a:rPr lang="zh-CN" altLang="zh-CN" sz="2000"/>
              <a:t>取模运算的结果的补码。</a:t>
            </a:r>
          </a:p>
        </p:txBody>
      </p:sp>
    </p:spTree>
    <p:extLst>
      <p:ext uri="{BB962C8B-B14F-4D97-AF65-F5344CB8AC3E}">
        <p14:creationId xmlns:p14="http://schemas.microsoft.com/office/powerpoint/2010/main" val="391969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1511952" cy="369332"/>
          </a:xfrm>
          <a:prstGeom prst="rect">
            <a:avLst/>
          </a:prstGeom>
        </p:spPr>
        <p:txBody>
          <a:bodyPr wrap="none">
            <a:spAutoFit/>
          </a:bodyPr>
          <a:lstStyle/>
          <a:p>
            <a:r>
              <a:rPr lang="en-US" altLang="zh-CN" b="1"/>
              <a:t>hex</a:t>
            </a:r>
            <a:r>
              <a:rPr lang="zh-CN" altLang="zh-CN" b="1"/>
              <a:t>文件格式</a:t>
            </a:r>
          </a:p>
        </p:txBody>
      </p:sp>
      <p:sp>
        <p:nvSpPr>
          <p:cNvPr id="3" name="矩形 2"/>
          <p:cNvSpPr/>
          <p:nvPr/>
        </p:nvSpPr>
        <p:spPr>
          <a:xfrm>
            <a:off x="474717" y="1325081"/>
            <a:ext cx="8180277" cy="5509200"/>
          </a:xfrm>
          <a:prstGeom prst="rect">
            <a:avLst/>
          </a:prstGeom>
        </p:spPr>
        <p:txBody>
          <a:bodyPr wrap="square">
            <a:spAutoFit/>
          </a:bodyPr>
          <a:lstStyle/>
          <a:p>
            <a:pPr lvl="0"/>
            <a:r>
              <a:rPr lang="en-US" altLang="zh-CN" b="1">
                <a:solidFill>
                  <a:srgbClr val="FF0000"/>
                </a:solidFill>
                <a:latin typeface="Courier New"/>
                <a:ea typeface="宋体"/>
              </a:rPr>
              <a:t>  :</a:t>
            </a:r>
            <a:r>
              <a:rPr lang="en-US" altLang="zh-CN" b="1">
                <a:solidFill>
                  <a:srgbClr val="0070C0"/>
                </a:solidFill>
                <a:latin typeface="Courier New"/>
                <a:ea typeface="宋体"/>
              </a:rPr>
              <a:t>02</a:t>
            </a:r>
            <a:r>
              <a:rPr lang="en-US" altLang="zh-CN" b="1">
                <a:solidFill>
                  <a:srgbClr val="E36C0A"/>
                </a:solidFill>
                <a:latin typeface="Courier New"/>
                <a:ea typeface="宋体"/>
              </a:rPr>
              <a:t>0000</a:t>
            </a:r>
            <a:r>
              <a:rPr lang="en-US" altLang="zh-CN" b="1">
                <a:solidFill>
                  <a:srgbClr val="7030A0"/>
                </a:solidFill>
                <a:latin typeface="Courier New"/>
                <a:ea typeface="宋体"/>
              </a:rPr>
              <a:t>04</a:t>
            </a:r>
            <a:r>
              <a:rPr lang="en-US" altLang="zh-CN" b="1">
                <a:solidFill>
                  <a:srgbClr val="00B050"/>
                </a:solidFill>
                <a:latin typeface="Courier New"/>
                <a:ea typeface="宋体"/>
              </a:rPr>
              <a:t>0800</a:t>
            </a:r>
            <a:r>
              <a:rPr lang="en-US" altLang="zh-CN" b="1">
                <a:solidFill>
                  <a:srgbClr val="984806"/>
                </a:solidFill>
                <a:latin typeface="Courier New"/>
                <a:ea typeface="宋体"/>
              </a:rPr>
              <a:t>F2</a:t>
            </a:r>
          </a:p>
          <a:p>
            <a:pPr lvl="0"/>
            <a:endParaRPr lang="en-US" altLang="zh-CN"/>
          </a:p>
          <a:p>
            <a:pPr marL="285750" lvl="0" indent="-285750">
              <a:buFont typeface="Arial" panose="020B0604020202020204" pitchFamily="34" charset="0"/>
              <a:buChar char="•"/>
            </a:pPr>
            <a:r>
              <a:rPr lang="en-US" altLang="zh-CN"/>
              <a:t>02</a:t>
            </a:r>
            <a:r>
              <a:rPr lang="zh-CN" altLang="zh-CN"/>
              <a:t>：表示这条记录数据区的长度为</a:t>
            </a:r>
            <a:r>
              <a:rPr lang="en-US" altLang="zh-CN"/>
              <a:t>2</a:t>
            </a:r>
            <a:r>
              <a:rPr lang="zh-CN" altLang="zh-CN"/>
              <a:t>字节；</a:t>
            </a:r>
            <a:endParaRPr lang="en-US" altLang="zh-CN"/>
          </a:p>
          <a:p>
            <a:pPr marL="285750" lvl="0" indent="-285750">
              <a:buFont typeface="Arial" panose="020B0604020202020204" pitchFamily="34" charset="0"/>
              <a:buChar char="•"/>
            </a:pPr>
            <a:r>
              <a:rPr lang="en-US" altLang="zh-CN"/>
              <a:t>0000</a:t>
            </a:r>
            <a:r>
              <a:rPr lang="zh-CN" altLang="zh-CN"/>
              <a:t>：表示这条记录要存储到的地址；</a:t>
            </a:r>
            <a:endParaRPr lang="en-US" altLang="zh-CN"/>
          </a:p>
          <a:p>
            <a:pPr marL="285750" lvl="0" indent="-285750">
              <a:buFont typeface="Arial" panose="020B0604020202020204" pitchFamily="34" charset="0"/>
              <a:buChar char="•"/>
            </a:pPr>
            <a:r>
              <a:rPr lang="en-US" altLang="zh-CN"/>
              <a:t>04</a:t>
            </a:r>
            <a:r>
              <a:rPr lang="zh-CN" altLang="zh-CN"/>
              <a:t>：表示这是一条扩展线性地址记录；</a:t>
            </a:r>
            <a:endParaRPr lang="en-US" altLang="zh-CN"/>
          </a:p>
          <a:p>
            <a:pPr marL="285750" lvl="0" indent="-285750">
              <a:buFont typeface="Arial" panose="020B0604020202020204" pitchFamily="34" charset="0"/>
              <a:buChar char="•"/>
            </a:pPr>
            <a:r>
              <a:rPr lang="en-US" altLang="zh-CN"/>
              <a:t>0800</a:t>
            </a:r>
            <a:r>
              <a:rPr lang="zh-CN" altLang="zh-CN"/>
              <a:t>：由于这是一条扩展线性地址记录，所以这部分表示地址的高</a:t>
            </a:r>
            <a:r>
              <a:rPr lang="en-US" altLang="zh-CN"/>
              <a:t>16</a:t>
            </a:r>
            <a:r>
              <a:rPr lang="zh-CN" altLang="zh-CN"/>
              <a:t>位，与前面的“</a:t>
            </a:r>
            <a:r>
              <a:rPr lang="en-US" altLang="zh-CN"/>
              <a:t>0000</a:t>
            </a:r>
            <a:r>
              <a:rPr lang="zh-CN" altLang="zh-CN"/>
              <a:t>”结合在一起，表示要扩展的线性地址为“</a:t>
            </a:r>
            <a:r>
              <a:rPr lang="en-US" altLang="zh-CN"/>
              <a:t>0x0800 0000</a:t>
            </a:r>
            <a:r>
              <a:rPr lang="zh-CN" altLang="zh-CN"/>
              <a:t>”，这正好是</a:t>
            </a:r>
            <a:r>
              <a:rPr lang="en-US" altLang="zh-CN"/>
              <a:t>STM32</a:t>
            </a:r>
            <a:r>
              <a:rPr lang="zh-CN" altLang="zh-CN"/>
              <a:t>内部</a:t>
            </a:r>
            <a:r>
              <a:rPr lang="en-US" altLang="zh-CN"/>
              <a:t>FLASH</a:t>
            </a:r>
            <a:r>
              <a:rPr lang="zh-CN" altLang="zh-CN"/>
              <a:t>的首地址；</a:t>
            </a:r>
            <a:endParaRPr lang="en-US" altLang="zh-CN"/>
          </a:p>
          <a:p>
            <a:pPr marL="285750" lvl="0" indent="-285750">
              <a:buFont typeface="Arial" panose="020B0604020202020204" pitchFamily="34" charset="0"/>
              <a:buChar char="•"/>
            </a:pPr>
            <a:r>
              <a:rPr lang="en-US" altLang="zh-CN"/>
              <a:t>F2</a:t>
            </a:r>
            <a:r>
              <a:rPr lang="zh-CN" altLang="zh-CN"/>
              <a:t>：表示校验和，它的值为</a:t>
            </a:r>
            <a:r>
              <a:rPr lang="en-US" altLang="zh-CN"/>
              <a:t>(0x02+0x00+0x00+0x04+0x08+0x00)%256</a:t>
            </a:r>
            <a:r>
              <a:rPr lang="zh-CN" altLang="zh-CN"/>
              <a:t>的值再取补码。</a:t>
            </a:r>
          </a:p>
          <a:p>
            <a:endParaRPr lang="en-US" altLang="zh-CN"/>
          </a:p>
          <a:p>
            <a:r>
              <a:rPr lang="zh-CN" altLang="zh-CN"/>
              <a:t>再来看第二条记录：</a:t>
            </a:r>
            <a:endParaRPr lang="en-US" altLang="zh-CN"/>
          </a:p>
          <a:p>
            <a:endParaRPr lang="en-US" altLang="zh-CN"/>
          </a:p>
          <a:p>
            <a:pPr>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a:solidFill>
                  <a:srgbClr val="FF0000"/>
                </a:solidFill>
                <a:latin typeface="Courier New"/>
                <a:ea typeface="宋体"/>
              </a:rPr>
              <a:t>      </a:t>
            </a:r>
            <a:r>
              <a:rPr lang="en-US" altLang="zh-CN" b="1">
                <a:solidFill>
                  <a:srgbClr val="FF0000"/>
                </a:solidFill>
                <a:latin typeface="Courier New" panose="02070309020205020404" pitchFamily="49" charset="0"/>
              </a:rPr>
              <a:t>:</a:t>
            </a:r>
            <a:r>
              <a:rPr lang="en-US" altLang="zh-CN" b="1">
                <a:solidFill>
                  <a:srgbClr val="0070C0"/>
                </a:solidFill>
                <a:latin typeface="Courier New" panose="02070309020205020404" pitchFamily="49" charset="0"/>
              </a:rPr>
              <a:t>10</a:t>
            </a:r>
            <a:r>
              <a:rPr lang="en-US" altLang="zh-CN" b="1">
                <a:solidFill>
                  <a:srgbClr val="E36C0A"/>
                </a:solidFill>
                <a:latin typeface="Courier New" panose="02070309020205020404" pitchFamily="49" charset="0"/>
              </a:rPr>
              <a:t>0000</a:t>
            </a:r>
            <a:r>
              <a:rPr lang="en-US" altLang="zh-CN" b="1">
                <a:solidFill>
                  <a:srgbClr val="7030A0"/>
                </a:solidFill>
                <a:latin typeface="Courier New" panose="02070309020205020404" pitchFamily="49" charset="0"/>
              </a:rPr>
              <a:t>00</a:t>
            </a:r>
            <a:r>
              <a:rPr lang="en-US" altLang="zh-CN" b="1">
                <a:solidFill>
                  <a:srgbClr val="00B050"/>
                </a:solidFill>
                <a:latin typeface="Courier New" panose="02070309020205020404" pitchFamily="49" charset="0"/>
              </a:rPr>
              <a:t>000400204501000829030008BF020008</a:t>
            </a:r>
            <a:r>
              <a:rPr lang="en-US" altLang="zh-CN" b="1">
                <a:solidFill>
                  <a:srgbClr val="984806"/>
                </a:solidFill>
                <a:latin typeface="Courier New" panose="02070309020205020404" pitchFamily="49" charset="0"/>
              </a:rPr>
              <a:t>81</a:t>
            </a:r>
            <a:endParaRPr lang="zh-CN" altLang="zh-CN"/>
          </a:p>
          <a:p>
            <a:pPr marL="285750" lvl="0" indent="-285750">
              <a:buFont typeface="Arial" panose="020B0604020202020204" pitchFamily="34" charset="0"/>
              <a:buChar char="•"/>
            </a:pPr>
            <a:r>
              <a:rPr lang="en-US" altLang="zh-CN"/>
              <a:t>10</a:t>
            </a:r>
            <a:r>
              <a:rPr lang="zh-CN" altLang="zh-CN"/>
              <a:t>：表示这条记录数据区的长度为</a:t>
            </a:r>
            <a:r>
              <a:rPr lang="en-US" altLang="zh-CN"/>
              <a:t>16</a:t>
            </a:r>
            <a:r>
              <a:rPr lang="zh-CN" altLang="zh-CN"/>
              <a:t>字节；</a:t>
            </a:r>
          </a:p>
          <a:p>
            <a:pPr marL="285750" lvl="0" indent="-285750">
              <a:buFont typeface="Arial" panose="020B0604020202020204" pitchFamily="34" charset="0"/>
              <a:buChar char="•"/>
            </a:pPr>
            <a:r>
              <a:rPr lang="en-US" altLang="zh-CN"/>
              <a:t>0000</a:t>
            </a:r>
            <a:r>
              <a:rPr lang="zh-CN" altLang="zh-CN"/>
              <a:t>：表示这条记录所在的地址，与前面的扩展记录结合，表示这条记录要存储的</a:t>
            </a:r>
            <a:r>
              <a:rPr lang="en-US" altLang="zh-CN"/>
              <a:t>FLASH</a:t>
            </a:r>
            <a:r>
              <a:rPr lang="zh-CN" altLang="zh-CN"/>
              <a:t>首地址为</a:t>
            </a:r>
            <a:r>
              <a:rPr lang="en-US" altLang="zh-CN"/>
              <a:t>(0x0800 0000+0x0000)</a:t>
            </a:r>
            <a:r>
              <a:rPr lang="zh-CN" altLang="zh-CN"/>
              <a:t>；</a:t>
            </a:r>
          </a:p>
          <a:p>
            <a:pPr marL="285750" lvl="0" indent="-285750">
              <a:buFont typeface="Arial" panose="020B0604020202020204" pitchFamily="34" charset="0"/>
              <a:buChar char="•"/>
            </a:pPr>
            <a:r>
              <a:rPr lang="en-US" altLang="zh-CN"/>
              <a:t>00</a:t>
            </a:r>
            <a:r>
              <a:rPr lang="zh-CN" altLang="zh-CN"/>
              <a:t>：表示这是一条数据记录，数据区的是地址；</a:t>
            </a:r>
          </a:p>
          <a:p>
            <a:pPr marL="285750" lvl="0" indent="-285750">
              <a:buFont typeface="Arial" panose="020B0604020202020204" pitchFamily="34" charset="0"/>
              <a:buChar char="•"/>
            </a:pPr>
            <a:r>
              <a:rPr lang="en-US" altLang="zh-CN"/>
              <a:t>000400204501000829030008BF020008</a:t>
            </a:r>
            <a:r>
              <a:rPr lang="zh-CN" altLang="zh-CN"/>
              <a:t>：这是要按地址存储的数据；</a:t>
            </a:r>
          </a:p>
          <a:p>
            <a:pPr marL="285750" lvl="0" indent="-285750">
              <a:buFont typeface="Arial" panose="020B0604020202020204" pitchFamily="34" charset="0"/>
              <a:buChar char="•"/>
            </a:pPr>
            <a:r>
              <a:rPr lang="en-US" altLang="zh-CN"/>
              <a:t>81:</a:t>
            </a:r>
            <a:r>
              <a:rPr lang="zh-CN" altLang="zh-CN"/>
              <a:t>校验和</a:t>
            </a:r>
          </a:p>
        </p:txBody>
      </p:sp>
    </p:spTree>
    <p:extLst>
      <p:ext uri="{BB962C8B-B14F-4D97-AF65-F5344CB8AC3E}">
        <p14:creationId xmlns:p14="http://schemas.microsoft.com/office/powerpoint/2010/main" val="164811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3" name="矩形 2"/>
          <p:cNvSpPr/>
          <p:nvPr/>
        </p:nvSpPr>
        <p:spPr>
          <a:xfrm>
            <a:off x="395536" y="1340768"/>
            <a:ext cx="8180277" cy="869533"/>
          </a:xfrm>
          <a:prstGeom prst="rect">
            <a:avLst/>
          </a:prstGeom>
        </p:spPr>
        <p:txBody>
          <a:bodyPr wrap="square">
            <a:spAutoFit/>
          </a:bodyPr>
          <a:lstStyle/>
          <a:p>
            <a:pPr>
              <a:lnSpc>
                <a:spcPct val="150000"/>
              </a:lnSpc>
            </a:pPr>
            <a:r>
              <a:rPr lang="en-US" altLang="zh-CN"/>
              <a:t>	bin</a:t>
            </a:r>
            <a:r>
              <a:rPr lang="zh-CN" altLang="zh-CN"/>
              <a:t>、</a:t>
            </a:r>
            <a:r>
              <a:rPr lang="en-US" altLang="zh-CN"/>
              <a:t>hex</a:t>
            </a:r>
            <a:r>
              <a:rPr lang="zh-CN" altLang="zh-CN"/>
              <a:t>及</a:t>
            </a:r>
            <a:r>
              <a:rPr lang="en-US" altLang="zh-CN"/>
              <a:t>axf</a:t>
            </a:r>
            <a:r>
              <a:rPr lang="zh-CN" altLang="zh-CN"/>
              <a:t>文件都包含了指令代码，但它们的信息丰富程度是不一样的。</a:t>
            </a:r>
          </a:p>
        </p:txBody>
      </p:sp>
      <p:sp>
        <p:nvSpPr>
          <p:cNvPr id="2" name="矩形 1"/>
          <p:cNvSpPr/>
          <p:nvPr/>
        </p:nvSpPr>
        <p:spPr>
          <a:xfrm>
            <a:off x="552459" y="2564904"/>
            <a:ext cx="8023353"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bin</a:t>
            </a:r>
            <a:r>
              <a:rPr lang="zh-CN" altLang="zh-CN"/>
              <a:t>文件是最直接的代码映像，它记录的内容就是要存储到</a:t>
            </a:r>
            <a:r>
              <a:rPr lang="en-US" altLang="zh-CN"/>
              <a:t>FLASH</a:t>
            </a:r>
            <a:r>
              <a:rPr lang="zh-CN" altLang="zh-CN"/>
              <a:t>的二进制数据</a:t>
            </a:r>
            <a:r>
              <a:rPr lang="en-US" altLang="zh-CN"/>
              <a:t>(</a:t>
            </a:r>
            <a:r>
              <a:rPr lang="zh-CN" altLang="zh-CN"/>
              <a:t>机器码本质上就是二进制数据</a:t>
            </a:r>
            <a:r>
              <a:rPr lang="en-US" altLang="zh-CN"/>
              <a:t>)</a:t>
            </a:r>
            <a:r>
              <a:rPr lang="zh-CN" altLang="zh-CN"/>
              <a:t>，在</a:t>
            </a:r>
            <a:r>
              <a:rPr lang="en-US" altLang="zh-CN"/>
              <a:t>FLASH</a:t>
            </a:r>
            <a:r>
              <a:rPr lang="zh-CN" altLang="zh-CN"/>
              <a:t>中是什么形式它就是什么形式，没有任何辅助信息，包括大小端格式也没有，因此下载器需要有针对芯片</a:t>
            </a:r>
            <a:r>
              <a:rPr lang="en-US" altLang="zh-CN"/>
              <a:t>FLASH</a:t>
            </a:r>
            <a:r>
              <a:rPr lang="zh-CN" altLang="zh-CN"/>
              <a:t>平台的辅助文件才能正常下载</a:t>
            </a:r>
            <a:r>
              <a:rPr lang="en-US" altLang="zh-CN"/>
              <a:t>(</a:t>
            </a:r>
            <a:r>
              <a:rPr lang="zh-CN" altLang="zh-CN"/>
              <a:t>一般下载器程序会有匹配的这些信息</a:t>
            </a:r>
            <a:r>
              <a:rPr lang="en-US" altLang="zh-CN"/>
              <a:t>)</a:t>
            </a:r>
            <a:r>
              <a:rPr lang="zh-CN" altLang="zh-CN"/>
              <a:t>；</a:t>
            </a:r>
            <a:endParaRPr lang="en-US" altLang="zh-CN"/>
          </a:p>
          <a:p>
            <a:pPr marL="285750" lvl="0" indent="-285750">
              <a:lnSpc>
                <a:spcPct val="150000"/>
              </a:lnSpc>
              <a:buFont typeface="Arial" panose="020B0604020202020204" pitchFamily="34" charset="0"/>
              <a:buChar char="•"/>
            </a:pPr>
            <a:r>
              <a:rPr lang="en-US" altLang="zh-CN"/>
              <a:t>hex</a:t>
            </a:r>
            <a:r>
              <a:rPr lang="zh-CN" altLang="zh-CN"/>
              <a:t>文件是一种使用十六进制符号表示的代码记录，记录了代码应该存储到</a:t>
            </a:r>
            <a:r>
              <a:rPr lang="en-US" altLang="zh-CN"/>
              <a:t>FLASH</a:t>
            </a:r>
            <a:r>
              <a:rPr lang="zh-CN" altLang="zh-CN"/>
              <a:t>的哪个地址，下载器可以根据这些信息辅助下载；</a:t>
            </a:r>
            <a:endParaRPr lang="en-US" altLang="zh-CN"/>
          </a:p>
          <a:p>
            <a:pPr marL="285750" lvl="0" indent="-285750">
              <a:lnSpc>
                <a:spcPct val="150000"/>
              </a:lnSpc>
              <a:buFont typeface="Arial" panose="020B0604020202020204" pitchFamily="34" charset="0"/>
              <a:buChar char="•"/>
            </a:pPr>
            <a:r>
              <a:rPr lang="en-US" altLang="zh-CN"/>
              <a:t>axf</a:t>
            </a:r>
            <a:r>
              <a:rPr lang="zh-CN" altLang="zh-CN"/>
              <a:t>文件在前文已经解释，它不仅包含代码数据，还包含了工程的各种信息，因此它也是三个文件中最大的。</a:t>
            </a:r>
          </a:p>
        </p:txBody>
      </p:sp>
    </p:spTree>
    <p:extLst>
      <p:ext uri="{BB962C8B-B14F-4D97-AF65-F5344CB8AC3E}">
        <p14:creationId xmlns:p14="http://schemas.microsoft.com/office/powerpoint/2010/main" val="218071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4" name="矩形 3"/>
          <p:cNvSpPr/>
          <p:nvPr/>
        </p:nvSpPr>
        <p:spPr>
          <a:xfrm>
            <a:off x="254844" y="4710043"/>
            <a:ext cx="8424936" cy="2031325"/>
          </a:xfrm>
          <a:prstGeom prst="rect">
            <a:avLst/>
          </a:prstGeom>
        </p:spPr>
        <p:txBody>
          <a:bodyPr wrap="square">
            <a:spAutoFit/>
          </a:bodyPr>
          <a:lstStyle/>
          <a:p>
            <a:r>
              <a:rPr lang="en-US" altLang="zh-CN"/>
              <a:t>	</a:t>
            </a:r>
            <a:r>
              <a:rPr lang="zh-CN" altLang="zh-CN"/>
              <a:t>在“多彩流水灯</a:t>
            </a:r>
            <a:r>
              <a:rPr lang="en-US" altLang="zh-CN"/>
              <a:t>_axf_elfInfo_c.txt</a:t>
            </a:r>
            <a:r>
              <a:rPr lang="zh-CN" altLang="zh-CN"/>
              <a:t>”文件中不仅可以看到代码数据，还有具体的标号、地址以及反汇编得到的代码，虽然它不是</a:t>
            </a:r>
            <a:r>
              <a:rPr lang="en-US" altLang="zh-CN"/>
              <a:t>*.axf</a:t>
            </a:r>
            <a:r>
              <a:rPr lang="zh-CN" altLang="zh-CN"/>
              <a:t>文件的原始内容，但因为它是通过</a:t>
            </a:r>
            <a:r>
              <a:rPr lang="en-US" altLang="zh-CN"/>
              <a:t>*.axf</a:t>
            </a:r>
            <a:r>
              <a:rPr lang="zh-CN" altLang="zh-CN"/>
              <a:t>文件</a:t>
            </a:r>
            <a:r>
              <a:rPr lang="en-US" altLang="zh-CN"/>
              <a:t>fromelf</a:t>
            </a:r>
            <a:r>
              <a:rPr lang="zh-CN" altLang="zh-CN"/>
              <a:t>工具生成的，我们可认为</a:t>
            </a:r>
            <a:r>
              <a:rPr lang="en-US" altLang="zh-CN"/>
              <a:t>*.axf</a:t>
            </a:r>
            <a:r>
              <a:rPr lang="zh-CN" altLang="zh-CN"/>
              <a:t>文件本身记录了大量这些信息，它的内容非常丰富，熟悉汇编语言的人可轻松阅读。</a:t>
            </a:r>
          </a:p>
          <a:p>
            <a:r>
              <a:rPr lang="en-US" altLang="zh-CN"/>
              <a:t>	</a:t>
            </a:r>
            <a:r>
              <a:rPr lang="zh-CN" altLang="zh-CN"/>
              <a:t>在</a:t>
            </a:r>
            <a:r>
              <a:rPr lang="en-US" altLang="zh-CN"/>
              <a:t>hex</a:t>
            </a:r>
            <a:r>
              <a:rPr lang="zh-CN" altLang="zh-CN"/>
              <a:t>文件中包含了地址信息以及地址中的内容，而在</a:t>
            </a:r>
            <a:r>
              <a:rPr lang="en-US" altLang="zh-CN"/>
              <a:t>bin</a:t>
            </a:r>
            <a:r>
              <a:rPr lang="zh-CN" altLang="zh-CN"/>
              <a:t>文件中仅包含了内容，连存储的地址信息都没有。观察可知，</a:t>
            </a:r>
            <a:r>
              <a:rPr lang="en-US" altLang="zh-CN"/>
              <a:t>bin</a:t>
            </a:r>
            <a:r>
              <a:rPr lang="zh-CN" altLang="zh-CN"/>
              <a:t>、</a:t>
            </a:r>
            <a:r>
              <a:rPr lang="en-US" altLang="zh-CN"/>
              <a:t>hex</a:t>
            </a:r>
            <a:r>
              <a:rPr lang="zh-CN" altLang="zh-CN"/>
              <a:t>及</a:t>
            </a:r>
            <a:r>
              <a:rPr lang="en-US" altLang="zh-CN"/>
              <a:t>axf</a:t>
            </a:r>
            <a:r>
              <a:rPr lang="zh-CN" altLang="zh-CN"/>
              <a:t>文件中的数据内容都是相同的，它们存储的都是机器码。这就是它们三都之间的区别与联系。</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827934" y="1390598"/>
            <a:ext cx="5278755" cy="3269615"/>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46302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4" name="矩形 3"/>
          <p:cNvSpPr/>
          <p:nvPr/>
        </p:nvSpPr>
        <p:spPr>
          <a:xfrm>
            <a:off x="254844" y="4710043"/>
            <a:ext cx="8424936" cy="1285032"/>
          </a:xfrm>
          <a:prstGeom prst="rect">
            <a:avLst/>
          </a:prstGeom>
        </p:spPr>
        <p:txBody>
          <a:bodyPr wrap="square">
            <a:spAutoFit/>
          </a:bodyPr>
          <a:lstStyle/>
          <a:p>
            <a:pPr>
              <a:lnSpc>
                <a:spcPct val="150000"/>
              </a:lnSpc>
            </a:pPr>
            <a:r>
              <a:rPr lang="en-US" altLang="zh-CN"/>
              <a:t>	</a:t>
            </a:r>
            <a:r>
              <a:rPr lang="zh-CN" altLang="zh-CN"/>
              <a:t>根据</a:t>
            </a:r>
            <a:r>
              <a:rPr lang="en-US" altLang="zh-CN"/>
              <a:t>axf</a:t>
            </a:r>
            <a:r>
              <a:rPr lang="zh-CN" altLang="zh-CN"/>
              <a:t>文件的</a:t>
            </a:r>
            <a:r>
              <a:rPr lang="en-US" altLang="zh-CN"/>
              <a:t>GPIO_Init</a:t>
            </a:r>
            <a:r>
              <a:rPr lang="zh-CN" altLang="zh-CN"/>
              <a:t>函数的机器码，在</a:t>
            </a:r>
            <a:r>
              <a:rPr lang="en-US" altLang="zh-CN"/>
              <a:t>bin</a:t>
            </a:r>
            <a:r>
              <a:rPr lang="zh-CN" altLang="zh-CN"/>
              <a:t>及</a:t>
            </a:r>
            <a:r>
              <a:rPr lang="en-US" altLang="zh-CN"/>
              <a:t>hex</a:t>
            </a:r>
            <a:r>
              <a:rPr lang="zh-CN" altLang="zh-CN"/>
              <a:t>中找到的对应位置。所以经验丰富的人是有可能从</a:t>
            </a:r>
            <a:r>
              <a:rPr lang="en-US" altLang="zh-CN"/>
              <a:t>bin</a:t>
            </a:r>
            <a:r>
              <a:rPr lang="zh-CN" altLang="zh-CN"/>
              <a:t>或</a:t>
            </a:r>
            <a:r>
              <a:rPr lang="en-US" altLang="zh-CN"/>
              <a:t>hex</a:t>
            </a:r>
            <a:r>
              <a:rPr lang="zh-CN" altLang="zh-CN"/>
              <a:t>文件中恢复出汇编代码的，只是成本较高，但不是不可能。</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919203" y="1314450"/>
            <a:ext cx="4708589" cy="3447467"/>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419939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3586238" cy="369332"/>
          </a:xfrm>
          <a:prstGeom prst="rect">
            <a:avLst/>
          </a:prstGeom>
        </p:spPr>
        <p:txBody>
          <a:bodyPr wrap="none">
            <a:spAutoFit/>
          </a:bodyPr>
          <a:lstStyle/>
          <a:p>
            <a:r>
              <a:rPr lang="en-US" altLang="zh-CN" b="1"/>
              <a:t>hex</a:t>
            </a:r>
            <a:r>
              <a:rPr lang="zh-CN" altLang="zh-CN" b="1"/>
              <a:t>、</a:t>
            </a:r>
            <a:r>
              <a:rPr lang="en-US" altLang="zh-CN" b="1"/>
              <a:t>bin</a:t>
            </a:r>
            <a:r>
              <a:rPr lang="zh-CN" altLang="zh-CN" b="1"/>
              <a:t>及</a:t>
            </a:r>
            <a:r>
              <a:rPr lang="en-US" altLang="zh-CN" b="1"/>
              <a:t>axf</a:t>
            </a:r>
            <a:r>
              <a:rPr lang="zh-CN" altLang="zh-CN" b="1"/>
              <a:t>文件的区别与联系</a:t>
            </a:r>
          </a:p>
        </p:txBody>
      </p:sp>
      <p:sp>
        <p:nvSpPr>
          <p:cNvPr id="4" name="矩形 3"/>
          <p:cNvSpPr/>
          <p:nvPr/>
        </p:nvSpPr>
        <p:spPr>
          <a:xfrm>
            <a:off x="352388" y="1772816"/>
            <a:ext cx="8424936" cy="3831818"/>
          </a:xfrm>
          <a:prstGeom prst="rect">
            <a:avLst/>
          </a:prstGeom>
        </p:spPr>
        <p:txBody>
          <a:bodyPr wrap="square">
            <a:spAutoFit/>
          </a:bodyPr>
          <a:lstStyle/>
          <a:p>
            <a:pPr>
              <a:lnSpc>
                <a:spcPct val="150000"/>
              </a:lnSpc>
            </a:pPr>
            <a:r>
              <a:rPr lang="en-US" altLang="zh-CN"/>
              <a:t>	</a:t>
            </a:r>
            <a:r>
              <a:rPr lang="zh-CN" altLang="zh-CN"/>
              <a:t>如果芯片没有做任何加密措施，使用下载器可以直接从芯片读回它存储在</a:t>
            </a:r>
            <a:r>
              <a:rPr lang="en-US" altLang="zh-CN"/>
              <a:t>FLASH</a:t>
            </a:r>
            <a:r>
              <a:rPr lang="zh-CN" altLang="zh-CN"/>
              <a:t>中的数据，从而得到</a:t>
            </a:r>
            <a:r>
              <a:rPr lang="en-US" altLang="zh-CN"/>
              <a:t>bin</a:t>
            </a:r>
            <a:r>
              <a:rPr lang="zh-CN" altLang="zh-CN"/>
              <a:t>映像文件，根据芯片型号还原出部分代码即可进行修改，甚至不用修改代码，直接根据目标产品的硬件</a:t>
            </a:r>
            <a:r>
              <a:rPr lang="en-US" altLang="zh-CN"/>
              <a:t>PCB</a:t>
            </a:r>
            <a:r>
              <a:rPr lang="zh-CN" altLang="zh-CN"/>
              <a:t>，抄出一样的板子，再把</a:t>
            </a:r>
            <a:r>
              <a:rPr lang="en-US" altLang="zh-CN"/>
              <a:t>bin</a:t>
            </a:r>
            <a:r>
              <a:rPr lang="zh-CN" altLang="zh-CN"/>
              <a:t>映像下载芯片，直接山寨出目标产品，所以在实际的生产中，一定要注意做好加密措施。</a:t>
            </a:r>
            <a:endParaRPr lang="en-US" altLang="zh-CN"/>
          </a:p>
          <a:p>
            <a:pPr>
              <a:lnSpc>
                <a:spcPct val="150000"/>
              </a:lnSpc>
            </a:pPr>
            <a:r>
              <a:rPr lang="en-US" altLang="zh-CN"/>
              <a:t>	</a:t>
            </a:r>
            <a:r>
              <a:rPr lang="zh-CN" altLang="zh-CN"/>
              <a:t>由于</a:t>
            </a:r>
            <a:r>
              <a:rPr lang="en-US" altLang="zh-CN"/>
              <a:t>axf</a:t>
            </a:r>
            <a:r>
              <a:rPr lang="zh-CN" altLang="zh-CN"/>
              <a:t>文件中含有大量的信息，且直接使用</a:t>
            </a:r>
            <a:r>
              <a:rPr lang="en-US" altLang="zh-CN"/>
              <a:t>fromelf</a:t>
            </a:r>
            <a:r>
              <a:rPr lang="zh-CN" altLang="zh-CN"/>
              <a:t>即可反汇编代码，所以更不要随便泄露</a:t>
            </a:r>
            <a:r>
              <a:rPr lang="en-US" altLang="zh-CN"/>
              <a:t>axf</a:t>
            </a:r>
            <a:r>
              <a:rPr lang="zh-CN" altLang="zh-CN"/>
              <a:t>文件。</a:t>
            </a:r>
            <a:endParaRPr lang="en-US" altLang="zh-CN"/>
          </a:p>
          <a:p>
            <a:pPr>
              <a:lnSpc>
                <a:spcPct val="150000"/>
              </a:lnSpc>
            </a:pPr>
            <a:r>
              <a:rPr lang="en-US" altLang="zh-CN"/>
              <a:t>	lib</a:t>
            </a:r>
            <a:r>
              <a:rPr lang="zh-CN" altLang="zh-CN"/>
              <a:t>文件也能反使用</a:t>
            </a:r>
            <a:r>
              <a:rPr lang="en-US" altLang="zh-CN"/>
              <a:t>fromelf</a:t>
            </a:r>
            <a:r>
              <a:rPr lang="zh-CN" altLang="zh-CN"/>
              <a:t>文件反汇编代码，不过它不能还原出</a:t>
            </a:r>
            <a:r>
              <a:rPr lang="en-US" altLang="zh-CN"/>
              <a:t>C</a:t>
            </a:r>
            <a:r>
              <a:rPr lang="zh-CN" altLang="zh-CN"/>
              <a:t>代码，由于</a:t>
            </a:r>
            <a:r>
              <a:rPr lang="en-US" altLang="zh-CN"/>
              <a:t>lib</a:t>
            </a:r>
            <a:r>
              <a:rPr lang="zh-CN" altLang="zh-CN"/>
              <a:t>文件的主要目的是为了保护</a:t>
            </a:r>
            <a:r>
              <a:rPr lang="en-US" altLang="zh-CN"/>
              <a:t>C</a:t>
            </a:r>
            <a:r>
              <a:rPr lang="zh-CN" altLang="zh-CN"/>
              <a:t>源代码，也算是达到了它的要求。</a:t>
            </a:r>
          </a:p>
        </p:txBody>
      </p:sp>
    </p:spTree>
    <p:extLst>
      <p:ext uri="{BB962C8B-B14F-4D97-AF65-F5344CB8AC3E}">
        <p14:creationId xmlns:p14="http://schemas.microsoft.com/office/powerpoint/2010/main" val="170779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971436"/>
            <a:ext cx="2427268" cy="369332"/>
          </a:xfrm>
          <a:prstGeom prst="rect">
            <a:avLst/>
          </a:prstGeom>
        </p:spPr>
        <p:txBody>
          <a:bodyPr wrap="none">
            <a:spAutoFit/>
          </a:bodyPr>
          <a:lstStyle/>
          <a:p>
            <a:r>
              <a:rPr lang="en-US" altLang="zh-CN" b="1"/>
              <a:t>6.htm</a:t>
            </a:r>
            <a:r>
              <a:rPr lang="zh-CN" altLang="en-US" b="1"/>
              <a:t>静态调用图文件</a:t>
            </a:r>
            <a:endParaRPr lang="zh-CN" altLang="zh-CN" b="1"/>
          </a:p>
        </p:txBody>
      </p:sp>
      <p:sp>
        <p:nvSpPr>
          <p:cNvPr id="4" name="矩形 3"/>
          <p:cNvSpPr/>
          <p:nvPr/>
        </p:nvSpPr>
        <p:spPr>
          <a:xfrm>
            <a:off x="352388" y="1257513"/>
            <a:ext cx="8424936" cy="2531527"/>
          </a:xfrm>
          <a:prstGeom prst="rect">
            <a:avLst/>
          </a:prstGeom>
        </p:spPr>
        <p:txBody>
          <a:bodyPr wrap="square">
            <a:spAutoFit/>
          </a:bodyPr>
          <a:lstStyle/>
          <a:p>
            <a:pPr>
              <a:lnSpc>
                <a:spcPct val="150000"/>
              </a:lnSpc>
            </a:pPr>
            <a:r>
              <a:rPr lang="en-US" altLang="zh-CN"/>
              <a:t>	</a:t>
            </a:r>
            <a:r>
              <a:rPr lang="zh-CN" altLang="zh-CN"/>
              <a:t>在</a:t>
            </a:r>
            <a:r>
              <a:rPr lang="en-US" altLang="zh-CN"/>
              <a:t>Output</a:t>
            </a:r>
            <a:r>
              <a:rPr lang="zh-CN" altLang="zh-CN"/>
              <a:t>目录下，有一个以工程文件命名的后缀为</a:t>
            </a:r>
            <a:r>
              <a:rPr lang="en-US" altLang="zh-CN"/>
              <a:t>*.bulid_log.htm</a:t>
            </a:r>
            <a:r>
              <a:rPr lang="zh-CN" altLang="zh-CN"/>
              <a:t>及</a:t>
            </a:r>
            <a:r>
              <a:rPr lang="en-US" altLang="zh-CN"/>
              <a:t>*.htm</a:t>
            </a:r>
            <a:r>
              <a:rPr lang="zh-CN" altLang="zh-CN"/>
              <a:t>文件，如“多彩流水灯</a:t>
            </a:r>
            <a:r>
              <a:rPr lang="en-US" altLang="zh-CN"/>
              <a:t>.bulid_log.htm</a:t>
            </a:r>
            <a:r>
              <a:rPr lang="zh-CN" altLang="zh-CN"/>
              <a:t>”及“多彩流水灯</a:t>
            </a:r>
            <a:r>
              <a:rPr lang="en-US" altLang="zh-CN"/>
              <a:t>.htm</a:t>
            </a:r>
            <a:r>
              <a:rPr lang="zh-CN" altLang="zh-CN"/>
              <a:t>”，它们都可以使用浏览器打开。其中</a:t>
            </a:r>
            <a:r>
              <a:rPr lang="en-US" altLang="zh-CN"/>
              <a:t>*.build_log.htm</a:t>
            </a:r>
            <a:r>
              <a:rPr lang="zh-CN" altLang="zh-CN"/>
              <a:t>是工程的构建过程日志，而</a:t>
            </a:r>
            <a:r>
              <a:rPr lang="en-US" altLang="zh-CN"/>
              <a:t>*.htm</a:t>
            </a:r>
            <a:r>
              <a:rPr lang="zh-CN" altLang="zh-CN"/>
              <a:t>是链接器生成的静态调用图文件。</a:t>
            </a:r>
          </a:p>
          <a:p>
            <a:pPr>
              <a:lnSpc>
                <a:spcPct val="150000"/>
              </a:lnSpc>
            </a:pPr>
            <a:r>
              <a:rPr lang="en-US" altLang="zh-CN"/>
              <a:t>	</a:t>
            </a:r>
            <a:r>
              <a:rPr lang="zh-CN" altLang="zh-CN"/>
              <a:t>在静态调用图文件中包含了整个工程各种函数之间互相调用的关系图，而且它还给出了静态占用最深的栈空间数量以及它对应的调用关系链。</a:t>
            </a:r>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827584" y="4001978"/>
            <a:ext cx="7493069" cy="2451358"/>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4188878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1620957" cy="523220"/>
          </a:xfrm>
          <a:prstGeom prst="rect">
            <a:avLst/>
          </a:prstGeom>
        </p:spPr>
        <p:txBody>
          <a:bodyPr wrap="none">
            <a:spAutoFit/>
          </a:bodyPr>
          <a:lstStyle/>
          <a:p>
            <a:pPr eaLnBrk="1" fontAlgn="auto" hangingPunct="1">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编译过程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6627"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2930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5291" y="2852936"/>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编译工具链</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8650"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9040"/>
            <a:ext cx="3599062"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MDK</a:t>
            </a:r>
            <a:r>
              <a:rPr lang="zh-CN" altLang="en-US" sz="2800" b="1">
                <a:solidFill>
                  <a:prstClr val="black"/>
                </a:solidFill>
                <a:latin typeface="微软雅黑" pitchFamily="34" charset="-122"/>
                <a:ea typeface="微软雅黑" pitchFamily="34" charset="-122"/>
                <a:cs typeface="+mj-cs"/>
              </a:rPr>
              <a:t>工程的文件类型</a:t>
            </a:r>
            <a:endParaRPr lang="zh-CN" altLang="en-US" sz="28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19231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8840"/>
            <a:ext cx="4134465"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程序的组成、存储与运行</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63691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对角圆角矩形 23"/>
          <p:cNvSpPr/>
          <p:nvPr/>
        </p:nvSpPr>
        <p:spPr bwMode="auto">
          <a:xfrm>
            <a:off x="2033729" y="451539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C000"/>
                </a:solidFill>
                <a:effectLst>
                  <a:innerShdw blurRad="114300">
                    <a:prstClr val="black"/>
                  </a:innerShdw>
                </a:effectLst>
                <a:latin typeface="微软雅黑" pitchFamily="34" charset="-122"/>
                <a:ea typeface="微软雅黑" pitchFamily="34" charset="-122"/>
              </a:rPr>
              <a:t>05</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5" name="直接连接符 24"/>
          <p:cNvCxnSpPr/>
          <p:nvPr/>
        </p:nvCxnSpPr>
        <p:spPr>
          <a:xfrm>
            <a:off x="3228270" y="624691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2393" y="4662739"/>
            <a:ext cx="4825360" cy="461665"/>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实验：自动分配变量到外部</a:t>
            </a:r>
            <a:r>
              <a:rPr lang="en-US" altLang="zh-CN" sz="2400" b="1">
                <a:solidFill>
                  <a:prstClr val="black"/>
                </a:solidFill>
                <a:latin typeface="微软雅黑" pitchFamily="34" charset="-122"/>
                <a:ea typeface="微软雅黑" pitchFamily="34" charset="-122"/>
                <a:cs typeface="+mj-cs"/>
              </a:rPr>
              <a:t>SRAM</a:t>
            </a:r>
            <a:endParaRPr lang="zh-CN" altLang="en-US" sz="2400" b="1" dirty="0">
              <a:solidFill>
                <a:prstClr val="black"/>
              </a:solidFill>
              <a:latin typeface="微软雅黑" pitchFamily="34" charset="-122"/>
              <a:ea typeface="微软雅黑" pitchFamily="34" charset="-122"/>
              <a:cs typeface="+mj-cs"/>
            </a:endParaRPr>
          </a:p>
        </p:txBody>
      </p:sp>
      <p:sp>
        <p:nvSpPr>
          <p:cNvPr id="33" name="对角圆角矩形 32"/>
          <p:cNvSpPr/>
          <p:nvPr/>
        </p:nvSpPr>
        <p:spPr bwMode="auto">
          <a:xfrm>
            <a:off x="2026627" y="5461097"/>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188EFC"/>
                </a:solidFill>
                <a:effectLst>
                  <a:innerShdw blurRad="114300">
                    <a:prstClr val="black"/>
                  </a:innerShdw>
                </a:effectLst>
                <a:latin typeface="微软雅黑" pitchFamily="34" charset="-122"/>
                <a:ea typeface="微软雅黑" pitchFamily="34" charset="-122"/>
              </a:rPr>
              <a:t>06</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cxnSp>
        <p:nvCxnSpPr>
          <p:cNvPr id="34" name="直接连接符 33"/>
          <p:cNvCxnSpPr/>
          <p:nvPr/>
        </p:nvCxnSpPr>
        <p:spPr>
          <a:xfrm>
            <a:off x="3175752" y="522920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59832" y="5445224"/>
            <a:ext cx="4209807" cy="830997"/>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实验：优先使用内部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并</a:t>
            </a:r>
            <a:endParaRPr lang="en-US" altLang="zh-CN" sz="2400" b="1">
              <a:solidFill>
                <a:prstClr val="black"/>
              </a:solidFill>
              <a:latin typeface="微软雅黑" pitchFamily="34" charset="-122"/>
              <a:ea typeface="微软雅黑" pitchFamily="34" charset="-122"/>
              <a:cs typeface="+mj-cs"/>
            </a:endParaRPr>
          </a:p>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          分配堆到</a:t>
            </a:r>
            <a:r>
              <a:rPr lang="zh-CN" altLang="en-US" sz="2400" b="1">
                <a:solidFill>
                  <a:prstClr val="black"/>
                </a:solidFill>
                <a:latin typeface="微软雅黑" pitchFamily="34" charset="-122"/>
                <a:ea typeface="微软雅黑" pitchFamily="34" charset="-122"/>
              </a:rPr>
              <a:t>外部</a:t>
            </a:r>
            <a:r>
              <a:rPr lang="en-US" altLang="zh-CN" sz="2400" b="1">
                <a:solidFill>
                  <a:prstClr val="black"/>
                </a:solidFill>
                <a:latin typeface="微软雅黑" pitchFamily="34" charset="-122"/>
                <a:ea typeface="微软雅黑" pitchFamily="34" charset="-122"/>
              </a:rPr>
              <a:t>SRAM</a:t>
            </a:r>
            <a:endParaRPr lang="zh-CN" altLang="en-US" sz="24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2282997" cy="369332"/>
          </a:xfrm>
          <a:prstGeom prst="rect">
            <a:avLst/>
          </a:prstGeom>
        </p:spPr>
        <p:txBody>
          <a:bodyPr wrap="none">
            <a:spAutoFit/>
          </a:bodyPr>
          <a:lstStyle/>
          <a:p>
            <a:r>
              <a:rPr lang="en-US" altLang="zh-CN" b="1"/>
              <a:t>5.hex</a:t>
            </a:r>
            <a:r>
              <a:rPr lang="zh-CN" altLang="en-US" b="1"/>
              <a:t>文件及</a:t>
            </a:r>
            <a:r>
              <a:rPr lang="en-US" altLang="zh-CN" b="1"/>
              <a:t>bin</a:t>
            </a:r>
            <a:r>
              <a:rPr lang="zh-CN" altLang="en-US" b="1"/>
              <a:t>文件</a:t>
            </a:r>
            <a:endParaRPr lang="zh-CN" altLang="zh-CN" b="1"/>
          </a:p>
        </p:txBody>
      </p:sp>
      <p:sp>
        <p:nvSpPr>
          <p:cNvPr id="2" name="矩形 1"/>
          <p:cNvSpPr/>
          <p:nvPr/>
        </p:nvSpPr>
        <p:spPr>
          <a:xfrm>
            <a:off x="536630" y="1556792"/>
            <a:ext cx="8355849" cy="2947025"/>
          </a:xfrm>
          <a:prstGeom prst="rect">
            <a:avLst/>
          </a:prstGeom>
        </p:spPr>
        <p:txBody>
          <a:bodyPr wrap="square">
            <a:spAutoFit/>
          </a:bodyPr>
          <a:lstStyle/>
          <a:p>
            <a:pPr>
              <a:lnSpc>
                <a:spcPct val="150000"/>
              </a:lnSpc>
            </a:pPr>
            <a:r>
              <a:rPr lang="en-US" altLang="zh-CN"/>
              <a:t>	</a:t>
            </a:r>
            <a:r>
              <a:rPr lang="zh-CN" altLang="zh-CN"/>
              <a:t>若编译过程无误，即可把工程生成前面对应的</a:t>
            </a:r>
            <a:r>
              <a:rPr lang="en-US" altLang="zh-CN"/>
              <a:t>*.axf</a:t>
            </a:r>
            <a:r>
              <a:rPr lang="zh-CN" altLang="zh-CN"/>
              <a:t>文件，而在</a:t>
            </a:r>
            <a:r>
              <a:rPr lang="en-US" altLang="zh-CN"/>
              <a:t>MDK</a:t>
            </a:r>
            <a:r>
              <a:rPr lang="zh-CN" altLang="zh-CN"/>
              <a:t>中使用下载器</a:t>
            </a:r>
            <a:r>
              <a:rPr lang="en-US" altLang="zh-CN"/>
              <a:t>(DAP/JLINK/ULINK</a:t>
            </a:r>
            <a:r>
              <a:rPr lang="zh-CN" altLang="zh-CN"/>
              <a:t>等</a:t>
            </a:r>
            <a:r>
              <a:rPr lang="en-US" altLang="zh-CN"/>
              <a:t>)</a:t>
            </a:r>
            <a:r>
              <a:rPr lang="zh-CN" altLang="zh-CN"/>
              <a:t>下载程序或仿真的时候，</a:t>
            </a:r>
            <a:r>
              <a:rPr lang="en-US" altLang="zh-CN"/>
              <a:t>MDK</a:t>
            </a:r>
            <a:r>
              <a:rPr lang="zh-CN" altLang="zh-CN"/>
              <a:t>调用的就是</a:t>
            </a:r>
            <a:r>
              <a:rPr lang="en-US" altLang="zh-CN"/>
              <a:t>*.axf</a:t>
            </a:r>
            <a:r>
              <a:rPr lang="zh-CN" altLang="zh-CN"/>
              <a:t>文件，它解释该文件，然后控制下载器把</a:t>
            </a:r>
            <a:r>
              <a:rPr lang="en-US" altLang="zh-CN"/>
              <a:t>*.axf</a:t>
            </a:r>
            <a:r>
              <a:rPr lang="zh-CN" altLang="zh-CN"/>
              <a:t>中的代码内容下载到</a:t>
            </a:r>
            <a:r>
              <a:rPr lang="en-US" altLang="zh-CN"/>
              <a:t>STM32</a:t>
            </a:r>
            <a:r>
              <a:rPr lang="zh-CN" altLang="zh-CN"/>
              <a:t>芯片对应的存储空间，然后复位后芯片就开始执行代码了。</a:t>
            </a:r>
          </a:p>
          <a:p>
            <a:pPr>
              <a:lnSpc>
                <a:spcPct val="150000"/>
              </a:lnSpc>
            </a:pPr>
            <a:r>
              <a:rPr lang="en-US" altLang="zh-CN"/>
              <a:t>	</a:t>
            </a:r>
            <a:r>
              <a:rPr lang="zh-CN" altLang="zh-CN"/>
              <a:t>然而，脱离了</a:t>
            </a:r>
            <a:r>
              <a:rPr lang="en-US" altLang="zh-CN"/>
              <a:t>MDK</a:t>
            </a:r>
            <a:r>
              <a:rPr lang="zh-CN" altLang="zh-CN"/>
              <a:t>或</a:t>
            </a:r>
            <a:r>
              <a:rPr lang="en-US" altLang="zh-CN"/>
              <a:t>IAR</a:t>
            </a:r>
            <a:r>
              <a:rPr lang="zh-CN" altLang="zh-CN"/>
              <a:t>等工具，下载器就无法直接使用</a:t>
            </a:r>
            <a:r>
              <a:rPr lang="en-US" altLang="zh-CN"/>
              <a:t>*.axf</a:t>
            </a:r>
            <a:r>
              <a:rPr lang="zh-CN" altLang="zh-CN"/>
              <a:t>文件下载代码了，它们一般仅支持</a:t>
            </a:r>
            <a:r>
              <a:rPr lang="en-US" altLang="zh-CN"/>
              <a:t>hex</a:t>
            </a:r>
            <a:r>
              <a:rPr lang="zh-CN" altLang="zh-CN"/>
              <a:t>和</a:t>
            </a:r>
            <a:r>
              <a:rPr lang="en-US" altLang="zh-CN"/>
              <a:t>bin</a:t>
            </a:r>
            <a:r>
              <a:rPr lang="zh-CN" altLang="zh-CN"/>
              <a:t>格式的代码数据文件。默认情况下</a:t>
            </a:r>
            <a:r>
              <a:rPr lang="en-US" altLang="zh-CN"/>
              <a:t>MDK</a:t>
            </a:r>
            <a:r>
              <a:rPr lang="zh-CN" altLang="zh-CN"/>
              <a:t>都不会生成</a:t>
            </a:r>
            <a:r>
              <a:rPr lang="en-US" altLang="zh-CN"/>
              <a:t>hex</a:t>
            </a:r>
            <a:r>
              <a:rPr lang="zh-CN" altLang="zh-CN"/>
              <a:t>及</a:t>
            </a:r>
            <a:r>
              <a:rPr lang="en-US" altLang="zh-CN"/>
              <a:t>bin</a:t>
            </a:r>
            <a:r>
              <a:rPr lang="zh-CN" altLang="zh-CN"/>
              <a:t>文件，需要配置工程选项或使用</a:t>
            </a:r>
            <a:r>
              <a:rPr lang="en-US" altLang="zh-CN"/>
              <a:t>fromelf</a:t>
            </a:r>
            <a:r>
              <a:rPr lang="zh-CN" altLang="zh-CN"/>
              <a:t>命令。</a:t>
            </a:r>
          </a:p>
        </p:txBody>
      </p:sp>
    </p:spTree>
    <p:extLst>
      <p:ext uri="{BB962C8B-B14F-4D97-AF65-F5344CB8AC3E}">
        <p14:creationId xmlns:p14="http://schemas.microsoft.com/office/powerpoint/2010/main" val="428962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zh-CN" altLang="zh-CN" b="1"/>
              <a:t>生成</a:t>
            </a:r>
            <a:r>
              <a:rPr lang="en-US" altLang="zh-CN" b="1"/>
              <a:t>hex</a:t>
            </a:r>
            <a:r>
              <a:rPr lang="zh-CN" altLang="zh-CN" b="1"/>
              <a:t>文件</a:t>
            </a:r>
          </a:p>
        </p:txBody>
      </p:sp>
      <p:sp>
        <p:nvSpPr>
          <p:cNvPr id="2" name="矩形 1"/>
          <p:cNvSpPr/>
          <p:nvPr/>
        </p:nvSpPr>
        <p:spPr>
          <a:xfrm>
            <a:off x="536630" y="1556792"/>
            <a:ext cx="8355849" cy="923330"/>
          </a:xfrm>
          <a:prstGeom prst="rect">
            <a:avLst/>
          </a:prstGeom>
        </p:spPr>
        <p:txBody>
          <a:bodyPr wrap="square">
            <a:spAutoFit/>
          </a:bodyPr>
          <a:lstStyle/>
          <a:p>
            <a:pPr>
              <a:lnSpc>
                <a:spcPct val="150000"/>
              </a:lnSpc>
            </a:pPr>
            <a:r>
              <a:rPr lang="en-US" altLang="zh-CN"/>
              <a:t>	</a:t>
            </a:r>
            <a:r>
              <a:rPr lang="zh-CN" altLang="zh-CN"/>
              <a:t>生成</a:t>
            </a:r>
            <a:r>
              <a:rPr lang="en-US" altLang="zh-CN"/>
              <a:t>hex</a:t>
            </a:r>
            <a:r>
              <a:rPr lang="zh-CN" altLang="zh-CN"/>
              <a:t>文件的配置比较简单，在“</a:t>
            </a:r>
            <a:r>
              <a:rPr lang="en-US" altLang="zh-CN"/>
              <a:t>Options for Target-&gt;Output-&gt;Create Hex File</a:t>
            </a:r>
            <a:r>
              <a:rPr lang="zh-CN" altLang="zh-CN"/>
              <a:t>”中勾选该选项，然后编译工程即可</a:t>
            </a:r>
            <a:r>
              <a:rPr lang="zh-CN" altLang="en-US"/>
              <a:t>：</a:t>
            </a:r>
            <a:endParaRPr lang="zh-CN" altLang="zh-CN"/>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446639"/>
            <a:ext cx="6353991" cy="4281352"/>
          </a:xfrm>
          <a:prstGeom prst="rect">
            <a:avLst/>
          </a:prstGeom>
          <a:noFill/>
          <a:ln>
            <a:noFill/>
          </a:ln>
        </p:spPr>
      </p:pic>
    </p:spTree>
    <p:extLst>
      <p:ext uri="{BB962C8B-B14F-4D97-AF65-F5344CB8AC3E}">
        <p14:creationId xmlns:p14="http://schemas.microsoft.com/office/powerpoint/2010/main" val="196140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460656" cy="369332"/>
          </a:xfrm>
          <a:prstGeom prst="rect">
            <a:avLst/>
          </a:prstGeom>
        </p:spPr>
        <p:txBody>
          <a:bodyPr wrap="none">
            <a:spAutoFit/>
          </a:bodyPr>
          <a:lstStyle/>
          <a:p>
            <a:r>
              <a:rPr lang="zh-CN" altLang="zh-CN" b="1"/>
              <a:t>生成</a:t>
            </a:r>
            <a:r>
              <a:rPr lang="en-US" altLang="zh-CN" b="1"/>
              <a:t>bin</a:t>
            </a:r>
            <a:r>
              <a:rPr lang="zh-CN" altLang="zh-CN" b="1"/>
              <a:t>文件</a:t>
            </a:r>
          </a:p>
        </p:txBody>
      </p:sp>
      <p:sp>
        <p:nvSpPr>
          <p:cNvPr id="2" name="矩形 1"/>
          <p:cNvSpPr/>
          <p:nvPr/>
        </p:nvSpPr>
        <p:spPr>
          <a:xfrm>
            <a:off x="536630" y="1556792"/>
            <a:ext cx="8355849" cy="1338828"/>
          </a:xfrm>
          <a:prstGeom prst="rect">
            <a:avLst/>
          </a:prstGeom>
        </p:spPr>
        <p:txBody>
          <a:bodyPr wrap="square">
            <a:spAutoFit/>
          </a:bodyPr>
          <a:lstStyle/>
          <a:p>
            <a:pPr>
              <a:lnSpc>
                <a:spcPct val="150000"/>
              </a:lnSpc>
            </a:pPr>
            <a:r>
              <a:rPr lang="en-US" altLang="zh-CN"/>
              <a:t>	</a:t>
            </a:r>
            <a:r>
              <a:rPr lang="zh-CN" altLang="zh-CN"/>
              <a:t>使用</a:t>
            </a:r>
            <a:r>
              <a:rPr lang="en-US" altLang="zh-CN"/>
              <a:t>MDK</a:t>
            </a:r>
            <a:r>
              <a:rPr lang="zh-CN" altLang="zh-CN"/>
              <a:t>生成</a:t>
            </a:r>
            <a:r>
              <a:rPr lang="en-US" altLang="zh-CN"/>
              <a:t>bin</a:t>
            </a:r>
            <a:r>
              <a:rPr lang="zh-CN" altLang="zh-CN"/>
              <a:t>文件需要使用</a:t>
            </a:r>
            <a:r>
              <a:rPr lang="en-US" altLang="zh-CN"/>
              <a:t>fromelf</a:t>
            </a:r>
            <a:r>
              <a:rPr lang="zh-CN" altLang="zh-CN"/>
              <a:t>命令，在</a:t>
            </a:r>
            <a:r>
              <a:rPr lang="en-US" altLang="zh-CN"/>
              <a:t>MDK</a:t>
            </a:r>
            <a:r>
              <a:rPr lang="zh-CN" altLang="zh-CN"/>
              <a:t>的“</a:t>
            </a:r>
            <a:r>
              <a:rPr lang="en-US" altLang="zh-CN"/>
              <a:t>Options For Target-&gt;Users</a:t>
            </a:r>
            <a:r>
              <a:rPr lang="zh-CN" altLang="zh-CN"/>
              <a:t>”中加入命令</a:t>
            </a:r>
            <a:r>
              <a:rPr lang="zh-CN" altLang="en-US"/>
              <a:t>：</a:t>
            </a:r>
            <a:endParaRPr lang="en-US" altLang="zh-CN"/>
          </a:p>
          <a:p>
            <a:pPr>
              <a:lnSpc>
                <a:spcPct val="150000"/>
              </a:lnSpc>
            </a:pPr>
            <a:r>
              <a:rPr lang="zh-CN" altLang="zh-CN"/>
              <a:t>“</a:t>
            </a:r>
            <a:r>
              <a:rPr lang="en-US" altLang="zh-CN"/>
              <a:t>fromelf  --bin --output  ..\..\Output\</a:t>
            </a:r>
            <a:r>
              <a:rPr lang="zh-CN" altLang="zh-CN"/>
              <a:t>多彩流水灯</a:t>
            </a:r>
            <a:r>
              <a:rPr lang="en-US" altLang="zh-CN"/>
              <a:t>.bin   ..\..\Output\</a:t>
            </a:r>
            <a:r>
              <a:rPr lang="zh-CN" altLang="zh-CN"/>
              <a:t>多彩流水灯</a:t>
            </a:r>
            <a:r>
              <a:rPr lang="en-US" altLang="zh-CN"/>
              <a:t>.axf</a:t>
            </a:r>
            <a:r>
              <a:rPr lang="zh-CN" altLang="zh-CN"/>
              <a:t>”</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95620"/>
            <a:ext cx="5692353" cy="3832515"/>
          </a:xfrm>
          <a:prstGeom prst="rect">
            <a:avLst/>
          </a:prstGeom>
          <a:noFill/>
          <a:ln w="19050" cmpd="sng">
            <a:solidFill>
              <a:srgbClr val="000000"/>
            </a:solidFill>
            <a:miter lim="800000"/>
            <a:headEnd/>
            <a:tailEnd/>
          </a:ln>
          <a:effectLst/>
        </p:spPr>
      </p:pic>
    </p:spTree>
    <p:extLst>
      <p:ext uri="{BB962C8B-B14F-4D97-AF65-F5344CB8AC3E}">
        <p14:creationId xmlns:p14="http://schemas.microsoft.com/office/powerpoint/2010/main" val="221887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460656" cy="369332"/>
          </a:xfrm>
          <a:prstGeom prst="rect">
            <a:avLst/>
          </a:prstGeom>
        </p:spPr>
        <p:txBody>
          <a:bodyPr wrap="none">
            <a:spAutoFit/>
          </a:bodyPr>
          <a:lstStyle/>
          <a:p>
            <a:r>
              <a:rPr lang="zh-CN" altLang="zh-CN" b="1"/>
              <a:t>生成</a:t>
            </a:r>
            <a:r>
              <a:rPr lang="en-US" altLang="zh-CN" b="1"/>
              <a:t>bin</a:t>
            </a:r>
            <a:r>
              <a:rPr lang="zh-CN" altLang="zh-CN" b="1"/>
              <a:t>文件</a:t>
            </a:r>
          </a:p>
        </p:txBody>
      </p:sp>
      <p:sp>
        <p:nvSpPr>
          <p:cNvPr id="2" name="矩形 1"/>
          <p:cNvSpPr/>
          <p:nvPr/>
        </p:nvSpPr>
        <p:spPr>
          <a:xfrm>
            <a:off x="536630" y="1556792"/>
            <a:ext cx="8355849" cy="1338828"/>
          </a:xfrm>
          <a:prstGeom prst="rect">
            <a:avLst/>
          </a:prstGeom>
        </p:spPr>
        <p:txBody>
          <a:bodyPr wrap="square">
            <a:spAutoFit/>
          </a:bodyPr>
          <a:lstStyle/>
          <a:p>
            <a:pPr>
              <a:lnSpc>
                <a:spcPct val="150000"/>
              </a:lnSpc>
            </a:pPr>
            <a:r>
              <a:rPr lang="en-US" altLang="zh-CN"/>
              <a:t>	</a:t>
            </a:r>
            <a:r>
              <a:rPr lang="zh-CN" altLang="zh-CN"/>
              <a:t>该指令是根据本机及工程的配置而写的，在不同的系统环境或不同的工程中，指令内容都不一样，需要理解它，才能为自己的工程定制指令，首先看看</a:t>
            </a:r>
            <a:r>
              <a:rPr lang="en-US" altLang="zh-CN"/>
              <a:t>fromelf</a:t>
            </a:r>
            <a:r>
              <a:rPr lang="zh-CN" altLang="zh-CN"/>
              <a:t>的帮助</a:t>
            </a:r>
            <a:r>
              <a:rPr lang="zh-CN" altLang="en-US"/>
              <a:t>：</a:t>
            </a:r>
            <a:endParaRPr lang="zh-CN"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555776" y="2492896"/>
            <a:ext cx="5588406" cy="4176464"/>
          </a:xfrm>
          <a:prstGeom prst="rect">
            <a:avLst/>
          </a:prstGeom>
        </p:spPr>
      </p:pic>
    </p:spTree>
    <p:extLst>
      <p:ext uri="{BB962C8B-B14F-4D97-AF65-F5344CB8AC3E}">
        <p14:creationId xmlns:p14="http://schemas.microsoft.com/office/powerpoint/2010/main" val="349082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460656" cy="369332"/>
          </a:xfrm>
          <a:prstGeom prst="rect">
            <a:avLst/>
          </a:prstGeom>
        </p:spPr>
        <p:txBody>
          <a:bodyPr wrap="none">
            <a:spAutoFit/>
          </a:bodyPr>
          <a:lstStyle/>
          <a:p>
            <a:r>
              <a:rPr lang="zh-CN" altLang="zh-CN" b="1"/>
              <a:t>生成</a:t>
            </a:r>
            <a:r>
              <a:rPr lang="en-US" altLang="zh-CN" b="1"/>
              <a:t>bin</a:t>
            </a:r>
            <a:r>
              <a:rPr lang="zh-CN" altLang="zh-CN" b="1"/>
              <a:t>文件</a:t>
            </a:r>
          </a:p>
        </p:txBody>
      </p:sp>
      <p:sp>
        <p:nvSpPr>
          <p:cNvPr id="2" name="矩形 1"/>
          <p:cNvSpPr/>
          <p:nvPr/>
        </p:nvSpPr>
        <p:spPr>
          <a:xfrm>
            <a:off x="536630" y="1556792"/>
            <a:ext cx="8355849" cy="3416320"/>
          </a:xfrm>
          <a:prstGeom prst="rect">
            <a:avLst/>
          </a:prstGeom>
        </p:spPr>
        <p:txBody>
          <a:bodyPr wrap="square">
            <a:spAutoFit/>
          </a:bodyPr>
          <a:lstStyle/>
          <a:p>
            <a:pPr>
              <a:lnSpc>
                <a:spcPct val="150000"/>
              </a:lnSpc>
            </a:pPr>
            <a:r>
              <a:rPr lang="en-US" altLang="zh-CN"/>
              <a:t>	fromelf</a:t>
            </a:r>
            <a:r>
              <a:rPr lang="zh-CN" altLang="zh-CN"/>
              <a:t>需要根据工程的</a:t>
            </a:r>
            <a:r>
              <a:rPr lang="en-US" altLang="zh-CN"/>
              <a:t>*.axf</a:t>
            </a:r>
            <a:r>
              <a:rPr lang="zh-CN" altLang="zh-CN"/>
              <a:t>文件输入来转换得到</a:t>
            </a:r>
            <a:r>
              <a:rPr lang="en-US" altLang="zh-CN"/>
              <a:t>bin</a:t>
            </a:r>
            <a:r>
              <a:rPr lang="zh-CN" altLang="zh-CN"/>
              <a:t>文件，所以在命令的输入文件参数中要选择本工程对应的</a:t>
            </a:r>
            <a:r>
              <a:rPr lang="en-US" altLang="zh-CN"/>
              <a:t>*.axf</a:t>
            </a:r>
            <a:r>
              <a:rPr lang="zh-CN" altLang="zh-CN"/>
              <a:t>文件，在</a:t>
            </a:r>
            <a:r>
              <a:rPr lang="en-US" altLang="zh-CN"/>
              <a:t>MDK</a:t>
            </a:r>
            <a:r>
              <a:rPr lang="zh-CN" altLang="zh-CN"/>
              <a:t>命令输入栏中，我们把</a:t>
            </a:r>
            <a:r>
              <a:rPr lang="en-US" altLang="zh-CN"/>
              <a:t>fromelf</a:t>
            </a:r>
            <a:r>
              <a:rPr lang="zh-CN" altLang="zh-CN"/>
              <a:t>指令放置在“</a:t>
            </a:r>
            <a:r>
              <a:rPr lang="en-US" altLang="zh-CN"/>
              <a:t>After Build/Rebuild</a:t>
            </a:r>
            <a:r>
              <a:rPr lang="zh-CN" altLang="zh-CN"/>
              <a:t>”</a:t>
            </a:r>
            <a:r>
              <a:rPr lang="en-US" altLang="zh-CN"/>
              <a:t>(</a:t>
            </a:r>
            <a:r>
              <a:rPr lang="zh-CN" altLang="zh-CN"/>
              <a:t>工程构建完成后执行</a:t>
            </a:r>
            <a:r>
              <a:rPr lang="en-US" altLang="zh-CN"/>
              <a:t>)</a:t>
            </a:r>
            <a:r>
              <a:rPr lang="zh-CN" altLang="zh-CN"/>
              <a:t>一栏也是基于这个考虑，这样设置后，工程构建完成生成了最新的</a:t>
            </a:r>
            <a:r>
              <a:rPr lang="en-US" altLang="zh-CN"/>
              <a:t>*.axf</a:t>
            </a:r>
            <a:r>
              <a:rPr lang="zh-CN" altLang="zh-CN"/>
              <a:t>文件，</a:t>
            </a:r>
            <a:r>
              <a:rPr lang="en-US" altLang="zh-CN"/>
              <a:t>MDK</a:t>
            </a:r>
            <a:r>
              <a:rPr lang="zh-CN" altLang="zh-CN"/>
              <a:t>再执行</a:t>
            </a:r>
            <a:r>
              <a:rPr lang="en-US" altLang="zh-CN"/>
              <a:t>fromelf</a:t>
            </a:r>
            <a:r>
              <a:rPr lang="zh-CN" altLang="zh-CN"/>
              <a:t>指令，从而得到最新的</a:t>
            </a:r>
            <a:r>
              <a:rPr lang="en-US" altLang="zh-CN"/>
              <a:t>bin</a:t>
            </a:r>
            <a:r>
              <a:rPr lang="zh-CN" altLang="zh-CN"/>
              <a:t>文件。</a:t>
            </a:r>
            <a:endParaRPr lang="en-US" altLang="zh-CN"/>
          </a:p>
          <a:p>
            <a:pPr>
              <a:lnSpc>
                <a:spcPct val="150000"/>
              </a:lnSpc>
            </a:pPr>
            <a:r>
              <a:rPr lang="en-US" altLang="zh-CN"/>
              <a:t>	</a:t>
            </a:r>
            <a:r>
              <a:rPr lang="zh-CN" altLang="zh-CN"/>
              <a:t>置完成生成</a:t>
            </a:r>
            <a:r>
              <a:rPr lang="en-US" altLang="zh-CN"/>
              <a:t>hex</a:t>
            </a:r>
            <a:r>
              <a:rPr lang="zh-CN" altLang="zh-CN"/>
              <a:t>的选项或添加了生成</a:t>
            </a:r>
            <a:r>
              <a:rPr lang="en-US" altLang="zh-CN"/>
              <a:t>bin</a:t>
            </a:r>
            <a:r>
              <a:rPr lang="zh-CN" altLang="zh-CN"/>
              <a:t>的用户指令后，点击工程的编译</a:t>
            </a:r>
            <a:r>
              <a:rPr lang="en-US" altLang="zh-CN"/>
              <a:t>(build)</a:t>
            </a:r>
            <a:r>
              <a:rPr lang="zh-CN" altLang="zh-CN"/>
              <a:t>按钮，重新编译工程，成功后可看到</a:t>
            </a:r>
            <a:r>
              <a:rPr lang="zh-CN" altLang="en-US"/>
              <a:t>如下</a:t>
            </a:r>
            <a:r>
              <a:rPr lang="zh-CN" altLang="zh-CN"/>
              <a:t>输出</a:t>
            </a:r>
            <a:r>
              <a:rPr lang="zh-CN" altLang="en-US"/>
              <a:t>，</a:t>
            </a:r>
            <a:r>
              <a:rPr lang="zh-CN" altLang="zh-CN"/>
              <a:t>打开相应的目录即可找到文件</a:t>
            </a:r>
            <a:r>
              <a:rPr lang="zh-CN" altLang="en-US"/>
              <a:t>。</a:t>
            </a:r>
            <a:endParaRPr lang="zh-CN" altLang="zh-CN"/>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51674" y="5141109"/>
            <a:ext cx="8640805" cy="1408216"/>
          </a:xfrm>
          <a:prstGeom prst="rect">
            <a:avLst/>
          </a:prstGeom>
          <a:noFill/>
          <a:ln w="12700" cmpd="sng">
            <a:solidFill>
              <a:srgbClr val="000000"/>
            </a:solidFill>
            <a:miter lim="800000"/>
            <a:headEnd/>
            <a:tailEnd/>
          </a:ln>
          <a:effectLst/>
        </p:spPr>
      </p:pic>
    </p:spTree>
    <p:extLst>
      <p:ext uri="{BB962C8B-B14F-4D97-AF65-F5344CB8AC3E}">
        <p14:creationId xmlns:p14="http://schemas.microsoft.com/office/powerpoint/2010/main" val="30624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en-US" altLang="zh-CN" b="1"/>
              <a:t>hex</a:t>
            </a:r>
            <a:r>
              <a:rPr lang="zh-CN" altLang="zh-CN" b="1"/>
              <a:t>文件格式</a:t>
            </a:r>
          </a:p>
        </p:txBody>
      </p:sp>
      <p:sp>
        <p:nvSpPr>
          <p:cNvPr id="2" name="矩形 1"/>
          <p:cNvSpPr/>
          <p:nvPr/>
        </p:nvSpPr>
        <p:spPr>
          <a:xfrm>
            <a:off x="536630" y="1556792"/>
            <a:ext cx="8355849" cy="2862322"/>
          </a:xfrm>
          <a:prstGeom prst="rect">
            <a:avLst/>
          </a:prstGeom>
        </p:spPr>
        <p:txBody>
          <a:bodyPr wrap="square">
            <a:spAutoFit/>
          </a:bodyPr>
          <a:lstStyle/>
          <a:p>
            <a:pPr indent="266700">
              <a:lnSpc>
                <a:spcPct val="150000"/>
              </a:lnSpc>
              <a:spcAft>
                <a:spcPts val="0"/>
              </a:spcAft>
            </a:pPr>
            <a:r>
              <a:rPr lang="en-US" altLang="zh-CN" sz="2000">
                <a:latin typeface="Times New Roman"/>
                <a:ea typeface="宋体"/>
              </a:rPr>
              <a:t>	hex</a:t>
            </a:r>
            <a:r>
              <a:rPr lang="zh-CN" altLang="zh-CN" sz="2000">
                <a:latin typeface="Times New Roman"/>
                <a:ea typeface="宋体"/>
              </a:rPr>
              <a:t>是</a:t>
            </a:r>
            <a:r>
              <a:rPr lang="en-US" altLang="zh-CN" sz="2000">
                <a:latin typeface="Times New Roman"/>
                <a:ea typeface="宋体"/>
              </a:rPr>
              <a:t>Intel</a:t>
            </a:r>
            <a:r>
              <a:rPr lang="zh-CN" altLang="zh-CN" sz="2000">
                <a:latin typeface="Times New Roman"/>
                <a:ea typeface="宋体"/>
              </a:rPr>
              <a:t>公司制定的一种使用</a:t>
            </a:r>
            <a:r>
              <a:rPr lang="en-US" altLang="zh-CN" sz="2000">
                <a:latin typeface="Times New Roman"/>
                <a:ea typeface="宋体"/>
              </a:rPr>
              <a:t>ASCII</a:t>
            </a:r>
            <a:r>
              <a:rPr lang="zh-CN" altLang="zh-CN" sz="2000">
                <a:latin typeface="Times New Roman"/>
                <a:ea typeface="宋体"/>
              </a:rPr>
              <a:t>文本记录机器码或常量数据的文件格式，这种文件常常用来记录将要存储到</a:t>
            </a:r>
            <a:r>
              <a:rPr lang="en-US" altLang="zh-CN" sz="2000">
                <a:latin typeface="Times New Roman"/>
                <a:ea typeface="宋体"/>
              </a:rPr>
              <a:t>ROM</a:t>
            </a:r>
            <a:r>
              <a:rPr lang="zh-CN" altLang="zh-CN" sz="2000">
                <a:latin typeface="Times New Roman"/>
                <a:ea typeface="宋体"/>
              </a:rPr>
              <a:t>中的数据，绝大多数下载器支持该格式。</a:t>
            </a:r>
          </a:p>
          <a:p>
            <a:pPr>
              <a:lnSpc>
                <a:spcPct val="150000"/>
              </a:lnSpc>
            </a:pPr>
            <a:r>
              <a:rPr lang="en-US" altLang="zh-CN" sz="2000">
                <a:latin typeface="Times New Roman"/>
                <a:ea typeface="宋体"/>
                <a:cs typeface="Times New Roman"/>
              </a:rPr>
              <a:t>	</a:t>
            </a:r>
            <a:r>
              <a:rPr lang="zh-CN" altLang="zh-CN" sz="2000">
                <a:latin typeface="Times New Roman"/>
                <a:ea typeface="宋体"/>
                <a:cs typeface="Times New Roman"/>
              </a:rPr>
              <a:t>一个</a:t>
            </a:r>
            <a:r>
              <a:rPr lang="en-US" altLang="zh-CN" sz="2000">
                <a:latin typeface="Times New Roman"/>
                <a:ea typeface="宋体"/>
              </a:rPr>
              <a:t>hex</a:t>
            </a:r>
            <a:r>
              <a:rPr lang="zh-CN" altLang="zh-CN" sz="2000">
                <a:latin typeface="Times New Roman"/>
                <a:ea typeface="宋体"/>
                <a:cs typeface="Times New Roman"/>
              </a:rPr>
              <a:t>文件由多条记录组成，而每条记录由五个部分组成，格式形如“</a:t>
            </a:r>
            <a:r>
              <a:rPr lang="en-US" altLang="zh-CN" sz="2000" b="1">
                <a:solidFill>
                  <a:srgbClr val="FF0000"/>
                </a:solidFill>
                <a:latin typeface="Times New Roman"/>
                <a:ea typeface="宋体"/>
              </a:rPr>
              <a:t>:</a:t>
            </a:r>
            <a:r>
              <a:rPr lang="en-US" altLang="zh-CN" sz="2000" b="1">
                <a:solidFill>
                  <a:srgbClr val="4F81BD"/>
                </a:solidFill>
                <a:latin typeface="Times New Roman"/>
                <a:ea typeface="宋体"/>
              </a:rPr>
              <a:t>ll</a:t>
            </a:r>
            <a:r>
              <a:rPr lang="en-US" altLang="zh-CN" sz="2000" b="1">
                <a:solidFill>
                  <a:srgbClr val="F79646"/>
                </a:solidFill>
                <a:latin typeface="Times New Roman"/>
                <a:ea typeface="宋体"/>
              </a:rPr>
              <a:t>aaaa</a:t>
            </a:r>
            <a:r>
              <a:rPr lang="en-US" altLang="zh-CN" sz="2000" b="1">
                <a:solidFill>
                  <a:srgbClr val="7030A0"/>
                </a:solidFill>
                <a:latin typeface="Times New Roman"/>
                <a:ea typeface="宋体"/>
              </a:rPr>
              <a:t>tt</a:t>
            </a:r>
            <a:r>
              <a:rPr lang="en-US" altLang="zh-CN" sz="2000" b="1">
                <a:solidFill>
                  <a:srgbClr val="00B050"/>
                </a:solidFill>
                <a:latin typeface="Times New Roman"/>
                <a:ea typeface="宋体"/>
              </a:rPr>
              <a:t>[dd…]</a:t>
            </a:r>
            <a:r>
              <a:rPr lang="en-US" altLang="zh-CN" sz="2000">
                <a:solidFill>
                  <a:srgbClr val="C00000"/>
                </a:solidFill>
                <a:latin typeface="Times New Roman"/>
                <a:ea typeface="宋体"/>
              </a:rPr>
              <a:t>cc</a:t>
            </a:r>
            <a:r>
              <a:rPr lang="zh-CN" altLang="zh-CN" sz="2000">
                <a:latin typeface="Times New Roman"/>
                <a:ea typeface="宋体"/>
                <a:cs typeface="Times New Roman"/>
              </a:rPr>
              <a:t>”，例如本“多彩流水灯”工程生成的</a:t>
            </a:r>
            <a:r>
              <a:rPr lang="en-US" altLang="zh-CN" sz="2000">
                <a:latin typeface="Times New Roman"/>
                <a:ea typeface="宋体"/>
              </a:rPr>
              <a:t>hex</a:t>
            </a:r>
            <a:r>
              <a:rPr lang="zh-CN" altLang="zh-CN" sz="2000">
                <a:latin typeface="Times New Roman"/>
                <a:ea typeface="宋体"/>
                <a:cs typeface="Times New Roman"/>
              </a:rPr>
              <a:t>文件前几条记录</a:t>
            </a:r>
            <a:r>
              <a:rPr lang="zh-CN" altLang="en-US" sz="2000">
                <a:latin typeface="Times New Roman"/>
                <a:ea typeface="宋体"/>
                <a:cs typeface="Times New Roman"/>
              </a:rPr>
              <a:t>：</a:t>
            </a:r>
            <a:endParaRPr lang="zh-CN" altLang="zh-CN" sz="2000"/>
          </a:p>
        </p:txBody>
      </p:sp>
      <p:pic>
        <p:nvPicPr>
          <p:cNvPr id="5" name="图片 4"/>
          <p:cNvPicPr>
            <a:picLocks noChangeAspect="1"/>
          </p:cNvPicPr>
          <p:nvPr/>
        </p:nvPicPr>
        <p:blipFill>
          <a:blip r:embed="rId3"/>
          <a:stretch>
            <a:fillRect/>
          </a:stretch>
        </p:blipFill>
        <p:spPr>
          <a:xfrm>
            <a:off x="870564" y="4653136"/>
            <a:ext cx="7388584" cy="1962214"/>
          </a:xfrm>
          <a:prstGeom prst="rect">
            <a:avLst/>
          </a:prstGeom>
        </p:spPr>
      </p:pic>
    </p:spTree>
    <p:extLst>
      <p:ext uri="{BB962C8B-B14F-4D97-AF65-F5344CB8AC3E}">
        <p14:creationId xmlns:p14="http://schemas.microsoft.com/office/powerpoint/2010/main" val="322894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11952" cy="369332"/>
          </a:xfrm>
          <a:prstGeom prst="rect">
            <a:avLst/>
          </a:prstGeom>
        </p:spPr>
        <p:txBody>
          <a:bodyPr wrap="none">
            <a:spAutoFit/>
          </a:bodyPr>
          <a:lstStyle/>
          <a:p>
            <a:r>
              <a:rPr lang="en-US" altLang="zh-CN" b="1"/>
              <a:t>hex</a:t>
            </a:r>
            <a:r>
              <a:rPr lang="zh-CN" altLang="zh-CN" b="1"/>
              <a:t>文件格式</a:t>
            </a:r>
          </a:p>
        </p:txBody>
      </p:sp>
      <p:sp>
        <p:nvSpPr>
          <p:cNvPr id="2" name="矩形 1"/>
          <p:cNvSpPr/>
          <p:nvPr/>
        </p:nvSpPr>
        <p:spPr>
          <a:xfrm>
            <a:off x="536630" y="1556792"/>
            <a:ext cx="8355849" cy="2802562"/>
          </a:xfrm>
          <a:prstGeom prst="rect">
            <a:avLst/>
          </a:prstGeom>
        </p:spPr>
        <p:txBody>
          <a:bodyPr wrap="square">
            <a:spAutoFit/>
          </a:bodyPr>
          <a:lstStyle/>
          <a:p>
            <a:pPr>
              <a:lnSpc>
                <a:spcPct val="150000"/>
              </a:lnSpc>
            </a:pPr>
            <a:r>
              <a:rPr lang="zh-CN" altLang="zh-CN" sz="2000"/>
              <a:t>记录的各个部分介绍如下：</a:t>
            </a:r>
          </a:p>
          <a:p>
            <a:pPr marL="342900" lvl="0" indent="-342900">
              <a:lnSpc>
                <a:spcPct val="150000"/>
              </a:lnSpc>
              <a:buFont typeface="Arial" panose="020B0604020202020204" pitchFamily="34" charset="0"/>
              <a:buChar char="•"/>
            </a:pPr>
            <a:r>
              <a:rPr lang="zh-CN" altLang="zh-CN" sz="2000"/>
              <a:t>“</a:t>
            </a:r>
            <a:r>
              <a:rPr lang="en-US" altLang="zh-CN" sz="2000" b="1"/>
              <a:t>:</a:t>
            </a:r>
            <a:r>
              <a:rPr lang="zh-CN" altLang="zh-CN" sz="2000"/>
              <a:t>” ：每条记录的开头都使用冒号来表示一条记录的开始；</a:t>
            </a:r>
            <a:endParaRPr lang="en-US" altLang="zh-CN" sz="2000"/>
          </a:p>
          <a:p>
            <a:pPr marL="342900" lvl="0" indent="-342900">
              <a:lnSpc>
                <a:spcPct val="150000"/>
              </a:lnSpc>
              <a:buFont typeface="Arial" panose="020B0604020202020204" pitchFamily="34" charset="0"/>
              <a:buChar char="•"/>
            </a:pPr>
            <a:r>
              <a:rPr lang="en-US" altLang="zh-CN" sz="2000" b="1"/>
              <a:t>ll</a:t>
            </a:r>
            <a:r>
              <a:rPr lang="en-US" altLang="zh-CN" sz="2000"/>
              <a:t> </a:t>
            </a:r>
            <a:r>
              <a:rPr lang="zh-CN" altLang="zh-CN" sz="2000"/>
              <a:t>：以</a:t>
            </a:r>
            <a:r>
              <a:rPr lang="en-US" altLang="zh-CN" sz="2000"/>
              <a:t>16</a:t>
            </a:r>
            <a:r>
              <a:rPr lang="zh-CN" altLang="zh-CN" sz="2000"/>
              <a:t>进制数表示这条记录的主体数据区的长度</a:t>
            </a:r>
            <a:r>
              <a:rPr lang="en-US" altLang="zh-CN" sz="2000"/>
              <a:t>(</a:t>
            </a:r>
            <a:r>
              <a:rPr lang="zh-CN" altLang="zh-CN" sz="2000"/>
              <a:t>即后面</a:t>
            </a:r>
            <a:r>
              <a:rPr lang="en-US" altLang="zh-CN" sz="2000"/>
              <a:t>[</a:t>
            </a:r>
            <a:r>
              <a:rPr lang="en-US" altLang="zh-CN" sz="2000" b="1"/>
              <a:t>dd…]</a:t>
            </a:r>
            <a:r>
              <a:rPr lang="zh-CN" altLang="zh-CN" sz="2000"/>
              <a:t>的长度</a:t>
            </a:r>
            <a:r>
              <a:rPr lang="en-US" altLang="zh-CN" sz="2000"/>
              <a:t>)</a:t>
            </a:r>
            <a:r>
              <a:rPr lang="zh-CN" altLang="zh-CN" sz="2000"/>
              <a:t>；</a:t>
            </a:r>
            <a:endParaRPr lang="en-US" altLang="zh-CN" sz="2000"/>
          </a:p>
          <a:p>
            <a:pPr marL="342900" lvl="0" indent="-342900">
              <a:lnSpc>
                <a:spcPct val="150000"/>
              </a:lnSpc>
              <a:buFont typeface="Arial" panose="020B0604020202020204" pitchFamily="34" charset="0"/>
              <a:buChar char="•"/>
            </a:pPr>
            <a:r>
              <a:rPr lang="en-US" altLang="zh-CN" sz="2000" b="1"/>
              <a:t>aaaa</a:t>
            </a:r>
            <a:r>
              <a:rPr lang="en-US" altLang="zh-CN" sz="2000"/>
              <a:t>:</a:t>
            </a:r>
            <a:r>
              <a:rPr lang="zh-CN" altLang="zh-CN" sz="2000"/>
              <a:t>表示这条记录中的内容应存放到</a:t>
            </a:r>
            <a:r>
              <a:rPr lang="en-US" altLang="zh-CN" sz="2000"/>
              <a:t>FLASH</a:t>
            </a:r>
            <a:r>
              <a:rPr lang="zh-CN" altLang="zh-CN" sz="2000"/>
              <a:t>中的起始地址；</a:t>
            </a:r>
            <a:endParaRPr lang="en-US" altLang="zh-CN" sz="2000"/>
          </a:p>
          <a:p>
            <a:pPr marL="342900" lvl="0" indent="-342900">
              <a:lnSpc>
                <a:spcPct val="150000"/>
              </a:lnSpc>
              <a:buFont typeface="Arial" panose="020B0604020202020204" pitchFamily="34" charset="0"/>
              <a:buChar char="•"/>
            </a:pPr>
            <a:r>
              <a:rPr lang="en-US" altLang="zh-CN" sz="2000" b="1"/>
              <a:t>tt</a:t>
            </a:r>
            <a:r>
              <a:rPr lang="zh-CN" altLang="zh-CN" sz="2000"/>
              <a:t>：表示这条记录的类型，它包含中的各种类型；</a:t>
            </a:r>
          </a:p>
        </p:txBody>
      </p:sp>
      <p:graphicFrame>
        <p:nvGraphicFramePr>
          <p:cNvPr id="4" name="表格 3"/>
          <p:cNvGraphicFramePr>
            <a:graphicFrameLocks noGrp="1"/>
          </p:cNvGraphicFramePr>
          <p:nvPr>
            <p:extLst>
              <p:ext uri="{D42A27DB-BD31-4B8C-83A1-F6EECF244321}">
                <p14:modId xmlns:p14="http://schemas.microsoft.com/office/powerpoint/2010/main" val="463595774"/>
              </p:ext>
            </p:extLst>
          </p:nvPr>
        </p:nvGraphicFramePr>
        <p:xfrm>
          <a:off x="1117476" y="4509120"/>
          <a:ext cx="7054924" cy="2016223"/>
        </p:xfrm>
        <a:graphic>
          <a:graphicData uri="http://schemas.openxmlformats.org/drawingml/2006/table">
            <a:tbl>
              <a:tblPr firstRow="1" firstCol="1" bandRow="1">
                <a:tableStyleId>{5C22544A-7EE6-4342-B048-85BDC9FD1C3A}</a:tableStyleId>
              </a:tblPr>
              <a:tblGrid>
                <a:gridCol w="1222276">
                  <a:extLst>
                    <a:ext uri="{9D8B030D-6E8A-4147-A177-3AD203B41FA5}">
                      <a16:colId xmlns:a16="http://schemas.microsoft.com/office/drawing/2014/main" val="20000"/>
                    </a:ext>
                  </a:extLst>
                </a:gridCol>
                <a:gridCol w="5832648">
                  <a:extLst>
                    <a:ext uri="{9D8B030D-6E8A-4147-A177-3AD203B41FA5}">
                      <a16:colId xmlns:a16="http://schemas.microsoft.com/office/drawing/2014/main" val="20001"/>
                    </a:ext>
                  </a:extLst>
                </a:gridCol>
              </a:tblGrid>
              <a:tr h="576063">
                <a:tc>
                  <a:txBody>
                    <a:bodyPr/>
                    <a:lstStyle/>
                    <a:p>
                      <a:pPr indent="266700" algn="just">
                        <a:lnSpc>
                          <a:spcPts val="1200"/>
                        </a:lnSpc>
                        <a:spcAft>
                          <a:spcPts val="0"/>
                        </a:spcAft>
                      </a:pPr>
                      <a:r>
                        <a:rPr lang="en-US" sz="1600">
                          <a:effectLst/>
                        </a:rPr>
                        <a:t>tt</a:t>
                      </a:r>
                      <a:r>
                        <a:rPr lang="zh-CN" sz="1600">
                          <a:effectLst/>
                        </a:rPr>
                        <a:t>的值</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代表的类型</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88032">
                <a:tc>
                  <a:txBody>
                    <a:bodyPr/>
                    <a:lstStyle/>
                    <a:p>
                      <a:pPr indent="266700" algn="just">
                        <a:lnSpc>
                          <a:spcPts val="1200"/>
                        </a:lnSpc>
                        <a:spcAft>
                          <a:spcPts val="0"/>
                        </a:spcAft>
                      </a:pPr>
                      <a:r>
                        <a:rPr lang="en-US" sz="1600">
                          <a:effectLst/>
                        </a:rPr>
                        <a:t>00</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数据记录</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88032">
                <a:tc>
                  <a:txBody>
                    <a:bodyPr/>
                    <a:lstStyle/>
                    <a:p>
                      <a:pPr indent="266700" algn="just">
                        <a:lnSpc>
                          <a:spcPts val="1200"/>
                        </a:lnSpc>
                        <a:spcAft>
                          <a:spcPts val="0"/>
                        </a:spcAft>
                      </a:pPr>
                      <a:r>
                        <a:rPr lang="en-US" sz="1600">
                          <a:effectLst/>
                        </a:rPr>
                        <a:t>01</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本文件结束记录</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88032">
                <a:tc>
                  <a:txBody>
                    <a:bodyPr/>
                    <a:lstStyle/>
                    <a:p>
                      <a:pPr indent="266700" algn="just">
                        <a:lnSpc>
                          <a:spcPts val="1200"/>
                        </a:lnSpc>
                        <a:spcAft>
                          <a:spcPts val="0"/>
                        </a:spcAft>
                      </a:pPr>
                      <a:r>
                        <a:rPr lang="en-US" sz="1600">
                          <a:effectLst/>
                        </a:rPr>
                        <a:t>02</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扩展地址记录</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88032">
                <a:tc>
                  <a:txBody>
                    <a:bodyPr/>
                    <a:lstStyle/>
                    <a:p>
                      <a:pPr indent="266700" algn="just">
                        <a:lnSpc>
                          <a:spcPts val="1200"/>
                        </a:lnSpc>
                        <a:spcAft>
                          <a:spcPts val="0"/>
                        </a:spcAft>
                      </a:pPr>
                      <a:r>
                        <a:rPr lang="en-US" sz="1600">
                          <a:effectLst/>
                        </a:rPr>
                        <a:t>04</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扩展线性地址记录</a:t>
                      </a:r>
                      <a:r>
                        <a:rPr lang="en-US" sz="1600">
                          <a:effectLst/>
                        </a:rPr>
                        <a:t>(</a:t>
                      </a:r>
                      <a:r>
                        <a:rPr lang="zh-CN" sz="1600">
                          <a:effectLst/>
                        </a:rPr>
                        <a:t>表示后面的记录按个这地址递增</a:t>
                      </a:r>
                      <a:r>
                        <a:rPr lang="en-US" sz="1600">
                          <a:effectLst/>
                        </a:rPr>
                        <a:t>)</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88032">
                <a:tc>
                  <a:txBody>
                    <a:bodyPr/>
                    <a:lstStyle/>
                    <a:p>
                      <a:pPr indent="266700" algn="just">
                        <a:lnSpc>
                          <a:spcPts val="1200"/>
                        </a:lnSpc>
                        <a:spcAft>
                          <a:spcPts val="0"/>
                        </a:spcAft>
                      </a:pPr>
                      <a:r>
                        <a:rPr lang="en-US" sz="1600">
                          <a:effectLst/>
                        </a:rPr>
                        <a:t>05</a:t>
                      </a:r>
                      <a:endParaRPr lang="zh-CN" sz="1600">
                        <a:effectLst/>
                        <a:latin typeface="Times New Roman"/>
                        <a:ea typeface="宋体"/>
                      </a:endParaRPr>
                    </a:p>
                  </a:txBody>
                  <a:tcPr marL="68580" marR="68580" marT="0" marB="0" anchor="ctr"/>
                </a:tc>
                <a:tc>
                  <a:txBody>
                    <a:bodyPr/>
                    <a:lstStyle/>
                    <a:p>
                      <a:pPr indent="266700" algn="just">
                        <a:lnSpc>
                          <a:spcPts val="1200"/>
                        </a:lnSpc>
                        <a:spcAft>
                          <a:spcPts val="0"/>
                        </a:spcAft>
                      </a:pPr>
                      <a:r>
                        <a:rPr lang="zh-CN" sz="1600">
                          <a:effectLst/>
                        </a:rPr>
                        <a:t>表示一个线性地址记录的起始</a:t>
                      </a:r>
                      <a:r>
                        <a:rPr lang="en-US" sz="1600">
                          <a:effectLst/>
                        </a:rPr>
                        <a:t>(</a:t>
                      </a:r>
                      <a:r>
                        <a:rPr lang="zh-CN" sz="1600">
                          <a:effectLst/>
                        </a:rPr>
                        <a:t>只适用于</a:t>
                      </a:r>
                      <a:r>
                        <a:rPr lang="en-US" sz="1600">
                          <a:effectLst/>
                        </a:rPr>
                        <a:t>ARM)</a:t>
                      </a:r>
                      <a:endParaRPr lang="zh-CN" sz="160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55954209"/>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3935</TotalTime>
  <Pages>0</Pages>
  <Words>847</Words>
  <Characters>0</Characters>
  <Application>Microsoft Office PowerPoint</Application>
  <DocSecurity>0</DocSecurity>
  <PresentationFormat>全屏显示(4:3)</PresentationFormat>
  <Lines>0</Lines>
  <Paragraphs>109</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微软雅黑</vt:lpstr>
      <vt:lpstr>Arial</vt:lpstr>
      <vt:lpstr>Courier New</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491</cp:revision>
  <dcterms:created xsi:type="dcterms:W3CDTF">2014-09-22T09:17:55Z</dcterms:created>
  <dcterms:modified xsi:type="dcterms:W3CDTF">2016-12-09T01:28:11Z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