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79" r:id="rId7"/>
    <p:sldId id="280" r:id="rId8"/>
    <p:sldId id="261" r:id="rId9"/>
    <p:sldId id="262" r:id="rId10"/>
    <p:sldId id="263" r:id="rId11"/>
    <p:sldId id="264" r:id="rId12"/>
    <p:sldId id="281" r:id="rId13"/>
    <p:sldId id="265" r:id="rId14"/>
    <p:sldId id="266" r:id="rId15"/>
    <p:sldId id="267" r:id="rId16"/>
    <p:sldId id="268" r:id="rId17"/>
    <p:sldId id="269" r:id="rId18"/>
    <p:sldId id="270" r:id="rId19"/>
    <p:sldId id="271" r:id="rId20"/>
    <p:sldId id="272" r:id="rId21"/>
    <p:sldId id="282" r:id="rId22"/>
    <p:sldId id="273" r:id="rId23"/>
    <p:sldId id="274" r:id="rId24"/>
    <p:sldId id="283" r:id="rId25"/>
    <p:sldId id="275" r:id="rId26"/>
    <p:sldId id="276" r:id="rId27"/>
    <p:sldId id="284"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31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图像"/>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图像"/>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e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660384004_1290x1720.jpe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cslabcms.nju.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作者和日期"/>
          <p:cNvSpPr txBox="1">
            <a:spLocks noGrp="1"/>
          </p:cNvSpPr>
          <p:nvPr>
            <p:ph type="body" idx="21"/>
          </p:nvPr>
        </p:nvSpPr>
        <p:spPr>
          <a:prstGeom prst="rect">
            <a:avLst/>
          </a:prstGeom>
        </p:spPr>
        <p:txBody>
          <a:bodyPr/>
          <a:lstStyle/>
          <a:p>
            <a:endParaRPr/>
          </a:p>
        </p:txBody>
      </p:sp>
      <p:sp>
        <p:nvSpPr>
          <p:cNvPr id="152" name="Lab2: 系统调用"/>
          <p:cNvSpPr txBox="1">
            <a:spLocks noGrp="1"/>
          </p:cNvSpPr>
          <p:nvPr>
            <p:ph type="ctrTitle"/>
          </p:nvPr>
        </p:nvSpPr>
        <p:spPr>
          <a:prstGeom prst="rect">
            <a:avLst/>
          </a:prstGeom>
        </p:spPr>
        <p:txBody>
          <a:bodyPr/>
          <a:lstStyle/>
          <a:p>
            <a:r>
              <a:t>Lab2: 系统调用</a:t>
            </a:r>
          </a:p>
        </p:txBody>
      </p:sp>
      <p:sp>
        <p:nvSpPr>
          <p:cNvPr id="3" name="文本占位符 2">
            <a:extLst>
              <a:ext uri="{FF2B5EF4-FFF2-40B4-BE49-F238E27FC236}">
                <a16:creationId xmlns:a16="http://schemas.microsoft.com/office/drawing/2014/main" id="{724DD555-3B42-130A-FD2D-710FFC0F7B87}"/>
              </a:ext>
            </a:extLst>
          </p:cNvPr>
          <p:cNvSpPr>
            <a:spLocks noGrp="1"/>
          </p:cNvSpPr>
          <p:nvPr>
            <p:ph type="body" sz="quarter" idx="1"/>
          </p:nvPr>
        </p:nvSpPr>
        <p:spPr/>
        <p:txBody>
          <a:bodyPr/>
          <a:lstStyle/>
          <a:p>
            <a:endParaRPr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幻灯片标题"/>
          <p:cNvSpPr txBox="1">
            <a:spLocks noGrp="1"/>
          </p:cNvSpPr>
          <p:nvPr>
            <p:ph type="title"/>
          </p:nvPr>
        </p:nvSpPr>
        <p:spPr>
          <a:prstGeom prst="rect">
            <a:avLst/>
          </a:prstGeom>
        </p:spPr>
        <p:txBody>
          <a:bodyPr/>
          <a:lstStyle/>
          <a:p>
            <a:pPr defTabSz="2145738">
              <a:defRPr sz="7480" spc="-149"/>
            </a:pPr>
            <a:endParaRPr/>
          </a:p>
        </p:txBody>
      </p:sp>
      <p:sp>
        <p:nvSpPr>
          <p:cNvPr id="180" name="幻灯片副标题"/>
          <p:cNvSpPr txBox="1">
            <a:spLocks noGrp="1"/>
          </p:cNvSpPr>
          <p:nvPr>
            <p:ph type="body" idx="21"/>
          </p:nvPr>
        </p:nvSpPr>
        <p:spPr>
          <a:prstGeom prst="rect">
            <a:avLst/>
          </a:prstGeom>
        </p:spPr>
        <p:txBody>
          <a:bodyPr/>
          <a:lstStyle/>
          <a:p>
            <a:r>
              <a:rPr lang="zh-CN" altLang="en-US" dirty="0"/>
              <a:t>中断（广义）的分类</a:t>
            </a:r>
          </a:p>
          <a:p>
            <a:endParaRPr dirty="0"/>
          </a:p>
        </p:txBody>
      </p:sp>
      <p:sp>
        <p:nvSpPr>
          <p:cNvPr id="181" name="中断（广义）的分类…"/>
          <p:cNvSpPr txBox="1">
            <a:spLocks noGrp="1"/>
          </p:cNvSpPr>
          <p:nvPr>
            <p:ph type="body" idx="1"/>
          </p:nvPr>
        </p:nvSpPr>
        <p:spPr>
          <a:prstGeom prst="rect">
            <a:avLst/>
          </a:prstGeom>
        </p:spPr>
        <p:txBody>
          <a:bodyPr/>
          <a:lstStyle/>
          <a:p>
            <a:pPr lvl="1"/>
            <a:r>
              <a:rPr dirty="0" err="1"/>
              <a:t>Interrupt：外部硬件产生的中断</a:t>
            </a:r>
            <a:endParaRPr dirty="0"/>
          </a:p>
          <a:p>
            <a:pPr lvl="1"/>
            <a:r>
              <a:rPr dirty="0" err="1"/>
              <a:t>Exception：CPU执行指令过程中产生的异常</a:t>
            </a:r>
            <a:endParaRPr dirty="0"/>
          </a:p>
          <a:p>
            <a:pPr lvl="1"/>
            <a:r>
              <a:rPr dirty="0"/>
              <a:t>Software </a:t>
            </a:r>
            <a:r>
              <a:rPr dirty="0" err="1"/>
              <a:t>Interrupt：由int等指令产生的软中断</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幻灯片标题"/>
          <p:cNvSpPr txBox="1">
            <a:spLocks noGrp="1"/>
          </p:cNvSpPr>
          <p:nvPr>
            <p:ph type="title"/>
          </p:nvPr>
        </p:nvSpPr>
        <p:spPr>
          <a:prstGeom prst="rect">
            <a:avLst/>
          </a:prstGeom>
        </p:spPr>
        <p:txBody>
          <a:bodyPr/>
          <a:lstStyle/>
          <a:p>
            <a:pPr defTabSz="2145738">
              <a:defRPr sz="7480" spc="-149"/>
            </a:pPr>
            <a:endParaRPr/>
          </a:p>
        </p:txBody>
      </p:sp>
      <p:sp>
        <p:nvSpPr>
          <p:cNvPr id="184" name="幻灯片副标题"/>
          <p:cNvSpPr txBox="1">
            <a:spLocks noGrp="1"/>
          </p:cNvSpPr>
          <p:nvPr>
            <p:ph type="body" idx="21"/>
          </p:nvPr>
        </p:nvSpPr>
        <p:spPr>
          <a:prstGeom prst="rect">
            <a:avLst/>
          </a:prstGeom>
        </p:spPr>
        <p:txBody>
          <a:bodyPr/>
          <a:lstStyle/>
          <a:p>
            <a:r>
              <a:rPr lang="en-US" altLang="zh-CN" sz="5400" dirty="0"/>
              <a:t>Interrupt</a:t>
            </a:r>
            <a:r>
              <a:rPr lang="zh-CN" altLang="en-US" sz="5400" dirty="0"/>
              <a:t>：</a:t>
            </a:r>
          </a:p>
          <a:p>
            <a:endParaRPr dirty="0"/>
          </a:p>
        </p:txBody>
      </p:sp>
      <p:sp>
        <p:nvSpPr>
          <p:cNvPr id="185" name="Interrupt：…"/>
          <p:cNvSpPr txBox="1">
            <a:spLocks noGrp="1"/>
          </p:cNvSpPr>
          <p:nvPr>
            <p:ph type="body" idx="1"/>
          </p:nvPr>
        </p:nvSpPr>
        <p:spPr>
          <a:xfrm>
            <a:off x="1206501" y="3611685"/>
            <a:ext cx="21970999" cy="11425016"/>
          </a:xfrm>
          <a:prstGeom prst="rect">
            <a:avLst/>
          </a:prstGeom>
        </p:spPr>
        <p:txBody>
          <a:bodyPr>
            <a:normAutofit/>
          </a:bodyPr>
          <a:lstStyle/>
          <a:p>
            <a:pPr marL="633983" lvl="1" indent="-316991" defTabSz="1267936">
              <a:spcBef>
                <a:spcPts val="2300"/>
              </a:spcBef>
              <a:defRPr sz="2496"/>
            </a:pPr>
            <a:r>
              <a:rPr sz="3600" dirty="0" err="1"/>
              <a:t>由硬件随机产生的，在程序执行的任何时候都可能出现（异步</a:t>
            </a:r>
            <a:r>
              <a:rPr sz="3600" dirty="0"/>
              <a:t>）</a:t>
            </a:r>
          </a:p>
          <a:p>
            <a:pPr marL="950975" lvl="2" indent="-316991" defTabSz="1267936">
              <a:spcBef>
                <a:spcPts val="2300"/>
              </a:spcBef>
              <a:defRPr sz="2496"/>
            </a:pPr>
            <a:r>
              <a:rPr sz="3600" dirty="0"/>
              <a:t>Maskable </a:t>
            </a:r>
            <a:r>
              <a:rPr sz="3600" dirty="0" err="1"/>
              <a:t>Interrupt：可屏蔽中断</a:t>
            </a:r>
            <a:endParaRPr sz="3600" dirty="0"/>
          </a:p>
          <a:p>
            <a:pPr marL="1267967" lvl="3" indent="-316991" defTabSz="1267936">
              <a:spcBef>
                <a:spcPts val="2300"/>
              </a:spcBef>
              <a:defRPr sz="2496"/>
            </a:pPr>
            <a:r>
              <a:rPr sz="3600" dirty="0" err="1"/>
              <a:t>可以被CPU选择屏蔽掉请求的中断类型</a:t>
            </a:r>
            <a:endParaRPr sz="3600" dirty="0"/>
          </a:p>
          <a:p>
            <a:pPr marL="1267967" lvl="3" indent="-316991" defTabSz="1267936">
              <a:spcBef>
                <a:spcPts val="2300"/>
              </a:spcBef>
              <a:defRPr sz="2496"/>
            </a:pPr>
            <a:r>
              <a:rPr sz="3600" dirty="0" err="1"/>
              <a:t>可屏蔽中断可以被屏蔽（masked）也可以不被屏蔽（unmasked</a:t>
            </a:r>
            <a:r>
              <a:rPr sz="3600" dirty="0"/>
              <a:t>）</a:t>
            </a:r>
          </a:p>
          <a:p>
            <a:pPr marL="1267967" lvl="3" indent="-316991" defTabSz="1267936">
              <a:spcBef>
                <a:spcPts val="2300"/>
              </a:spcBef>
              <a:defRPr sz="2496"/>
            </a:pPr>
            <a:r>
              <a:rPr sz="3600" dirty="0"/>
              <a:t>I/</a:t>
            </a:r>
            <a:r>
              <a:rPr sz="3600" dirty="0" err="1"/>
              <a:t>O设备发出的所有中断请求（IRQ）都可以产生可屏蔽中断</a:t>
            </a:r>
            <a:endParaRPr sz="3600" dirty="0"/>
          </a:p>
          <a:p>
            <a:pPr marL="1267967" lvl="3" indent="-316991" defTabSz="1267936">
              <a:spcBef>
                <a:spcPts val="2300"/>
              </a:spcBef>
              <a:defRPr sz="2496"/>
            </a:pPr>
            <a:r>
              <a:rPr sz="3600" dirty="0"/>
              <a:t>IRQ由8259A这个可编程中断控制器（PIC）统一处理，并转化为8-Bits中断向量由INTR引脚输入CPU</a:t>
            </a:r>
          </a:p>
          <a:p>
            <a:pPr marL="1267967" lvl="3" indent="-316991" defTabSz="1267936">
              <a:spcBef>
                <a:spcPts val="2300"/>
              </a:spcBef>
              <a:defRPr sz="2496"/>
            </a:pPr>
            <a:r>
              <a:rPr sz="3600" dirty="0"/>
              <a:t>通过设置8259A芯片，可以对每个IRQ分别进行屏蔽</a:t>
            </a:r>
          </a:p>
          <a:p>
            <a:pPr marL="950975" lvl="2" indent="-316991" defTabSz="1267936">
              <a:spcBef>
                <a:spcPts val="2300"/>
              </a:spcBef>
              <a:defRPr sz="2496"/>
            </a:pPr>
            <a:r>
              <a:rPr sz="3600" dirty="0" err="1"/>
              <a:t>Nonmaskable</a:t>
            </a:r>
            <a:r>
              <a:rPr sz="3600" dirty="0"/>
              <a:t> </a:t>
            </a:r>
            <a:r>
              <a:rPr sz="3600" dirty="0" err="1"/>
              <a:t>Interrupt：非屏蔽中断</a:t>
            </a:r>
            <a:endParaRPr sz="3600" dirty="0"/>
          </a:p>
          <a:p>
            <a:pPr marL="1267967" lvl="3" indent="-316991" defTabSz="1267936">
              <a:spcBef>
                <a:spcPts val="2300"/>
              </a:spcBef>
              <a:defRPr sz="2496"/>
            </a:pPr>
            <a:r>
              <a:rPr sz="3600" dirty="0" err="1"/>
              <a:t>不可以被CPU屏蔽的中断类型</a:t>
            </a:r>
            <a:endParaRPr sz="3600" dirty="0"/>
          </a:p>
          <a:p>
            <a:pPr marL="1267967" lvl="3" indent="-316991" defTabSz="1267936">
              <a:spcBef>
                <a:spcPts val="2300"/>
              </a:spcBef>
              <a:defRPr sz="2496"/>
            </a:pPr>
            <a:r>
              <a:rPr sz="3600" dirty="0" err="1"/>
              <a:t>只有少数几个特定的危机事件才会产生非屏蔽中断，比如硬件故障、掉电等</a:t>
            </a:r>
            <a:endParaRPr sz="3600" dirty="0"/>
          </a:p>
          <a:p>
            <a:pPr marL="1267967" lvl="3" indent="-316991" defTabSz="1267936">
              <a:spcBef>
                <a:spcPts val="2300"/>
              </a:spcBef>
              <a:defRPr sz="2496"/>
            </a:pPr>
            <a:r>
              <a:rPr sz="3600" dirty="0" err="1"/>
              <a:t>由NMI引脚输入CPU</a:t>
            </a:r>
            <a:endParaRPr sz="36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928C-D895-487A-91B2-0F4607268649}"/>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4D439842-6832-45DE-8CC1-3FCB1045A359}"/>
              </a:ext>
            </a:extLst>
          </p:cNvPr>
          <p:cNvSpPr>
            <a:spLocks noGrp="1"/>
          </p:cNvSpPr>
          <p:nvPr>
            <p:ph type="body" sz="quarter" idx="21"/>
          </p:nvPr>
        </p:nvSpPr>
        <p:spPr/>
        <p:txBody>
          <a:bodyPr/>
          <a:lstStyle/>
          <a:p>
            <a:r>
              <a:rPr lang="en-US" altLang="zh-CN" sz="4800" dirty="0"/>
              <a:t>Interrupt</a:t>
            </a:r>
            <a:r>
              <a:rPr lang="zh-CN" altLang="en-US" sz="4800" dirty="0"/>
              <a:t>：</a:t>
            </a:r>
          </a:p>
          <a:p>
            <a:endParaRPr lang="zh-CN" altLang="en-US" dirty="0"/>
          </a:p>
        </p:txBody>
      </p:sp>
      <p:sp>
        <p:nvSpPr>
          <p:cNvPr id="4" name="文本占位符 3">
            <a:extLst>
              <a:ext uri="{FF2B5EF4-FFF2-40B4-BE49-F238E27FC236}">
                <a16:creationId xmlns:a16="http://schemas.microsoft.com/office/drawing/2014/main" id="{1D652462-7677-41D0-AE11-721D18ECCBDC}"/>
              </a:ext>
            </a:extLst>
          </p:cNvPr>
          <p:cNvSpPr>
            <a:spLocks noGrp="1"/>
          </p:cNvSpPr>
          <p:nvPr>
            <p:ph type="body" idx="1"/>
          </p:nvPr>
        </p:nvSpPr>
        <p:spPr/>
        <p:txBody>
          <a:bodyPr/>
          <a:lstStyle/>
          <a:p>
            <a:endParaRPr lang="zh-CN" altLang="en-US"/>
          </a:p>
        </p:txBody>
      </p:sp>
      <p:pic>
        <p:nvPicPr>
          <p:cNvPr id="6" name="图片 5">
            <a:extLst>
              <a:ext uri="{FF2B5EF4-FFF2-40B4-BE49-F238E27FC236}">
                <a16:creationId xmlns:a16="http://schemas.microsoft.com/office/drawing/2014/main" id="{924F6BAE-09EF-4E29-BAEA-553A3C354D21}"/>
              </a:ext>
            </a:extLst>
          </p:cNvPr>
          <p:cNvPicPr>
            <a:picLocks noChangeAspect="1"/>
          </p:cNvPicPr>
          <p:nvPr/>
        </p:nvPicPr>
        <p:blipFill>
          <a:blip r:embed="rId2"/>
          <a:stretch>
            <a:fillRect/>
          </a:stretch>
        </p:blipFill>
        <p:spPr>
          <a:xfrm>
            <a:off x="1206500" y="3603529"/>
            <a:ext cx="20756685" cy="7739509"/>
          </a:xfrm>
          <a:prstGeom prst="rect">
            <a:avLst/>
          </a:prstGeom>
        </p:spPr>
      </p:pic>
    </p:spTree>
    <p:extLst>
      <p:ext uri="{BB962C8B-B14F-4D97-AF65-F5344CB8AC3E}">
        <p14:creationId xmlns:p14="http://schemas.microsoft.com/office/powerpoint/2010/main" val="39740365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幻灯片标题"/>
          <p:cNvSpPr txBox="1">
            <a:spLocks noGrp="1"/>
          </p:cNvSpPr>
          <p:nvPr>
            <p:ph type="title"/>
          </p:nvPr>
        </p:nvSpPr>
        <p:spPr>
          <a:prstGeom prst="rect">
            <a:avLst/>
          </a:prstGeom>
        </p:spPr>
        <p:txBody>
          <a:bodyPr/>
          <a:lstStyle/>
          <a:p>
            <a:pPr defTabSz="2145738">
              <a:defRPr sz="7480" spc="-149"/>
            </a:pPr>
            <a:endParaRPr/>
          </a:p>
        </p:txBody>
      </p:sp>
      <p:sp>
        <p:nvSpPr>
          <p:cNvPr id="188" name="幻灯片副标题"/>
          <p:cNvSpPr txBox="1">
            <a:spLocks noGrp="1"/>
          </p:cNvSpPr>
          <p:nvPr>
            <p:ph type="body" idx="21"/>
          </p:nvPr>
        </p:nvSpPr>
        <p:spPr>
          <a:prstGeom prst="rect">
            <a:avLst/>
          </a:prstGeom>
        </p:spPr>
        <p:txBody>
          <a:bodyPr/>
          <a:lstStyle/>
          <a:p>
            <a:r>
              <a:rPr lang="en-US" altLang="zh-CN" sz="4800" dirty="0"/>
              <a:t>Interrupt</a:t>
            </a:r>
            <a:r>
              <a:rPr lang="zh-CN" altLang="en-US" sz="4800" dirty="0"/>
              <a:t>：</a:t>
            </a:r>
          </a:p>
          <a:p>
            <a:endParaRPr dirty="0"/>
          </a:p>
        </p:txBody>
      </p:sp>
      <p:sp>
        <p:nvSpPr>
          <p:cNvPr id="189" name="CPU屏蔽机制：…"/>
          <p:cNvSpPr txBox="1">
            <a:spLocks noGrp="1"/>
          </p:cNvSpPr>
          <p:nvPr>
            <p:ph type="body" idx="1"/>
          </p:nvPr>
        </p:nvSpPr>
        <p:spPr>
          <a:prstGeom prst="rect">
            <a:avLst/>
          </a:prstGeom>
        </p:spPr>
        <p:txBody>
          <a:bodyPr/>
          <a:lstStyle/>
          <a:p>
            <a:pPr lvl="1"/>
            <a:r>
              <a:t>CPU屏蔽机制：</a:t>
            </a:r>
          </a:p>
          <a:p>
            <a:pPr lvl="2"/>
            <a:r>
              <a:t>Eflags中的IF标志：0-关中断，1-开中断</a:t>
            </a:r>
          </a:p>
          <a:p>
            <a:pPr lvl="2"/>
            <a:r>
              <a:t>关中断时，CPU不响应中断控制器发布的任何中断请求</a:t>
            </a:r>
          </a:p>
          <a:p>
            <a:pPr lvl="2"/>
            <a:r>
              <a:t>内核中使用cli和sti指令来清除（关）和设置（开）该标志</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幻灯片标题"/>
          <p:cNvSpPr txBox="1">
            <a:spLocks noGrp="1"/>
          </p:cNvSpPr>
          <p:nvPr>
            <p:ph type="title"/>
          </p:nvPr>
        </p:nvSpPr>
        <p:spPr>
          <a:prstGeom prst="rect">
            <a:avLst/>
          </a:prstGeom>
        </p:spPr>
        <p:txBody>
          <a:bodyPr/>
          <a:lstStyle/>
          <a:p>
            <a:pPr defTabSz="2145738">
              <a:defRPr sz="7480" spc="-149"/>
            </a:pPr>
            <a:endParaRPr/>
          </a:p>
        </p:txBody>
      </p:sp>
      <p:sp>
        <p:nvSpPr>
          <p:cNvPr id="192" name="幻灯片副标题"/>
          <p:cNvSpPr txBox="1">
            <a:spLocks noGrp="1"/>
          </p:cNvSpPr>
          <p:nvPr>
            <p:ph type="body" idx="21"/>
          </p:nvPr>
        </p:nvSpPr>
        <p:spPr>
          <a:prstGeom prst="rect">
            <a:avLst/>
          </a:prstGeom>
        </p:spPr>
        <p:txBody>
          <a:bodyPr/>
          <a:lstStyle/>
          <a:p>
            <a:r>
              <a:rPr lang="en-US" altLang="zh-CN" sz="5400" dirty="0"/>
              <a:t>Exception</a:t>
            </a:r>
            <a:r>
              <a:rPr lang="zh-CN" altLang="en-US" sz="5400" dirty="0"/>
              <a:t>：</a:t>
            </a:r>
          </a:p>
          <a:p>
            <a:endParaRPr dirty="0"/>
          </a:p>
        </p:txBody>
      </p:sp>
      <p:sp>
        <p:nvSpPr>
          <p:cNvPr id="193" name="Exception：…"/>
          <p:cNvSpPr txBox="1">
            <a:spLocks noGrp="1"/>
          </p:cNvSpPr>
          <p:nvPr>
            <p:ph type="body" idx="1"/>
          </p:nvPr>
        </p:nvSpPr>
        <p:spPr>
          <a:xfrm>
            <a:off x="1206500" y="3748875"/>
            <a:ext cx="22321715" cy="9221311"/>
          </a:xfrm>
          <a:prstGeom prst="rect">
            <a:avLst/>
          </a:prstGeom>
        </p:spPr>
        <p:txBody>
          <a:bodyPr>
            <a:noAutofit/>
          </a:bodyPr>
          <a:lstStyle/>
          <a:p>
            <a:pPr marL="633983" lvl="1" indent="-316991" defTabSz="1267936">
              <a:spcBef>
                <a:spcPts val="2300"/>
              </a:spcBef>
              <a:defRPr sz="2496"/>
            </a:pPr>
            <a:r>
              <a:rPr sz="3200" dirty="0" err="1"/>
              <a:t>在（特殊的或出错的）指令执行时由CPU控制单元产生（同步</a:t>
            </a:r>
            <a:r>
              <a:rPr sz="3200" dirty="0"/>
              <a:t>）</a:t>
            </a:r>
          </a:p>
          <a:p>
            <a:pPr marL="633983" lvl="1" indent="-316991" defTabSz="1267936">
              <a:spcBef>
                <a:spcPts val="2300"/>
              </a:spcBef>
              <a:defRPr sz="2496"/>
            </a:pPr>
            <a:r>
              <a:rPr sz="3200" dirty="0"/>
              <a:t>在CPU执行指令时探测到一个反常条件时产生，如溢出、除0错误</a:t>
            </a:r>
          </a:p>
          <a:p>
            <a:pPr marL="950975" lvl="2" indent="-316991" defTabSz="1267936">
              <a:spcBef>
                <a:spcPts val="2300"/>
              </a:spcBef>
              <a:defRPr sz="2496"/>
            </a:pPr>
            <a:r>
              <a:rPr sz="3200" dirty="0" err="1"/>
              <a:t>Fault：故障</a:t>
            </a:r>
            <a:endParaRPr sz="3200" dirty="0"/>
          </a:p>
          <a:p>
            <a:pPr marL="1267967" lvl="3" indent="-316991" defTabSz="1267936">
              <a:spcBef>
                <a:spcPts val="2300"/>
              </a:spcBef>
              <a:defRPr sz="2496"/>
            </a:pPr>
            <a:r>
              <a:rPr sz="3200" dirty="0" err="1"/>
              <a:t>EIP取值为引起异常的指令的地址</a:t>
            </a:r>
            <a:endParaRPr sz="3200" dirty="0"/>
          </a:p>
          <a:p>
            <a:pPr marL="1267967" lvl="3" indent="-316991" defTabSz="1267936">
              <a:spcBef>
                <a:spcPts val="2300"/>
              </a:spcBef>
              <a:defRPr sz="2496"/>
            </a:pPr>
            <a:r>
              <a:rPr sz="3200" dirty="0" err="1"/>
              <a:t>通常可以纠正，处理完异常时，该指令被重新执行</a:t>
            </a:r>
            <a:endParaRPr sz="3200" dirty="0"/>
          </a:p>
          <a:p>
            <a:pPr marL="1267967" lvl="3" indent="-316991" defTabSz="1267936">
              <a:spcBef>
                <a:spcPts val="2300"/>
              </a:spcBef>
              <a:defRPr sz="2496"/>
            </a:pPr>
            <a:r>
              <a:rPr sz="3200" dirty="0" err="1"/>
              <a:t>例如缺页异常</a:t>
            </a:r>
            <a:endParaRPr sz="3200" dirty="0"/>
          </a:p>
          <a:p>
            <a:pPr marL="950975" lvl="2" indent="-316991" defTabSz="1267936">
              <a:spcBef>
                <a:spcPts val="2300"/>
              </a:spcBef>
              <a:defRPr sz="2496"/>
            </a:pPr>
            <a:r>
              <a:rPr sz="3200" dirty="0" err="1"/>
              <a:t>Trap：陷阱</a:t>
            </a:r>
            <a:endParaRPr sz="3200" dirty="0"/>
          </a:p>
          <a:p>
            <a:pPr marL="1267967" lvl="3" indent="-316991" defTabSz="1267936">
              <a:spcBef>
                <a:spcPts val="2300"/>
              </a:spcBef>
              <a:defRPr sz="2496"/>
            </a:pPr>
            <a:r>
              <a:rPr sz="3200" dirty="0" err="1"/>
              <a:t>大多数情况下，EIP取值为引起异常指令的下一条指令地址</a:t>
            </a:r>
            <a:endParaRPr sz="3200" dirty="0"/>
          </a:p>
          <a:p>
            <a:pPr marL="950975" lvl="2" indent="-316991" defTabSz="1267936">
              <a:spcBef>
                <a:spcPts val="2300"/>
              </a:spcBef>
              <a:defRPr sz="2496"/>
            </a:pPr>
            <a:r>
              <a:rPr sz="3200" dirty="0" err="1"/>
              <a:t>Abort：异常中止</a:t>
            </a:r>
            <a:endParaRPr sz="3200" dirty="0"/>
          </a:p>
          <a:p>
            <a:pPr marL="1267967" lvl="3" indent="-316991" defTabSz="1267936">
              <a:spcBef>
                <a:spcPts val="2300"/>
              </a:spcBef>
              <a:defRPr sz="2496"/>
            </a:pPr>
            <a:r>
              <a:rPr sz="3200" dirty="0" err="1"/>
              <a:t>EIP取值无效，严重错误，需要强制终止受影响的进程</a:t>
            </a:r>
            <a:endParaRPr lang="zh-CN" altLang="en-US" sz="3200" dirty="0"/>
          </a:p>
          <a:p>
            <a:pPr marL="633983" lvl="1" indent="-316991" defTabSz="1267936">
              <a:spcBef>
                <a:spcPts val="2300"/>
              </a:spcBef>
              <a:defRPr sz="2496"/>
            </a:pPr>
            <a:r>
              <a:rPr lang="zh-CN" altLang="en-US" sz="3200" dirty="0"/>
              <a:t>对于部分异常，除了</a:t>
            </a:r>
            <a:r>
              <a:rPr lang="en-US" altLang="zh-CN" sz="3200" dirty="0"/>
              <a:t>EFLAGS</a:t>
            </a:r>
            <a:r>
              <a:rPr lang="zh-CN" altLang="en-US" sz="3200" dirty="0"/>
              <a:t>，</a:t>
            </a:r>
            <a:r>
              <a:rPr lang="en-US" altLang="zh-CN" sz="3200" dirty="0"/>
              <a:t>CS</a:t>
            </a:r>
            <a:r>
              <a:rPr lang="zh-CN" altLang="en-US" sz="3200" dirty="0"/>
              <a:t>，</a:t>
            </a:r>
            <a:r>
              <a:rPr lang="en-US" altLang="zh-CN" sz="3200" dirty="0"/>
              <a:t>EIP</a:t>
            </a:r>
            <a:r>
              <a:rPr lang="zh-CN" altLang="en-US" sz="3200" dirty="0"/>
              <a:t>这些寄存器以外，硬件会在堆栈内再压入一个</a:t>
            </a:r>
            <a:r>
              <a:rPr lang="en-US" altLang="zh-CN" sz="3200" dirty="0"/>
              <a:t>Error</a:t>
            </a:r>
            <a:r>
              <a:rPr lang="zh-CN" altLang="en-US" sz="3200" dirty="0"/>
              <a:t> </a:t>
            </a:r>
            <a:r>
              <a:rPr lang="en-US" altLang="zh-CN" sz="3200" dirty="0"/>
              <a:t>Code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幻灯片标题"/>
          <p:cNvSpPr txBox="1">
            <a:spLocks noGrp="1"/>
          </p:cNvSpPr>
          <p:nvPr>
            <p:ph type="title"/>
          </p:nvPr>
        </p:nvSpPr>
        <p:spPr>
          <a:prstGeom prst="rect">
            <a:avLst/>
          </a:prstGeom>
        </p:spPr>
        <p:txBody>
          <a:bodyPr/>
          <a:lstStyle/>
          <a:p>
            <a:pPr defTabSz="2145738">
              <a:defRPr sz="7480" spc="-149"/>
            </a:pPr>
            <a:endParaRPr/>
          </a:p>
        </p:txBody>
      </p:sp>
      <p:sp>
        <p:nvSpPr>
          <p:cNvPr id="196" name="幻灯片副标题"/>
          <p:cNvSpPr txBox="1">
            <a:spLocks noGrp="1"/>
          </p:cNvSpPr>
          <p:nvPr>
            <p:ph type="body" idx="21"/>
          </p:nvPr>
        </p:nvSpPr>
        <p:spPr>
          <a:prstGeom prst="rect">
            <a:avLst/>
          </a:prstGeom>
        </p:spPr>
        <p:txBody>
          <a:bodyPr/>
          <a:lstStyle/>
          <a:p>
            <a:r>
              <a:rPr lang="en-US" altLang="zh-CN" dirty="0"/>
              <a:t>Software Interrupt</a:t>
            </a:r>
            <a:r>
              <a:rPr lang="zh-CN" altLang="en-US" dirty="0"/>
              <a:t>：</a:t>
            </a:r>
          </a:p>
          <a:p>
            <a:endParaRPr dirty="0"/>
          </a:p>
        </p:txBody>
      </p:sp>
      <p:sp>
        <p:nvSpPr>
          <p:cNvPr id="197" name="Software Interrupt：…"/>
          <p:cNvSpPr txBox="1">
            <a:spLocks noGrp="1"/>
          </p:cNvSpPr>
          <p:nvPr>
            <p:ph type="body" idx="1"/>
          </p:nvPr>
        </p:nvSpPr>
        <p:spPr>
          <a:prstGeom prst="rect">
            <a:avLst/>
          </a:prstGeom>
        </p:spPr>
        <p:txBody>
          <a:bodyPr/>
          <a:lstStyle/>
          <a:p>
            <a:pPr lvl="1"/>
            <a:r>
              <a:rPr dirty="0" err="1"/>
              <a:t>又可叫做编程异常，由编程者发出的特定请求产生，通常由int类指令触发（同步</a:t>
            </a:r>
            <a:r>
              <a:rPr dirty="0"/>
              <a:t>）</a:t>
            </a:r>
          </a:p>
          <a:p>
            <a:pPr lvl="1"/>
            <a:r>
              <a:rPr dirty="0" err="1"/>
              <a:t>例如，系统调用</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标题"/>
          <p:cNvSpPr txBox="1">
            <a:spLocks noGrp="1"/>
          </p:cNvSpPr>
          <p:nvPr>
            <p:ph type="title"/>
          </p:nvPr>
        </p:nvSpPr>
        <p:spPr>
          <a:prstGeom prst="rect">
            <a:avLst/>
          </a:prstGeom>
        </p:spPr>
        <p:txBody>
          <a:bodyPr/>
          <a:lstStyle/>
          <a:p>
            <a:pPr defTabSz="2145738">
              <a:defRPr sz="7480" spc="-149"/>
            </a:pPr>
            <a:endParaRPr/>
          </a:p>
        </p:txBody>
      </p:sp>
      <p:sp>
        <p:nvSpPr>
          <p:cNvPr id="200" name="幻灯片副标题"/>
          <p:cNvSpPr txBox="1">
            <a:spLocks noGrp="1"/>
          </p:cNvSpPr>
          <p:nvPr>
            <p:ph type="body" idx="21"/>
          </p:nvPr>
        </p:nvSpPr>
        <p:spPr>
          <a:prstGeom prst="rect">
            <a:avLst/>
          </a:prstGeom>
        </p:spPr>
        <p:txBody>
          <a:bodyPr/>
          <a:lstStyle/>
          <a:p>
            <a:r>
              <a:rPr lang="zh-CN" altLang="en-US" dirty="0"/>
              <a:t>实现结构</a:t>
            </a:r>
          </a:p>
          <a:p>
            <a:endParaRPr dirty="0"/>
          </a:p>
        </p:txBody>
      </p:sp>
      <p:sp>
        <p:nvSpPr>
          <p:cNvPr id="201" name="实现结构…"/>
          <p:cNvSpPr txBox="1">
            <a:spLocks noGrp="1"/>
          </p:cNvSpPr>
          <p:nvPr>
            <p:ph type="body" idx="1"/>
          </p:nvPr>
        </p:nvSpPr>
        <p:spPr>
          <a:prstGeom prst="rect">
            <a:avLst/>
          </a:prstGeom>
        </p:spPr>
        <p:txBody>
          <a:bodyPr/>
          <a:lstStyle/>
          <a:p>
            <a:pPr lvl="1"/>
            <a:r>
              <a:rPr dirty="0" err="1"/>
              <a:t>中断向量（Interrupt</a:t>
            </a:r>
            <a:r>
              <a:rPr dirty="0"/>
              <a:t> Number）</a:t>
            </a:r>
          </a:p>
          <a:p>
            <a:pPr lvl="1"/>
            <a:r>
              <a:rPr dirty="0" err="1"/>
              <a:t>中断描述符表（Interrupt</a:t>
            </a:r>
            <a:r>
              <a:rPr dirty="0"/>
              <a:t> Descriptor Table）</a:t>
            </a:r>
          </a:p>
          <a:p>
            <a:pPr lvl="1"/>
            <a:r>
              <a:rPr dirty="0" err="1"/>
              <a:t>任务状态段（Task</a:t>
            </a:r>
            <a:r>
              <a:rPr dirty="0"/>
              <a:t> Statement Segment）</a:t>
            </a:r>
          </a:p>
          <a:p>
            <a:pPr lvl="1"/>
            <a:r>
              <a:rPr dirty="0" err="1"/>
              <a:t>iret指令</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幻灯片标题"/>
          <p:cNvSpPr txBox="1">
            <a:spLocks noGrp="1"/>
          </p:cNvSpPr>
          <p:nvPr>
            <p:ph type="title"/>
          </p:nvPr>
        </p:nvSpPr>
        <p:spPr>
          <a:prstGeom prst="rect">
            <a:avLst/>
          </a:prstGeom>
        </p:spPr>
        <p:txBody>
          <a:bodyPr/>
          <a:lstStyle/>
          <a:p>
            <a:pPr defTabSz="2145738">
              <a:defRPr sz="7480" spc="-149"/>
            </a:pPr>
            <a:endParaRPr/>
          </a:p>
        </p:txBody>
      </p:sp>
      <p:sp>
        <p:nvSpPr>
          <p:cNvPr id="204" name="幻灯片副标题"/>
          <p:cNvSpPr txBox="1">
            <a:spLocks noGrp="1"/>
          </p:cNvSpPr>
          <p:nvPr>
            <p:ph type="body" idx="21"/>
          </p:nvPr>
        </p:nvSpPr>
        <p:spPr>
          <a:prstGeom prst="rect">
            <a:avLst/>
          </a:prstGeom>
        </p:spPr>
        <p:txBody>
          <a:bodyPr/>
          <a:lstStyle/>
          <a:p>
            <a:r>
              <a:rPr lang="zh-CN" altLang="en-US" dirty="0"/>
              <a:t>中断向量</a:t>
            </a:r>
          </a:p>
          <a:p>
            <a:endParaRPr dirty="0"/>
          </a:p>
        </p:txBody>
      </p:sp>
      <p:sp>
        <p:nvSpPr>
          <p:cNvPr id="205" name="中断向量…"/>
          <p:cNvSpPr txBox="1">
            <a:spLocks noGrp="1"/>
          </p:cNvSpPr>
          <p:nvPr>
            <p:ph type="body" idx="1"/>
          </p:nvPr>
        </p:nvSpPr>
        <p:spPr>
          <a:prstGeom prst="rect">
            <a:avLst/>
          </a:prstGeom>
        </p:spPr>
        <p:txBody>
          <a:bodyPr>
            <a:normAutofit/>
          </a:bodyPr>
          <a:lstStyle/>
          <a:p>
            <a:pPr marL="633983" lvl="1" indent="-316991" defTabSz="1267936">
              <a:spcBef>
                <a:spcPts val="2300"/>
              </a:spcBef>
              <a:defRPr sz="2496"/>
            </a:pPr>
            <a:r>
              <a:rPr sz="3200" dirty="0"/>
              <a:t>由以0～255之间的数（8位）来标识，Intel称其为中断向量</a:t>
            </a:r>
          </a:p>
          <a:p>
            <a:pPr marL="633983" lvl="1" indent="-316991" defTabSz="1267936">
              <a:spcBef>
                <a:spcPts val="2300"/>
              </a:spcBef>
              <a:defRPr sz="2496"/>
            </a:pPr>
            <a:r>
              <a:rPr sz="3200" dirty="0"/>
              <a:t>IRQ：</a:t>
            </a:r>
          </a:p>
          <a:p>
            <a:pPr marL="950975" lvl="2" indent="-316991" defTabSz="1267936">
              <a:spcBef>
                <a:spcPts val="2300"/>
              </a:spcBef>
              <a:defRPr sz="2496"/>
            </a:pPr>
            <a:r>
              <a:rPr sz="3200" dirty="0" err="1"/>
              <a:t>可屏蔽中断的向量可以通过对中断控制器的编程来改变</a:t>
            </a:r>
            <a:endParaRPr sz="3200" dirty="0"/>
          </a:p>
          <a:p>
            <a:pPr marL="1267967" lvl="3" indent="-316991" defTabSz="1267936">
              <a:spcBef>
                <a:spcPts val="2300"/>
              </a:spcBef>
              <a:defRPr sz="2496"/>
            </a:pPr>
            <a:r>
              <a:rPr sz="3200" dirty="0"/>
              <a:t>0x20至0x2F一般映射至16个可屏蔽中断</a:t>
            </a:r>
          </a:p>
          <a:p>
            <a:pPr marL="950975" lvl="2" indent="-316991" defTabSz="1267936">
              <a:spcBef>
                <a:spcPts val="2300"/>
              </a:spcBef>
              <a:defRPr sz="2496"/>
            </a:pPr>
            <a:r>
              <a:rPr sz="3200" dirty="0" err="1"/>
              <a:t>非屏蔽中断的向量是固定的</a:t>
            </a:r>
            <a:endParaRPr sz="3200" dirty="0"/>
          </a:p>
          <a:p>
            <a:pPr marL="1267967" lvl="3" indent="-316991" defTabSz="1267936">
              <a:spcBef>
                <a:spcPts val="2300"/>
              </a:spcBef>
              <a:defRPr sz="2496"/>
            </a:pPr>
            <a:r>
              <a:rPr sz="3200" dirty="0"/>
              <a:t>0x02</a:t>
            </a:r>
          </a:p>
          <a:p>
            <a:pPr marL="633983" lvl="1" indent="-316991" defTabSz="1267936">
              <a:spcBef>
                <a:spcPts val="2300"/>
              </a:spcBef>
              <a:defRPr sz="2496"/>
            </a:pPr>
            <a:r>
              <a:rPr sz="3200" dirty="0" err="1"/>
              <a:t>异常</a:t>
            </a:r>
            <a:r>
              <a:rPr sz="3200" dirty="0"/>
              <a:t>：</a:t>
            </a:r>
          </a:p>
          <a:p>
            <a:pPr marL="950975" lvl="2" indent="-316991" defTabSz="1267936">
              <a:spcBef>
                <a:spcPts val="2300"/>
              </a:spcBef>
              <a:defRPr sz="2496"/>
            </a:pPr>
            <a:r>
              <a:rPr sz="3200" dirty="0" err="1"/>
              <a:t>异常的中断向量一般也是固定的</a:t>
            </a:r>
            <a:endParaRPr sz="3200" dirty="0"/>
          </a:p>
          <a:p>
            <a:pPr marL="1267967" lvl="3" indent="-316991" defTabSz="1267936">
              <a:spcBef>
                <a:spcPts val="2300"/>
              </a:spcBef>
              <a:defRPr sz="2496"/>
            </a:pPr>
            <a:r>
              <a:rPr sz="3200" dirty="0"/>
              <a:t>0x00至0x1F（除0x02外）</a:t>
            </a:r>
          </a:p>
          <a:p>
            <a:pPr marL="633983" lvl="1" indent="-316991" defTabSz="1267936">
              <a:spcBef>
                <a:spcPts val="2300"/>
              </a:spcBef>
              <a:defRPr sz="2496"/>
            </a:pPr>
            <a:r>
              <a:rPr sz="3200" dirty="0" err="1"/>
              <a:t>软中断</a:t>
            </a:r>
            <a:r>
              <a:rPr sz="3200" dirty="0"/>
              <a:t>：</a:t>
            </a:r>
          </a:p>
          <a:p>
            <a:pPr marL="950975" lvl="2" indent="-316991" defTabSz="1267936">
              <a:spcBef>
                <a:spcPts val="2300"/>
              </a:spcBef>
              <a:defRPr sz="2496"/>
            </a:pPr>
            <a:r>
              <a:rPr sz="3200" dirty="0"/>
              <a:t>0x30至0xFF号向量供用户定义给软中断</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幻灯片标题"/>
          <p:cNvSpPr txBox="1">
            <a:spLocks noGrp="1"/>
          </p:cNvSpPr>
          <p:nvPr>
            <p:ph type="title"/>
          </p:nvPr>
        </p:nvSpPr>
        <p:spPr>
          <a:prstGeom prst="rect">
            <a:avLst/>
          </a:prstGeom>
        </p:spPr>
        <p:txBody>
          <a:bodyPr/>
          <a:lstStyle/>
          <a:p>
            <a:pPr defTabSz="2145738">
              <a:defRPr sz="7480" spc="-149"/>
            </a:pPr>
            <a:endParaRPr/>
          </a:p>
        </p:txBody>
      </p:sp>
      <p:sp>
        <p:nvSpPr>
          <p:cNvPr id="208" name="幻灯片副标题"/>
          <p:cNvSpPr txBox="1">
            <a:spLocks noGrp="1"/>
          </p:cNvSpPr>
          <p:nvPr>
            <p:ph type="body" idx="21"/>
          </p:nvPr>
        </p:nvSpPr>
        <p:spPr>
          <a:prstGeom prst="rect">
            <a:avLst/>
          </a:prstGeom>
        </p:spPr>
        <p:txBody>
          <a:bodyPr/>
          <a:lstStyle/>
          <a:p>
            <a:r>
              <a:rPr lang="zh-CN" altLang="en-US" dirty="0"/>
              <a:t>中断描述符表（</a:t>
            </a:r>
            <a:r>
              <a:rPr lang="en-US" altLang="zh-CN" dirty="0"/>
              <a:t>IDT</a:t>
            </a:r>
            <a:r>
              <a:rPr lang="zh-CN" altLang="en-US" dirty="0"/>
              <a:t>）</a:t>
            </a:r>
          </a:p>
          <a:p>
            <a:endParaRPr dirty="0"/>
          </a:p>
        </p:txBody>
      </p:sp>
      <p:sp>
        <p:nvSpPr>
          <p:cNvPr id="209" name="中断描述符表（IDT）…"/>
          <p:cNvSpPr txBox="1">
            <a:spLocks noGrp="1"/>
          </p:cNvSpPr>
          <p:nvPr>
            <p:ph type="body" idx="1"/>
          </p:nvPr>
        </p:nvSpPr>
        <p:spPr>
          <a:prstGeom prst="rect">
            <a:avLst/>
          </a:prstGeom>
        </p:spPr>
        <p:txBody>
          <a:bodyPr/>
          <a:lstStyle/>
          <a:p>
            <a:pPr lvl="1"/>
            <a:r>
              <a:rPr dirty="0"/>
              <a:t>与256个中断向量对应，有256个表项，表项称为门描述符（Gate Descriptor）</a:t>
            </a:r>
          </a:p>
          <a:p>
            <a:pPr lvl="2"/>
            <a:r>
              <a:rPr dirty="0"/>
              <a:t>每个描述符占8个字节，记录了对应的向量相应的处理程序的入口地址</a:t>
            </a:r>
          </a:p>
          <a:p>
            <a:pPr lvl="1"/>
            <a:r>
              <a:rPr dirty="0" err="1"/>
              <a:t>在开启外部硬件中断前，内核需要对IDT完成初始化</a:t>
            </a:r>
            <a:endParaRPr dirty="0"/>
          </a:p>
          <a:p>
            <a:pPr lvl="2"/>
            <a:r>
              <a:rPr dirty="0" err="1"/>
              <a:t>CPU的IDTR寄存器指向IDT表的物理基地址，使用lidt指令加载</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幻灯片标题"/>
          <p:cNvSpPr txBox="1">
            <a:spLocks noGrp="1"/>
          </p:cNvSpPr>
          <p:nvPr>
            <p:ph type="title"/>
          </p:nvPr>
        </p:nvSpPr>
        <p:spPr>
          <a:prstGeom prst="rect">
            <a:avLst/>
          </a:prstGeom>
        </p:spPr>
        <p:txBody>
          <a:bodyPr/>
          <a:lstStyle/>
          <a:p>
            <a:pPr lvl="2" indent="804672" defTabSz="2145738">
              <a:defRPr sz="7480" spc="-149"/>
            </a:pPr>
            <a:endParaRPr/>
          </a:p>
        </p:txBody>
      </p:sp>
      <p:sp>
        <p:nvSpPr>
          <p:cNvPr id="212" name="幻灯片副标题"/>
          <p:cNvSpPr txBox="1">
            <a:spLocks noGrp="1"/>
          </p:cNvSpPr>
          <p:nvPr>
            <p:ph type="body" idx="21"/>
          </p:nvPr>
        </p:nvSpPr>
        <p:spPr>
          <a:prstGeom prst="rect">
            <a:avLst/>
          </a:prstGeom>
        </p:spPr>
        <p:txBody>
          <a:bodyPr/>
          <a:lstStyle/>
          <a:p>
            <a:r>
              <a:rPr lang="zh-CN" altLang="en-US" dirty="0"/>
              <a:t>门描述符</a:t>
            </a:r>
          </a:p>
          <a:p>
            <a:endParaRPr dirty="0"/>
          </a:p>
        </p:txBody>
      </p:sp>
      <p:sp>
        <p:nvSpPr>
          <p:cNvPr id="213" name="门描述符…"/>
          <p:cNvSpPr txBox="1">
            <a:spLocks noGrp="1"/>
          </p:cNvSpPr>
          <p:nvPr>
            <p:ph type="body" idx="1"/>
          </p:nvPr>
        </p:nvSpPr>
        <p:spPr>
          <a:xfrm>
            <a:off x="1206500" y="4248505"/>
            <a:ext cx="8104721" cy="6530864"/>
          </a:xfrm>
          <a:prstGeom prst="rect">
            <a:avLst/>
          </a:prstGeom>
        </p:spPr>
        <p:txBody>
          <a:bodyPr>
            <a:normAutofit fontScale="70000" lnSpcReduction="20000"/>
          </a:bodyPr>
          <a:lstStyle/>
          <a:p>
            <a:pPr marL="1627632" lvl="2" indent="-542544" defTabSz="2170121">
              <a:lnSpc>
                <a:spcPct val="120000"/>
              </a:lnSpc>
              <a:spcBef>
                <a:spcPts val="4000"/>
              </a:spcBef>
              <a:defRPr sz="4272"/>
            </a:pPr>
            <a:r>
              <a:rPr dirty="0"/>
              <a:t>Trap </a:t>
            </a:r>
            <a:r>
              <a:rPr dirty="0" err="1"/>
              <a:t>Gate：当中断向量对应的门描述符为Trap</a:t>
            </a:r>
            <a:r>
              <a:rPr dirty="0"/>
              <a:t> Gate时，跳转执行处理程序前，EFLAGS中的IF位不会置为0（即系统不会进入关中断状态）</a:t>
            </a:r>
          </a:p>
          <a:p>
            <a:pPr marL="2170176" lvl="3" indent="-542544" defTabSz="2170121">
              <a:spcBef>
                <a:spcPts val="4000"/>
              </a:spcBef>
              <a:defRPr sz="4272"/>
            </a:pPr>
            <a:r>
              <a:rPr dirty="0" err="1"/>
              <a:t>异常、软中断</a:t>
            </a:r>
            <a:endParaRPr dirty="0"/>
          </a:p>
          <a:p>
            <a:pPr marL="1627632" lvl="2" indent="-542544" defTabSz="2170121">
              <a:lnSpc>
                <a:spcPct val="120000"/>
              </a:lnSpc>
              <a:spcBef>
                <a:spcPts val="4000"/>
              </a:spcBef>
              <a:defRPr sz="4272"/>
            </a:pPr>
            <a:r>
              <a:rPr dirty="0"/>
              <a:t>Interrupt </a:t>
            </a:r>
            <a:r>
              <a:rPr dirty="0" err="1"/>
              <a:t>Gate：当中断向量对应的门描述符为Interrupt</a:t>
            </a:r>
            <a:r>
              <a:rPr dirty="0"/>
              <a:t> Gate时，跳转执行处理程序前，EFLAGS中的IF位会被置为0（即系统会关中断）</a:t>
            </a:r>
          </a:p>
          <a:p>
            <a:pPr marL="2170176" lvl="3" indent="-542544" defTabSz="2170121">
              <a:spcBef>
                <a:spcPts val="4000"/>
              </a:spcBef>
              <a:defRPr sz="4272"/>
            </a:pPr>
            <a:r>
              <a:rPr dirty="0"/>
              <a:t>IRQ</a:t>
            </a:r>
          </a:p>
        </p:txBody>
      </p:sp>
      <p:pic>
        <p:nvPicPr>
          <p:cNvPr id="5" name="图片 4">
            <a:extLst>
              <a:ext uri="{FF2B5EF4-FFF2-40B4-BE49-F238E27FC236}">
                <a16:creationId xmlns:a16="http://schemas.microsoft.com/office/drawing/2014/main" id="{70980CA0-94AA-4D86-A315-DBED4BD48608}"/>
              </a:ext>
            </a:extLst>
          </p:cNvPr>
          <p:cNvPicPr>
            <a:picLocks noChangeAspect="1"/>
          </p:cNvPicPr>
          <p:nvPr/>
        </p:nvPicPr>
        <p:blipFill>
          <a:blip r:embed="rId2"/>
          <a:stretch>
            <a:fillRect/>
          </a:stretch>
        </p:blipFill>
        <p:spPr>
          <a:xfrm>
            <a:off x="9311221" y="4046500"/>
            <a:ext cx="14041148" cy="5622999"/>
          </a:xfrm>
          <a:prstGeom prst="rect">
            <a:avLst/>
          </a:prstGeom>
        </p:spPr>
      </p:pic>
      <p:sp>
        <p:nvSpPr>
          <p:cNvPr id="2" name="文本框 1">
            <a:extLst>
              <a:ext uri="{FF2B5EF4-FFF2-40B4-BE49-F238E27FC236}">
                <a16:creationId xmlns:a16="http://schemas.microsoft.com/office/drawing/2014/main" id="{CF6D8D0C-FCD8-4A86-B245-97FA2C1F9552}"/>
              </a:ext>
            </a:extLst>
          </p:cNvPr>
          <p:cNvSpPr txBox="1"/>
          <p:nvPr/>
        </p:nvSpPr>
        <p:spPr>
          <a:xfrm>
            <a:off x="2290647" y="10592677"/>
            <a:ext cx="1404114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altLang="zh-CN" sz="3000" dirty="0">
                <a:solidFill>
                  <a:schemeClr val="bg2">
                    <a:lumMod val="10000"/>
                  </a:schemeClr>
                </a:solidFill>
              </a:rPr>
              <a:t> Task Gate</a:t>
            </a:r>
            <a:r>
              <a:rPr lang="zh-CN" altLang="en-US" sz="3000" dirty="0">
                <a:solidFill>
                  <a:schemeClr val="bg2">
                    <a:lumMod val="10000"/>
                  </a:schemeClr>
                </a:solidFill>
              </a:rPr>
              <a:t>：</a:t>
            </a:r>
            <a:r>
              <a:rPr lang="en-US" altLang="zh-CN" sz="3000" dirty="0">
                <a:solidFill>
                  <a:schemeClr val="bg2">
                    <a:lumMod val="10000"/>
                  </a:schemeClr>
                </a:solidFill>
              </a:rPr>
              <a:t>Intel</a:t>
            </a:r>
            <a:r>
              <a:rPr lang="zh-CN" altLang="en-US" sz="3000" dirty="0">
                <a:solidFill>
                  <a:schemeClr val="bg2">
                    <a:lumMod val="10000"/>
                  </a:schemeClr>
                </a:solidFill>
              </a:rPr>
              <a:t>为任务切换设计的，但现代操作系统一般不使用它</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30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实验内容"/>
          <p:cNvSpPr txBox="1">
            <a:spLocks noGrp="1"/>
          </p:cNvSpPr>
          <p:nvPr>
            <p:ph type="title"/>
          </p:nvPr>
        </p:nvSpPr>
        <p:spPr>
          <a:prstGeom prst="rect">
            <a:avLst/>
          </a:prstGeom>
        </p:spPr>
        <p:txBody>
          <a:bodyPr/>
          <a:lstStyle>
            <a:lvl1pPr defTabSz="2145738">
              <a:defRPr sz="7480" spc="-149"/>
            </a:lvl1pPr>
          </a:lstStyle>
          <a:p>
            <a:r>
              <a:t>实验内容</a:t>
            </a:r>
          </a:p>
        </p:txBody>
      </p:sp>
      <p:sp>
        <p:nvSpPr>
          <p:cNvPr id="156" name="幻灯片副标题"/>
          <p:cNvSpPr txBox="1">
            <a:spLocks noGrp="1"/>
          </p:cNvSpPr>
          <p:nvPr>
            <p:ph type="body" idx="21"/>
          </p:nvPr>
        </p:nvSpPr>
        <p:spPr>
          <a:prstGeom prst="rect">
            <a:avLst/>
          </a:prstGeom>
        </p:spPr>
        <p:txBody>
          <a:bodyPr/>
          <a:lstStyle/>
          <a:p>
            <a:endParaRPr/>
          </a:p>
        </p:txBody>
      </p:sp>
      <p:sp>
        <p:nvSpPr>
          <p:cNvPr id="157" name="在保护模式的基础上进一步引入了内核与特权代码…"/>
          <p:cNvSpPr txBox="1">
            <a:spLocks noGrp="1"/>
          </p:cNvSpPr>
          <p:nvPr>
            <p:ph type="body" idx="1"/>
          </p:nvPr>
        </p:nvSpPr>
        <p:spPr>
          <a:prstGeom prst="rect">
            <a:avLst/>
          </a:prstGeom>
        </p:spPr>
        <p:txBody>
          <a:bodyPr/>
          <a:lstStyle/>
          <a:p>
            <a:r>
              <a:t>在保护模式的基础上进一步引入了内核与特权代码</a:t>
            </a:r>
          </a:p>
          <a:p>
            <a:r>
              <a:t>区分了用户态与内核态</a:t>
            </a:r>
          </a:p>
          <a:p>
            <a:r>
              <a:t>实现系统调用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幻灯片标题"/>
          <p:cNvSpPr txBox="1">
            <a:spLocks noGrp="1"/>
          </p:cNvSpPr>
          <p:nvPr>
            <p:ph type="title"/>
          </p:nvPr>
        </p:nvSpPr>
        <p:spPr>
          <a:prstGeom prst="rect">
            <a:avLst/>
          </a:prstGeom>
        </p:spPr>
        <p:txBody>
          <a:bodyPr/>
          <a:lstStyle/>
          <a:p>
            <a:pPr defTabSz="2145738">
              <a:defRPr sz="7480" spc="-149"/>
            </a:pPr>
            <a:endParaRPr/>
          </a:p>
        </p:txBody>
      </p:sp>
      <p:sp>
        <p:nvSpPr>
          <p:cNvPr id="216" name="幻灯片副标题"/>
          <p:cNvSpPr txBox="1">
            <a:spLocks noGrp="1"/>
          </p:cNvSpPr>
          <p:nvPr>
            <p:ph type="body" idx="21"/>
          </p:nvPr>
        </p:nvSpPr>
        <p:spPr>
          <a:prstGeom prst="rect">
            <a:avLst/>
          </a:prstGeom>
        </p:spPr>
        <p:txBody>
          <a:bodyPr/>
          <a:lstStyle/>
          <a:p>
            <a:r>
              <a:rPr lang="zh-CN" altLang="en-US" dirty="0"/>
              <a:t>任务状态段（</a:t>
            </a:r>
            <a:r>
              <a:rPr lang="en-US" altLang="zh-CN" dirty="0"/>
              <a:t>TSS</a:t>
            </a:r>
            <a:r>
              <a:rPr lang="zh-CN" altLang="en-US" dirty="0"/>
              <a:t>）</a:t>
            </a:r>
          </a:p>
          <a:p>
            <a:endParaRPr dirty="0"/>
          </a:p>
        </p:txBody>
      </p:sp>
      <p:sp>
        <p:nvSpPr>
          <p:cNvPr id="217" name="任务状态段（TSS）…"/>
          <p:cNvSpPr txBox="1">
            <a:spLocks noGrp="1"/>
          </p:cNvSpPr>
          <p:nvPr>
            <p:ph type="body" idx="1"/>
          </p:nvPr>
        </p:nvSpPr>
        <p:spPr>
          <a:xfrm>
            <a:off x="1206499" y="4248503"/>
            <a:ext cx="13564577" cy="6003327"/>
          </a:xfrm>
          <a:prstGeom prst="rect">
            <a:avLst/>
          </a:prstGeom>
        </p:spPr>
        <p:txBody>
          <a:bodyPr>
            <a:noAutofit/>
          </a:bodyPr>
          <a:lstStyle/>
          <a:p>
            <a:pPr marL="707136" lvl="1" indent="-353568" defTabSz="1414236">
              <a:spcBef>
                <a:spcPts val="2600"/>
              </a:spcBef>
              <a:defRPr sz="2784"/>
            </a:pPr>
            <a:r>
              <a:rPr sz="3600" dirty="0" err="1"/>
              <a:t>用户程序在运行过程中产生异常或者中断后，需要将产生中断的地方存储起来，以便再处理，这就需要用到TSS</a:t>
            </a:r>
            <a:endParaRPr sz="3600" dirty="0"/>
          </a:p>
        </p:txBody>
      </p:sp>
      <p:pic>
        <p:nvPicPr>
          <p:cNvPr id="3" name="图片 2">
            <a:extLst>
              <a:ext uri="{FF2B5EF4-FFF2-40B4-BE49-F238E27FC236}">
                <a16:creationId xmlns:a16="http://schemas.microsoft.com/office/drawing/2014/main" id="{EC23717D-42E4-4EB4-8F1D-CAF9DB3A12A2}"/>
              </a:ext>
            </a:extLst>
          </p:cNvPr>
          <p:cNvPicPr>
            <a:picLocks noChangeAspect="1"/>
          </p:cNvPicPr>
          <p:nvPr/>
        </p:nvPicPr>
        <p:blipFill>
          <a:blip r:embed="rId2"/>
          <a:stretch>
            <a:fillRect/>
          </a:stretch>
        </p:blipFill>
        <p:spPr>
          <a:xfrm>
            <a:off x="15456876" y="1069850"/>
            <a:ext cx="7227277" cy="1237806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D31B19-2A51-4F0E-92C7-F0130EDFCD3A}"/>
              </a:ext>
            </a:extLst>
          </p:cNvPr>
          <p:cNvPicPr>
            <a:picLocks noChangeAspect="1"/>
          </p:cNvPicPr>
          <p:nvPr/>
        </p:nvPicPr>
        <p:blipFill>
          <a:blip r:embed="rId2"/>
          <a:stretch>
            <a:fillRect/>
          </a:stretch>
        </p:blipFill>
        <p:spPr>
          <a:xfrm>
            <a:off x="12958761" y="4121639"/>
            <a:ext cx="10218738" cy="6288454"/>
          </a:xfrm>
          <a:prstGeom prst="rect">
            <a:avLst/>
          </a:prstGeom>
        </p:spPr>
      </p:pic>
      <p:sp>
        <p:nvSpPr>
          <p:cNvPr id="2" name="标题 1">
            <a:extLst>
              <a:ext uri="{FF2B5EF4-FFF2-40B4-BE49-F238E27FC236}">
                <a16:creationId xmlns:a16="http://schemas.microsoft.com/office/drawing/2014/main" id="{624E5600-E945-410A-8F92-0BC94401AFA4}"/>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B3664FAB-752E-43B6-8522-D9AA71E1834E}"/>
              </a:ext>
            </a:extLst>
          </p:cNvPr>
          <p:cNvSpPr>
            <a:spLocks noGrp="1"/>
          </p:cNvSpPr>
          <p:nvPr>
            <p:ph type="body" sz="quarter" idx="21"/>
          </p:nvPr>
        </p:nvSpPr>
        <p:spPr/>
        <p:txBody>
          <a:bodyPr/>
          <a:lstStyle/>
          <a:p>
            <a:r>
              <a:rPr lang="zh-CN" altLang="en-US" dirty="0"/>
              <a:t>任务状态段（</a:t>
            </a:r>
            <a:r>
              <a:rPr lang="en-US" altLang="zh-CN" dirty="0"/>
              <a:t>TSS</a:t>
            </a:r>
            <a:r>
              <a:rPr lang="zh-CN" altLang="en-US" dirty="0"/>
              <a:t>）</a:t>
            </a:r>
          </a:p>
          <a:p>
            <a:endParaRPr lang="zh-CN" altLang="en-US" dirty="0"/>
          </a:p>
        </p:txBody>
      </p:sp>
      <p:sp>
        <p:nvSpPr>
          <p:cNvPr id="4" name="文本占位符 3">
            <a:extLst>
              <a:ext uri="{FF2B5EF4-FFF2-40B4-BE49-F238E27FC236}">
                <a16:creationId xmlns:a16="http://schemas.microsoft.com/office/drawing/2014/main" id="{56A06BF5-1B67-4760-B13D-4884C1524AD8}"/>
              </a:ext>
            </a:extLst>
          </p:cNvPr>
          <p:cNvSpPr>
            <a:spLocks noGrp="1"/>
          </p:cNvSpPr>
          <p:nvPr>
            <p:ph type="body" idx="1"/>
          </p:nvPr>
        </p:nvSpPr>
        <p:spPr>
          <a:xfrm>
            <a:off x="1206501" y="4248504"/>
            <a:ext cx="14180037" cy="7603528"/>
          </a:xfrm>
        </p:spPr>
        <p:txBody>
          <a:bodyPr>
            <a:normAutofit fontScale="77500" lnSpcReduction="20000"/>
          </a:bodyPr>
          <a:lstStyle/>
          <a:p>
            <a:r>
              <a:rPr lang="zh-CN" altLang="en-US" dirty="0"/>
              <a:t>程序在运行时产生中断后</a:t>
            </a:r>
          </a:p>
          <a:p>
            <a:pPr lvl="1">
              <a:lnSpc>
                <a:spcPct val="120000"/>
              </a:lnSpc>
            </a:pPr>
            <a:r>
              <a:rPr lang="zh-CN" altLang="en-US" sz="4200" dirty="0"/>
              <a:t>若当前程序的</a:t>
            </a:r>
            <a:r>
              <a:rPr lang="en-US" altLang="zh-CN" sz="4200" dirty="0"/>
              <a:t>CPL</a:t>
            </a:r>
            <a:r>
              <a:rPr lang="zh-CN" altLang="en-US" sz="4200" dirty="0"/>
              <a:t>大于中断处理程序所在段的</a:t>
            </a:r>
            <a:r>
              <a:rPr lang="en-US" altLang="zh-CN" sz="4200" dirty="0"/>
              <a:t>DPL</a:t>
            </a:r>
            <a:r>
              <a:rPr lang="zh-CN" altLang="en-US" sz="4200" dirty="0"/>
              <a:t>，则根据</a:t>
            </a:r>
            <a:r>
              <a:rPr lang="en-US" altLang="zh-CN" sz="4200" dirty="0"/>
              <a:t>DPL</a:t>
            </a:r>
            <a:r>
              <a:rPr lang="zh-CN" altLang="en-US" sz="4200" dirty="0"/>
              <a:t>选择</a:t>
            </a:r>
            <a:r>
              <a:rPr lang="en-US" altLang="zh-CN" sz="4200" dirty="0"/>
              <a:t>TSS</a:t>
            </a:r>
            <a:r>
              <a:rPr lang="zh-CN" altLang="en-US" sz="4200" dirty="0"/>
              <a:t>中记录的相应</a:t>
            </a:r>
            <a:r>
              <a:rPr lang="en-US" altLang="zh-CN" sz="4200" dirty="0"/>
              <a:t>SS</a:t>
            </a:r>
            <a:r>
              <a:rPr lang="zh-CN" altLang="en-US" sz="4200" dirty="0"/>
              <a:t>与</a:t>
            </a:r>
            <a:r>
              <a:rPr lang="en-US" altLang="zh-CN" sz="4200" dirty="0"/>
              <a:t>ESP</a:t>
            </a:r>
            <a:r>
              <a:rPr lang="zh-CN" altLang="en-US" sz="4200" dirty="0"/>
              <a:t>进行堆栈切换，并将当前用户程序的</a:t>
            </a:r>
            <a:r>
              <a:rPr lang="en-US" altLang="zh-CN" sz="4200" dirty="0"/>
              <a:t>SS</a:t>
            </a:r>
            <a:r>
              <a:rPr lang="zh-CN" altLang="en-US" sz="4200" dirty="0"/>
              <a:t>、</a:t>
            </a:r>
            <a:r>
              <a:rPr lang="en-US" altLang="zh-CN" sz="4200" dirty="0"/>
              <a:t>ESP</a:t>
            </a:r>
            <a:r>
              <a:rPr lang="zh-CN" altLang="en-US" sz="4200" dirty="0"/>
              <a:t>、</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压入切换后的堆栈中</a:t>
            </a:r>
          </a:p>
          <a:p>
            <a:pPr lvl="1"/>
            <a:r>
              <a:rPr lang="zh-CN" altLang="en-US" sz="4200" dirty="0"/>
              <a:t>否则，无需切换堆栈，依次压入当前程序的</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至当前程序堆栈中</a:t>
            </a:r>
          </a:p>
          <a:p>
            <a:pPr lvl="1"/>
            <a:r>
              <a:rPr lang="zh-CN" altLang="en-US" sz="4200" dirty="0"/>
              <a:t>对于特定中断，还需要压入</a:t>
            </a:r>
            <a:r>
              <a:rPr lang="en-US" altLang="zh-CN" sz="4200" dirty="0"/>
              <a:t>Error Code</a:t>
            </a:r>
            <a:r>
              <a:rPr lang="zh-CN" altLang="en-US" sz="4200" dirty="0"/>
              <a:t>（参考指导文件中的中断表）</a:t>
            </a:r>
          </a:p>
          <a:p>
            <a:r>
              <a:rPr lang="zh-CN" altLang="en-US" dirty="0"/>
              <a:t>在开启外部中断前，内核需要对</a:t>
            </a:r>
            <a:r>
              <a:rPr lang="en-US" altLang="zh-CN" dirty="0"/>
              <a:t>TSS</a:t>
            </a:r>
            <a:r>
              <a:rPr lang="zh-CN" altLang="en-US" dirty="0"/>
              <a:t>完成初始化</a:t>
            </a:r>
          </a:p>
          <a:p>
            <a:pPr lvl="1"/>
            <a:r>
              <a:rPr lang="en-US" altLang="zh-CN" sz="4200" dirty="0"/>
              <a:t>TR</a:t>
            </a:r>
            <a:r>
              <a:rPr lang="zh-CN" altLang="en-US" sz="4200" dirty="0"/>
              <a:t>寄存器时</a:t>
            </a:r>
            <a:r>
              <a:rPr lang="en-US" altLang="zh-CN" sz="4200" dirty="0"/>
              <a:t>GDT</a:t>
            </a:r>
            <a:r>
              <a:rPr lang="zh-CN" altLang="en-US" sz="4200" dirty="0"/>
              <a:t>中对应</a:t>
            </a:r>
            <a:r>
              <a:rPr lang="en-US" altLang="zh-CN" sz="4200" dirty="0"/>
              <a:t>TSS</a:t>
            </a:r>
            <a:r>
              <a:rPr lang="zh-CN" altLang="en-US" sz="4200" dirty="0"/>
              <a:t>的描述符的选择子，使用</a:t>
            </a:r>
            <a:r>
              <a:rPr lang="en-US" altLang="zh-CN" sz="4200" dirty="0" err="1"/>
              <a:t>ltr</a:t>
            </a:r>
            <a:r>
              <a:rPr lang="zh-CN" altLang="en-US" sz="4200" dirty="0"/>
              <a:t>命令来设置</a:t>
            </a:r>
            <a:r>
              <a:rPr lang="en-US" altLang="zh-CN" sz="4200" dirty="0"/>
              <a:t>TR</a:t>
            </a:r>
            <a:r>
              <a:rPr lang="zh-CN" altLang="en-US" sz="4200" dirty="0"/>
              <a:t>寄存器</a:t>
            </a:r>
          </a:p>
          <a:p>
            <a:endParaRPr lang="zh-CN" altLang="en-US" dirty="0"/>
          </a:p>
        </p:txBody>
      </p:sp>
    </p:spTree>
    <p:extLst>
      <p:ext uri="{BB962C8B-B14F-4D97-AF65-F5344CB8AC3E}">
        <p14:creationId xmlns:p14="http://schemas.microsoft.com/office/powerpoint/2010/main" val="22156080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幻灯片标题"/>
          <p:cNvSpPr txBox="1">
            <a:spLocks noGrp="1"/>
          </p:cNvSpPr>
          <p:nvPr>
            <p:ph type="title"/>
          </p:nvPr>
        </p:nvSpPr>
        <p:spPr>
          <a:prstGeom prst="rect">
            <a:avLst/>
          </a:prstGeom>
        </p:spPr>
        <p:txBody>
          <a:bodyPr/>
          <a:lstStyle/>
          <a:p>
            <a:pPr defTabSz="2145738">
              <a:defRPr sz="7480" spc="-149"/>
            </a:pPr>
            <a:endParaRPr/>
          </a:p>
        </p:txBody>
      </p:sp>
      <p:sp>
        <p:nvSpPr>
          <p:cNvPr id="220" name="幻灯片副标题"/>
          <p:cNvSpPr txBox="1">
            <a:spLocks noGrp="1"/>
          </p:cNvSpPr>
          <p:nvPr>
            <p:ph type="body" idx="21"/>
          </p:nvPr>
        </p:nvSpPr>
        <p:spPr>
          <a:prstGeom prst="rect">
            <a:avLst/>
          </a:prstGeom>
        </p:spPr>
        <p:txBody>
          <a:bodyPr/>
          <a:lstStyle/>
          <a:p>
            <a:r>
              <a:rPr lang="en-US" altLang="zh-CN" dirty="0" err="1"/>
              <a:t>iret</a:t>
            </a:r>
            <a:r>
              <a:rPr lang="zh-CN" altLang="en-US" dirty="0"/>
              <a:t>指令</a:t>
            </a:r>
          </a:p>
          <a:p>
            <a:endParaRPr dirty="0"/>
          </a:p>
        </p:txBody>
      </p:sp>
      <p:sp>
        <p:nvSpPr>
          <p:cNvPr id="221" name="iret指令…"/>
          <p:cNvSpPr txBox="1">
            <a:spLocks noGrp="1"/>
          </p:cNvSpPr>
          <p:nvPr>
            <p:ph type="body" idx="1"/>
          </p:nvPr>
        </p:nvSpPr>
        <p:spPr>
          <a:prstGeom prst="rect">
            <a:avLst/>
          </a:prstGeom>
        </p:spPr>
        <p:txBody>
          <a:bodyPr/>
          <a:lstStyle/>
          <a:p>
            <a:pPr lvl="1"/>
            <a:r>
              <a:rPr dirty="0" err="1"/>
              <a:t>用于从高特权级返回低特权级</a:t>
            </a:r>
            <a:endParaRPr dirty="0"/>
          </a:p>
          <a:p>
            <a:pPr lvl="1"/>
            <a:r>
              <a:rPr dirty="0" err="1"/>
              <a:t>对于iret指令，硬件会以此从当前栈顶pop出EIP、CS、EFLAGS，即返回执行产生中断时的程序</a:t>
            </a:r>
            <a:endParaRPr dirty="0"/>
          </a:p>
          <a:p>
            <a:pPr lvl="1"/>
            <a:r>
              <a:rPr dirty="0" err="1"/>
              <a:t>若pop出的CS的CPL大于当前程序的CPL，iret指令还会继续pop出ESP以及SS，即切换堆栈</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幻灯片标题"/>
          <p:cNvSpPr txBox="1">
            <a:spLocks noGrp="1"/>
          </p:cNvSpPr>
          <p:nvPr>
            <p:ph type="title"/>
          </p:nvPr>
        </p:nvSpPr>
        <p:spPr>
          <a:prstGeom prst="rect">
            <a:avLst/>
          </a:prstGeom>
        </p:spPr>
        <p:txBody>
          <a:bodyPr/>
          <a:lstStyle/>
          <a:p>
            <a:pPr defTabSz="2145738">
              <a:defRPr sz="7480" spc="-149"/>
            </a:pPr>
            <a:endParaRPr/>
          </a:p>
        </p:txBody>
      </p:sp>
      <p:sp>
        <p:nvSpPr>
          <p:cNvPr id="224" name="幻灯片副标题"/>
          <p:cNvSpPr txBox="1">
            <a:spLocks noGrp="1"/>
          </p:cNvSpPr>
          <p:nvPr>
            <p:ph type="body" idx="21"/>
          </p:nvPr>
        </p:nvSpPr>
        <p:spPr>
          <a:prstGeom prst="rect">
            <a:avLst/>
          </a:prstGeom>
        </p:spPr>
        <p:txBody>
          <a:bodyPr/>
          <a:lstStyle/>
          <a:p>
            <a:r>
              <a:rPr lang="zh-CN" altLang="en-US" dirty="0"/>
              <a:t>中断处理流程</a:t>
            </a:r>
          </a:p>
          <a:p>
            <a:endParaRPr dirty="0"/>
          </a:p>
        </p:txBody>
      </p:sp>
      <p:sp>
        <p:nvSpPr>
          <p:cNvPr id="225" name="中断处理流程…"/>
          <p:cNvSpPr txBox="1">
            <a:spLocks noGrp="1"/>
          </p:cNvSpPr>
          <p:nvPr>
            <p:ph type="body" idx="1"/>
          </p:nvPr>
        </p:nvSpPr>
        <p:spPr>
          <a:prstGeom prst="rect">
            <a:avLst/>
          </a:prstGeom>
        </p:spPr>
        <p:txBody>
          <a:bodyPr>
            <a:normAutofit/>
          </a:bodyPr>
          <a:lstStyle/>
          <a:p>
            <a:pPr marL="487680" lvl="1" indent="-243840" defTabSz="975335">
              <a:spcBef>
                <a:spcPts val="1800"/>
              </a:spcBef>
              <a:defRPr sz="1920"/>
            </a:pPr>
            <a:r>
              <a:rPr sz="3600" dirty="0" err="1"/>
              <a:t>确定与中断或异常关联的向量</a:t>
            </a:r>
            <a:r>
              <a:rPr sz="3600" dirty="0"/>
              <a:t> </a:t>
            </a:r>
            <a:r>
              <a:rPr sz="3600" dirty="0" err="1"/>
              <a:t>i</a:t>
            </a:r>
            <a:r>
              <a:rPr sz="3600" dirty="0"/>
              <a:t>(0-255)</a:t>
            </a:r>
          </a:p>
          <a:p>
            <a:pPr marL="487680" lvl="1" indent="-243840" defTabSz="975335">
              <a:spcBef>
                <a:spcPts val="1800"/>
              </a:spcBef>
              <a:defRPr sz="1920"/>
            </a:pPr>
            <a:r>
              <a:rPr sz="3600" dirty="0" err="1"/>
              <a:t>读取</a:t>
            </a:r>
            <a:r>
              <a:rPr sz="3600" dirty="0"/>
              <a:t> IDTR </a:t>
            </a:r>
            <a:r>
              <a:rPr sz="3600" dirty="0" err="1"/>
              <a:t>寄存器指向的</a:t>
            </a:r>
            <a:r>
              <a:rPr sz="3600" dirty="0"/>
              <a:t> IDT </a:t>
            </a:r>
            <a:r>
              <a:rPr sz="3600" dirty="0" err="1"/>
              <a:t>中的第</a:t>
            </a:r>
            <a:r>
              <a:rPr sz="3600" dirty="0"/>
              <a:t> </a:t>
            </a:r>
            <a:r>
              <a:rPr sz="3600" dirty="0" err="1"/>
              <a:t>i</a:t>
            </a:r>
            <a:r>
              <a:rPr sz="3600" dirty="0"/>
              <a:t> </a:t>
            </a:r>
            <a:r>
              <a:rPr sz="3600" dirty="0" err="1"/>
              <a:t>项⻔描述符</a:t>
            </a:r>
            <a:endParaRPr sz="3600" dirty="0"/>
          </a:p>
          <a:p>
            <a:pPr marL="487680" lvl="1" indent="-243840" defTabSz="975335">
              <a:spcBef>
                <a:spcPts val="1800"/>
              </a:spcBef>
              <a:defRPr sz="1920"/>
            </a:pPr>
            <a:r>
              <a:rPr sz="3600" dirty="0"/>
              <a:t>从 GDTR </a:t>
            </a:r>
            <a:r>
              <a:rPr sz="3600" dirty="0" err="1"/>
              <a:t>寄存器获得</a:t>
            </a:r>
            <a:r>
              <a:rPr sz="3600" dirty="0"/>
              <a:t> GDT </a:t>
            </a:r>
            <a:r>
              <a:rPr sz="3600" dirty="0" err="1"/>
              <a:t>的基地址，并在</a:t>
            </a:r>
            <a:r>
              <a:rPr sz="3600" dirty="0"/>
              <a:t> GDT </a:t>
            </a:r>
            <a:r>
              <a:rPr sz="3600" dirty="0" err="1"/>
              <a:t>中查找</a:t>
            </a:r>
            <a:r>
              <a:rPr sz="3600" dirty="0"/>
              <a:t>， </a:t>
            </a:r>
            <a:r>
              <a:rPr sz="3600" dirty="0" err="1"/>
              <a:t>以读取上述⻔描述符中的段选择子所标识的段描述符</a:t>
            </a:r>
            <a:endParaRPr sz="3600" dirty="0"/>
          </a:p>
          <a:p>
            <a:pPr marL="487680" lvl="1" indent="-243840" defTabSz="975335">
              <a:spcBef>
                <a:spcPts val="1800"/>
              </a:spcBef>
              <a:defRPr sz="1920"/>
            </a:pPr>
            <a:r>
              <a:rPr sz="3600" dirty="0" err="1"/>
              <a:t>判断中断请求是否合理，进行特权级比较</a:t>
            </a:r>
            <a:endParaRPr sz="3600" dirty="0"/>
          </a:p>
          <a:p>
            <a:pPr marL="731520" lvl="2" indent="-243840" defTabSz="975335">
              <a:spcBef>
                <a:spcPts val="1800"/>
              </a:spcBef>
              <a:defRPr sz="1920"/>
            </a:pPr>
            <a:r>
              <a:rPr sz="3600" dirty="0" err="1"/>
              <a:t>中断处理程序的权限不能低于引起中断的程序：比较CS寄存器的CPL和对应GDT表项中的DPL</a:t>
            </a:r>
            <a:endParaRPr sz="3600" dirty="0"/>
          </a:p>
          <a:p>
            <a:pPr marL="731520" lvl="2" indent="-243840" defTabSz="975335">
              <a:spcBef>
                <a:spcPts val="1800"/>
              </a:spcBef>
              <a:defRPr sz="1920"/>
            </a:pPr>
            <a:r>
              <a:rPr sz="3600" dirty="0" err="1"/>
              <a:t>对于软中断，引起软中断的程序的权限不能低于中断要求的权限：额外还需要比较CPL与门描述符中的DPL，若CPL</a:t>
            </a:r>
            <a:r>
              <a:rPr sz="3600" dirty="0"/>
              <a:t>&gt;</a:t>
            </a:r>
            <a:r>
              <a:rPr sz="3600" dirty="0" err="1"/>
              <a:t>DPL，则产生#GP异常</a:t>
            </a:r>
            <a:endParaRPr sz="3600" dirty="0"/>
          </a:p>
          <a:p>
            <a:pPr marL="487680" lvl="1" indent="-243840" defTabSz="975335">
              <a:spcBef>
                <a:spcPts val="1800"/>
              </a:spcBef>
              <a:defRPr sz="1920"/>
            </a:pPr>
            <a:r>
              <a:rPr sz="3600" dirty="0" err="1"/>
              <a:t>若发生了特权级变化，即要由用户态陷入内核态，必须进行堆栈切换</a:t>
            </a:r>
            <a:endParaRPr sz="3600" dirty="0"/>
          </a:p>
          <a:p>
            <a:pPr marL="731520" lvl="2" indent="-243840" defTabSz="975335">
              <a:spcBef>
                <a:spcPts val="1800"/>
              </a:spcBef>
              <a:defRPr sz="1920"/>
            </a:pPr>
            <a:r>
              <a:rPr sz="3600" dirty="0" err="1"/>
              <a:t>读取</a:t>
            </a:r>
            <a:r>
              <a:rPr sz="3600" dirty="0"/>
              <a:t> TR </a:t>
            </a:r>
            <a:r>
              <a:rPr sz="3600" dirty="0" err="1"/>
              <a:t>寄存器，访问</a:t>
            </a:r>
            <a:r>
              <a:rPr sz="3600" dirty="0"/>
              <a:t> </a:t>
            </a:r>
            <a:r>
              <a:rPr sz="3600" dirty="0" err="1"/>
              <a:t>运行进程的TSS</a:t>
            </a:r>
            <a:endParaRPr sz="3600" dirty="0"/>
          </a:p>
          <a:p>
            <a:pPr marL="731520" lvl="2" indent="-243840" defTabSz="975335">
              <a:spcBef>
                <a:spcPts val="1800"/>
              </a:spcBef>
              <a:defRPr sz="1920"/>
            </a:pPr>
            <a:r>
              <a:rPr sz="3600" dirty="0" err="1"/>
              <a:t>选取</a:t>
            </a:r>
            <a:r>
              <a:rPr sz="3600" dirty="0"/>
              <a:t> TSS </a:t>
            </a:r>
            <a:r>
              <a:rPr sz="3600" dirty="0" err="1"/>
              <a:t>中记录的与新特权级相关的栈段和栈指针装载SS</a:t>
            </a:r>
            <a:r>
              <a:rPr sz="3600" dirty="0"/>
              <a:t> 与 ESP </a:t>
            </a:r>
            <a:r>
              <a:rPr sz="3600" dirty="0" err="1"/>
              <a:t>寄存器</a:t>
            </a:r>
            <a:endParaRPr sz="3600" dirty="0"/>
          </a:p>
          <a:p>
            <a:pPr marL="731520" lvl="2" indent="-243840" defTabSz="975335">
              <a:spcBef>
                <a:spcPts val="1800"/>
              </a:spcBef>
              <a:defRPr sz="1920"/>
            </a:pPr>
            <a:r>
              <a:rPr sz="3600" dirty="0" err="1"/>
              <a:t>在切换后的堆栈中保存之前堆栈的</a:t>
            </a:r>
            <a:r>
              <a:rPr sz="3600" dirty="0"/>
              <a:t> SS 与 ESP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4DA40E-0E1E-459C-BBA3-5F0916CE2A9F}"/>
              </a:ext>
            </a:extLst>
          </p:cNvPr>
          <p:cNvPicPr>
            <a:picLocks noChangeAspect="1"/>
          </p:cNvPicPr>
          <p:nvPr/>
        </p:nvPicPr>
        <p:blipFill>
          <a:blip r:embed="rId2"/>
          <a:stretch>
            <a:fillRect/>
          </a:stretch>
        </p:blipFill>
        <p:spPr>
          <a:xfrm>
            <a:off x="11219650" y="4601204"/>
            <a:ext cx="11957850" cy="6989448"/>
          </a:xfrm>
          <a:prstGeom prst="rect">
            <a:avLst/>
          </a:prstGeom>
        </p:spPr>
      </p:pic>
      <p:sp>
        <p:nvSpPr>
          <p:cNvPr id="2" name="标题 1">
            <a:extLst>
              <a:ext uri="{FF2B5EF4-FFF2-40B4-BE49-F238E27FC236}">
                <a16:creationId xmlns:a16="http://schemas.microsoft.com/office/drawing/2014/main" id="{EF262400-240F-4A94-AC8F-A1E641793667}"/>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F0D301C7-51A4-44BD-B157-B748B1E8A6A6}"/>
              </a:ext>
            </a:extLst>
          </p:cNvPr>
          <p:cNvSpPr>
            <a:spLocks noGrp="1"/>
          </p:cNvSpPr>
          <p:nvPr>
            <p:ph type="body" sz="quarter" idx="21"/>
          </p:nvPr>
        </p:nvSpPr>
        <p:spPr/>
        <p:txBody>
          <a:bodyPr/>
          <a:lstStyle/>
          <a:p>
            <a:r>
              <a:rPr lang="zh-CN" altLang="en-US" dirty="0"/>
              <a:t>中断处理流程</a:t>
            </a:r>
          </a:p>
          <a:p>
            <a:endParaRPr lang="zh-CN" altLang="en-US" dirty="0"/>
          </a:p>
          <a:p>
            <a:endParaRPr lang="zh-CN" altLang="en-US" dirty="0"/>
          </a:p>
        </p:txBody>
      </p:sp>
      <p:sp>
        <p:nvSpPr>
          <p:cNvPr id="4" name="文本占位符 3">
            <a:extLst>
              <a:ext uri="{FF2B5EF4-FFF2-40B4-BE49-F238E27FC236}">
                <a16:creationId xmlns:a16="http://schemas.microsoft.com/office/drawing/2014/main" id="{ED54F491-8A83-4464-B22D-DB0D72E8BFF4}"/>
              </a:ext>
            </a:extLst>
          </p:cNvPr>
          <p:cNvSpPr>
            <a:spLocks noGrp="1"/>
          </p:cNvSpPr>
          <p:nvPr>
            <p:ph type="body" idx="1"/>
          </p:nvPr>
        </p:nvSpPr>
        <p:spPr>
          <a:xfrm>
            <a:off x="1206500" y="4248504"/>
            <a:ext cx="11190654" cy="7094534"/>
          </a:xfrm>
        </p:spPr>
        <p:txBody>
          <a:bodyPr/>
          <a:lstStyle/>
          <a:p>
            <a:pPr marL="487680" lvl="1" indent="-243840" defTabSz="975335">
              <a:spcBef>
                <a:spcPts val="1800"/>
              </a:spcBef>
              <a:defRPr sz="1920"/>
            </a:pPr>
            <a:r>
              <a:rPr lang="zh-CN" altLang="en-US" sz="3600" dirty="0"/>
              <a:t>在堆栈中保存 </a:t>
            </a:r>
            <a:r>
              <a:rPr lang="en-US" altLang="zh-CN" sz="3600" dirty="0"/>
              <a:t>EFLAGS</a:t>
            </a:r>
          </a:p>
          <a:p>
            <a:pPr marL="731520" lvl="2" indent="-243840" defTabSz="975335">
              <a:spcBef>
                <a:spcPts val="1800"/>
              </a:spcBef>
              <a:defRPr sz="1920"/>
            </a:pPr>
            <a:r>
              <a:rPr lang="zh-CN" altLang="en-US" sz="3600" dirty="0"/>
              <a:t>将旧</a:t>
            </a:r>
            <a:r>
              <a:rPr lang="en-US" altLang="zh-CN" sz="3600" dirty="0"/>
              <a:t>EFLAGS</a:t>
            </a:r>
            <a:r>
              <a:rPr lang="zh-CN" altLang="en-US" sz="3600" dirty="0"/>
              <a:t>压入栈，并根据门描述符设置</a:t>
            </a:r>
            <a:r>
              <a:rPr lang="en-US" altLang="zh-CN" sz="3600" dirty="0"/>
              <a:t>EFLAGS</a:t>
            </a:r>
            <a:r>
              <a:rPr lang="zh-CN" altLang="en-US" sz="3600" dirty="0"/>
              <a:t>的</a:t>
            </a:r>
            <a:r>
              <a:rPr lang="en-US" altLang="zh-CN" sz="3600" dirty="0"/>
              <a:t>IF</a:t>
            </a:r>
            <a:r>
              <a:rPr lang="zh-CN" altLang="en-US" sz="3600" dirty="0"/>
              <a:t>位</a:t>
            </a:r>
          </a:p>
          <a:p>
            <a:pPr marL="731520" lvl="2" indent="-243840" defTabSz="975335">
              <a:spcBef>
                <a:spcPts val="1800"/>
              </a:spcBef>
              <a:defRPr sz="1920"/>
            </a:pPr>
            <a:r>
              <a:rPr lang="zh-CN" altLang="en-US" sz="3600" dirty="0"/>
              <a:t>若中断为 </a:t>
            </a:r>
            <a:r>
              <a:rPr lang="en-US" altLang="zh-CN" sz="3600" dirty="0"/>
              <a:t>Fault</a:t>
            </a:r>
            <a:r>
              <a:rPr lang="zh-CN" altLang="en-US" sz="3600" dirty="0"/>
              <a:t>，则在堆栈中保存引起中断的 </a:t>
            </a:r>
            <a:r>
              <a:rPr lang="en-US" altLang="zh-CN" sz="3600" dirty="0"/>
              <a:t>CS </a:t>
            </a:r>
            <a:r>
              <a:rPr lang="zh-CN" altLang="en-US" sz="3600" dirty="0"/>
              <a:t>与 </a:t>
            </a:r>
            <a:r>
              <a:rPr lang="en-US" altLang="zh-CN" sz="3600" dirty="0"/>
              <a:t>EIP</a:t>
            </a:r>
          </a:p>
          <a:p>
            <a:pPr marL="731520" lvl="2" indent="-243840" defTabSz="975335">
              <a:spcBef>
                <a:spcPts val="1800"/>
              </a:spcBef>
              <a:defRPr sz="1920"/>
            </a:pPr>
            <a:r>
              <a:rPr lang="zh-CN" altLang="en-US" sz="3600" dirty="0"/>
              <a:t>否则，在堆栈中保存下条指令的 </a:t>
            </a:r>
            <a:r>
              <a:rPr lang="en-US" altLang="zh-CN" sz="3600" dirty="0"/>
              <a:t>CS </a:t>
            </a:r>
            <a:r>
              <a:rPr lang="zh-CN" altLang="en-US" sz="3600" dirty="0"/>
              <a:t>与 </a:t>
            </a:r>
            <a:r>
              <a:rPr lang="en-US" altLang="zh-CN" sz="3600" dirty="0"/>
              <a:t>EIP</a:t>
            </a:r>
          </a:p>
          <a:p>
            <a:pPr marL="487680" lvl="1" indent="-243840" defTabSz="975335">
              <a:spcBef>
                <a:spcPts val="1800"/>
              </a:spcBef>
              <a:defRPr sz="1920"/>
            </a:pPr>
            <a:r>
              <a:rPr lang="zh-CN" altLang="en-US" sz="3600" dirty="0"/>
              <a:t>若中断产生一个 </a:t>
            </a:r>
            <a:r>
              <a:rPr lang="en-US" altLang="zh-CN" sz="3600" dirty="0"/>
              <a:t>Error Code</a:t>
            </a:r>
            <a:r>
              <a:rPr lang="zh-CN" altLang="en-US" sz="3600" dirty="0"/>
              <a:t>，则将其保存在堆栈中</a:t>
            </a:r>
          </a:p>
          <a:p>
            <a:pPr marL="487680" lvl="1" indent="-243840" defTabSz="975335">
              <a:spcBef>
                <a:spcPts val="1800"/>
              </a:spcBef>
              <a:defRPr sz="1920"/>
            </a:pPr>
            <a:r>
              <a:rPr lang="zh-CN" altLang="en-US" sz="3600" dirty="0"/>
              <a:t>依据⻔描述符装载 </a:t>
            </a:r>
            <a:r>
              <a:rPr lang="en-US" altLang="zh-CN" sz="3600" dirty="0"/>
              <a:t>CS </a:t>
            </a:r>
            <a:r>
              <a:rPr lang="zh-CN" altLang="en-US" sz="3600" dirty="0"/>
              <a:t>与 </a:t>
            </a:r>
            <a:r>
              <a:rPr lang="en-US" altLang="zh-CN" sz="3600" dirty="0"/>
              <a:t>EIP</a:t>
            </a:r>
            <a:r>
              <a:rPr lang="zh-CN" altLang="en-US" sz="3600" dirty="0"/>
              <a:t>，即执行中断处理程序</a:t>
            </a:r>
          </a:p>
          <a:p>
            <a:pPr marL="487680" lvl="1" indent="-243840" defTabSz="975335">
              <a:spcBef>
                <a:spcPts val="1800"/>
              </a:spcBef>
              <a:defRPr sz="1920"/>
            </a:pPr>
            <a:r>
              <a:rPr lang="zh-CN" altLang="en-US" sz="3600" dirty="0"/>
              <a:t>执行完处理程序后，使用</a:t>
            </a:r>
            <a:r>
              <a:rPr lang="en-US" altLang="zh-CN" sz="3600" dirty="0" err="1"/>
              <a:t>iret</a:t>
            </a:r>
            <a:r>
              <a:rPr lang="zh-CN" altLang="en-US" sz="3600" dirty="0"/>
              <a:t>指令返回</a:t>
            </a:r>
          </a:p>
          <a:p>
            <a:endParaRPr lang="zh-CN" altLang="en-US" dirty="0"/>
          </a:p>
        </p:txBody>
      </p:sp>
    </p:spTree>
    <p:extLst>
      <p:ext uri="{BB962C8B-B14F-4D97-AF65-F5344CB8AC3E}">
        <p14:creationId xmlns:p14="http://schemas.microsoft.com/office/powerpoint/2010/main" val="16464929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系统调用"/>
          <p:cNvSpPr txBox="1">
            <a:spLocks noGrp="1"/>
          </p:cNvSpPr>
          <p:nvPr>
            <p:ph type="title"/>
          </p:nvPr>
        </p:nvSpPr>
        <p:spPr>
          <a:prstGeom prst="rect">
            <a:avLst/>
          </a:prstGeom>
        </p:spPr>
        <p:txBody>
          <a:bodyPr/>
          <a:lstStyle>
            <a:lvl1pPr defTabSz="2145738">
              <a:defRPr sz="7480" spc="-149"/>
            </a:lvl1pPr>
          </a:lstStyle>
          <a:p>
            <a:r>
              <a:t>系统调用</a:t>
            </a:r>
          </a:p>
        </p:txBody>
      </p:sp>
      <p:sp>
        <p:nvSpPr>
          <p:cNvPr id="228" name="幻灯片副标题"/>
          <p:cNvSpPr txBox="1">
            <a:spLocks noGrp="1"/>
          </p:cNvSpPr>
          <p:nvPr>
            <p:ph type="body" idx="21"/>
          </p:nvPr>
        </p:nvSpPr>
        <p:spPr>
          <a:prstGeom prst="rect">
            <a:avLst/>
          </a:prstGeom>
        </p:spPr>
        <p:txBody>
          <a:bodyPr/>
          <a:lstStyle/>
          <a:p>
            <a:r>
              <a:rPr lang="zh-CN" altLang="en-US" dirty="0"/>
              <a:t>系统调用的作用</a:t>
            </a:r>
          </a:p>
          <a:p>
            <a:endParaRPr dirty="0"/>
          </a:p>
        </p:txBody>
      </p:sp>
      <p:sp>
        <p:nvSpPr>
          <p:cNvPr id="229" name="系统调用的作用…"/>
          <p:cNvSpPr txBox="1">
            <a:spLocks noGrp="1"/>
          </p:cNvSpPr>
          <p:nvPr>
            <p:ph type="body" idx="1"/>
          </p:nvPr>
        </p:nvSpPr>
        <p:spPr>
          <a:prstGeom prst="rect">
            <a:avLst/>
          </a:prstGeom>
        </p:spPr>
        <p:txBody>
          <a:bodyPr/>
          <a:lstStyle/>
          <a:p>
            <a:pPr lvl="1"/>
            <a:r>
              <a:rPr dirty="0" err="1"/>
              <a:t>普通用户需要用到一些不在自己权限内的系统服务，在满足用户需求的同时又要对特权级代码进行保护</a:t>
            </a:r>
            <a:endParaRPr dirty="0"/>
          </a:p>
          <a:p>
            <a:pPr lvl="1"/>
            <a:r>
              <a:rPr dirty="0" err="1"/>
              <a:t>因此诞生了系统调用，可以将系统调用看作是基于中断机制封装的一层用户接口</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幻灯片标题"/>
          <p:cNvSpPr txBox="1">
            <a:spLocks noGrp="1"/>
          </p:cNvSpPr>
          <p:nvPr>
            <p:ph type="title"/>
          </p:nvPr>
        </p:nvSpPr>
        <p:spPr>
          <a:prstGeom prst="rect">
            <a:avLst/>
          </a:prstGeom>
        </p:spPr>
        <p:txBody>
          <a:bodyPr/>
          <a:lstStyle/>
          <a:p>
            <a:pPr defTabSz="2145738">
              <a:defRPr sz="7480" spc="-149"/>
            </a:pPr>
            <a:endParaRPr/>
          </a:p>
        </p:txBody>
      </p:sp>
      <p:sp>
        <p:nvSpPr>
          <p:cNvPr id="232" name="幻灯片副标题"/>
          <p:cNvSpPr txBox="1">
            <a:spLocks noGrp="1"/>
          </p:cNvSpPr>
          <p:nvPr>
            <p:ph type="body" idx="21"/>
          </p:nvPr>
        </p:nvSpPr>
        <p:spPr>
          <a:prstGeom prst="rect">
            <a:avLst/>
          </a:prstGeom>
        </p:spPr>
        <p:txBody>
          <a:bodyPr/>
          <a:lstStyle/>
          <a:p>
            <a:r>
              <a:rPr lang="zh-CN" altLang="en-US" dirty="0"/>
              <a:t>实现结构</a:t>
            </a:r>
          </a:p>
          <a:p>
            <a:endParaRPr dirty="0"/>
          </a:p>
        </p:txBody>
      </p:sp>
      <p:sp>
        <p:nvSpPr>
          <p:cNvPr id="233" name="实现结构…"/>
          <p:cNvSpPr txBox="1">
            <a:spLocks noGrp="1"/>
          </p:cNvSpPr>
          <p:nvPr>
            <p:ph type="body" idx="1"/>
          </p:nvPr>
        </p:nvSpPr>
        <p:spPr>
          <a:prstGeom prst="rect">
            <a:avLst/>
          </a:prstGeom>
        </p:spPr>
        <p:txBody>
          <a:bodyPr>
            <a:normAutofit/>
          </a:bodyPr>
          <a:lstStyle/>
          <a:p>
            <a:pPr marL="841247" lvl="1" indent="-420623" defTabSz="1682453">
              <a:spcBef>
                <a:spcPts val="3100"/>
              </a:spcBef>
              <a:defRPr sz="3312"/>
            </a:pPr>
            <a:r>
              <a:rPr dirty="0" err="1"/>
              <a:t>可以将所有系统调用使用int</a:t>
            </a:r>
            <a:r>
              <a:rPr dirty="0"/>
              <a:t> $0x80软中断实现，也可以为不同的系统调用分配不同的中断向量</a:t>
            </a:r>
          </a:p>
          <a:p>
            <a:pPr marL="841247" lvl="1" indent="-420623" defTabSz="1682453">
              <a:spcBef>
                <a:spcPts val="3100"/>
              </a:spcBef>
              <a:defRPr sz="3312"/>
            </a:pPr>
            <a:r>
              <a:rPr dirty="0" err="1"/>
              <a:t>每个系统调用至少需要一个参数，即系统调用号，用于确定通过中断陷入内核后，该用哪个函数进行处理</a:t>
            </a:r>
            <a:endParaRPr dirty="0"/>
          </a:p>
          <a:p>
            <a:pPr marL="841247" lvl="1" indent="-420623" defTabSz="1682453">
              <a:spcBef>
                <a:spcPts val="3100"/>
              </a:spcBef>
              <a:defRPr sz="3312"/>
            </a:pPr>
            <a:r>
              <a:rPr dirty="0" err="1"/>
              <a:t>参数传递</a:t>
            </a:r>
            <a:endParaRPr dirty="0"/>
          </a:p>
          <a:p>
            <a:pPr marL="1261872" lvl="2" indent="-420623" defTabSz="1682453">
              <a:spcBef>
                <a:spcPts val="3100"/>
              </a:spcBef>
              <a:defRPr sz="3312"/>
            </a:pPr>
            <a:r>
              <a:rPr dirty="0" err="1"/>
              <a:t>普通C语言的函数的参数传递时通过将参数从右向左依次压入堆栈来实现的</a:t>
            </a:r>
            <a:endParaRPr lang="en-US" dirty="0"/>
          </a:p>
          <a:p>
            <a:pPr marL="1261872" lvl="2" indent="-420623" defTabSz="1682453">
              <a:spcBef>
                <a:spcPts val="3100"/>
              </a:spcBef>
              <a:defRPr sz="3312"/>
            </a:pPr>
            <a:endParaRPr lang="en-US" dirty="0"/>
          </a:p>
          <a:p>
            <a:pPr marL="1261872" lvl="2" indent="-420623" defTabSz="1682453">
              <a:spcBef>
                <a:spcPts val="3100"/>
              </a:spcBef>
              <a:defRPr sz="3312"/>
            </a:pPr>
            <a:endParaRPr lang="en-US" dirty="0"/>
          </a:p>
          <a:p>
            <a:pPr marL="1261872" lvl="2" indent="-420623" defTabSz="1682453">
              <a:spcBef>
                <a:spcPts val="3100"/>
              </a:spcBef>
              <a:defRPr sz="3312"/>
            </a:pPr>
            <a:endParaRPr dirty="0"/>
          </a:p>
        </p:txBody>
      </p:sp>
      <p:pic>
        <p:nvPicPr>
          <p:cNvPr id="5" name="Picture 4">
            <a:extLst>
              <a:ext uri="{FF2B5EF4-FFF2-40B4-BE49-F238E27FC236}">
                <a16:creationId xmlns:a16="http://schemas.microsoft.com/office/drawing/2014/main" id="{F321E7B0-B4B5-49C3-9105-F47EF8B07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414" y="7991597"/>
            <a:ext cx="13909738" cy="335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0286F-24BD-4C50-B410-D355FCCFE7A6}"/>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ED75F831-3B01-465C-8978-B042EBA31DC0}"/>
              </a:ext>
            </a:extLst>
          </p:cNvPr>
          <p:cNvSpPr>
            <a:spLocks noGrp="1"/>
          </p:cNvSpPr>
          <p:nvPr>
            <p:ph type="body" sz="quarter" idx="21"/>
          </p:nvPr>
        </p:nvSpPr>
        <p:spPr/>
        <p:txBody>
          <a:bodyPr/>
          <a:lstStyle/>
          <a:p>
            <a:endParaRPr lang="zh-CN" altLang="en-US"/>
          </a:p>
        </p:txBody>
      </p:sp>
      <p:sp>
        <p:nvSpPr>
          <p:cNvPr id="4" name="文本占位符 3">
            <a:extLst>
              <a:ext uri="{FF2B5EF4-FFF2-40B4-BE49-F238E27FC236}">
                <a16:creationId xmlns:a16="http://schemas.microsoft.com/office/drawing/2014/main" id="{1CD32E21-4EED-48C9-862A-A158F92B0AAA}"/>
              </a:ext>
            </a:extLst>
          </p:cNvPr>
          <p:cNvSpPr>
            <a:spLocks noGrp="1"/>
          </p:cNvSpPr>
          <p:nvPr>
            <p:ph type="body" idx="1"/>
          </p:nvPr>
        </p:nvSpPr>
        <p:spPr/>
        <p:txBody>
          <a:bodyPr/>
          <a:lstStyle/>
          <a:p>
            <a:pPr marL="1261872" marR="0" lvl="2" indent="-420623" algn="l" defTabSz="1682453" rtl="0" eaLnBrk="1" fontAlgn="auto" latinLnBrk="0" hangingPunct="1">
              <a:lnSpc>
                <a:spcPct val="90000"/>
              </a:lnSpc>
              <a:spcBef>
                <a:spcPts val="3100"/>
              </a:spcBef>
              <a:spcAft>
                <a:spcPts val="0"/>
              </a:spcAft>
              <a:buClrTx/>
              <a:buSzPct val="123000"/>
              <a:buFontTx/>
              <a:buChar char="•"/>
              <a:tabLst/>
              <a:defRPr sz="3312"/>
            </a:pP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但是系统调用涉及到堆栈切换，不能直接使用堆栈进行参数传递</a:t>
            </a:r>
          </a:p>
          <a:p>
            <a:pPr marL="1261872" marR="0" lvl="2" indent="-420623" algn="l" defTabSz="1682453" rtl="0" eaLnBrk="1" fontAlgn="auto" latinLnBrk="0" hangingPunct="1">
              <a:lnSpc>
                <a:spcPct val="90000"/>
              </a:lnSpc>
              <a:spcBef>
                <a:spcPts val="3100"/>
              </a:spcBef>
              <a:spcAft>
                <a:spcPts val="0"/>
              </a:spcAft>
              <a:buClrTx/>
              <a:buSzPct val="123000"/>
              <a:buFontTx/>
              <a:buChar char="•"/>
              <a:tabLst/>
              <a:defRPr sz="3312"/>
            </a:pP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可以使用</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EAX</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EBX</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等等这些通用寄存器来从用户态向内核态传递参数</a:t>
            </a:r>
          </a:p>
          <a:p>
            <a:pPr marL="1682495" marR="0" lvl="3" indent="-420623" algn="l" defTabSz="1682453" rtl="0" eaLnBrk="1" fontAlgn="auto" latinLnBrk="0" hangingPunct="1">
              <a:lnSpc>
                <a:spcPct val="90000"/>
              </a:lnSpc>
              <a:spcBef>
                <a:spcPts val="3100"/>
              </a:spcBef>
              <a:spcAft>
                <a:spcPts val="0"/>
              </a:spcAft>
              <a:buClrTx/>
              <a:buSzPct val="123000"/>
              <a:buFontTx/>
              <a:buChar char="•"/>
              <a:tabLst/>
              <a:defRPr sz="3312"/>
            </a:pP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代码框架中</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kernel/</a:t>
            </a:r>
            <a:r>
              <a:rPr kumimoji="0" lang="en-US" altLang="zh-CN" sz="3312" b="0" i="0" u="none" strike="noStrike" kern="0" cap="none" spc="0" normalizeH="0" baseline="0" noProof="0" dirty="0" err="1">
                <a:ln>
                  <a:noFill/>
                </a:ln>
                <a:solidFill>
                  <a:srgbClr val="000000"/>
                </a:solidFill>
                <a:effectLst/>
                <a:uLnTx/>
                <a:uFillTx/>
                <a:latin typeface="Helvetica Neue"/>
                <a:sym typeface="Helvetica Neue"/>
              </a:rPr>
              <a:t>irqHandle.c</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中使用了</a:t>
            </a:r>
            <a:r>
              <a:rPr kumimoji="0" lang="en-US" altLang="zh-CN" sz="3312" b="0" i="0" u="none" strike="noStrike" kern="0" cap="none" spc="0" normalizeH="0" baseline="0" noProof="0" dirty="0" err="1">
                <a:ln>
                  <a:noFill/>
                </a:ln>
                <a:solidFill>
                  <a:srgbClr val="000000"/>
                </a:solidFill>
                <a:effectLst/>
                <a:uLnTx/>
                <a:uFillTx/>
                <a:latin typeface="Helvetica Neue"/>
                <a:sym typeface="Helvetica Neue"/>
              </a:rPr>
              <a:t>TrapFrame</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这一数据结构，其中保存了内核堆栈中存储的</a:t>
            </a:r>
            <a:r>
              <a:rPr kumimoji="0" lang="en-US" altLang="zh-CN" sz="3312" b="0" i="0" u="none" strike="noStrike" kern="0" cap="none" spc="0" normalizeH="0" baseline="0" noProof="0" dirty="0">
                <a:ln>
                  <a:noFill/>
                </a:ln>
                <a:solidFill>
                  <a:srgbClr val="000000"/>
                </a:solidFill>
                <a:effectLst/>
                <a:uLnTx/>
                <a:uFillTx/>
                <a:latin typeface="Helvetica Neue"/>
                <a:sym typeface="Helvetica Neue"/>
              </a:rPr>
              <a:t>7</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个寄存器的值，其中的通用寄存器的取值即是通过上述方法从用户态传递至内核态，并通过</a:t>
            </a:r>
            <a:r>
              <a:rPr kumimoji="0" lang="en-US" altLang="zh-CN" sz="3312" b="0" i="0" u="none" strike="noStrike" kern="0" cap="none" spc="0" normalizeH="0" baseline="0" noProof="0" dirty="0" err="1">
                <a:ln>
                  <a:noFill/>
                </a:ln>
                <a:solidFill>
                  <a:srgbClr val="000000"/>
                </a:solidFill>
                <a:effectLst/>
                <a:uLnTx/>
                <a:uFillTx/>
                <a:latin typeface="Helvetica Neue"/>
                <a:sym typeface="Helvetica Neue"/>
              </a:rPr>
              <a:t>pushal</a:t>
            </a:r>
            <a:r>
              <a:rPr kumimoji="0" lang="zh-CN" altLang="en-US" sz="3312" b="0" i="0" u="none" strike="noStrike" kern="0" cap="none" spc="0" normalizeH="0" baseline="0" noProof="0" dirty="0">
                <a:ln>
                  <a:noFill/>
                </a:ln>
                <a:solidFill>
                  <a:srgbClr val="000000"/>
                </a:solidFill>
                <a:effectLst/>
                <a:uLnTx/>
                <a:uFillTx/>
                <a:latin typeface="Helvetica Neue"/>
                <a:sym typeface="Helvetica Neue"/>
              </a:rPr>
              <a:t>指令压入内核堆栈</a:t>
            </a:r>
          </a:p>
          <a:p>
            <a:endParaRPr lang="zh-CN" altLang="en-US" dirty="0"/>
          </a:p>
        </p:txBody>
      </p:sp>
      <p:pic>
        <p:nvPicPr>
          <p:cNvPr id="5" name="Picture 4">
            <a:extLst>
              <a:ext uri="{FF2B5EF4-FFF2-40B4-BE49-F238E27FC236}">
                <a16:creationId xmlns:a16="http://schemas.microsoft.com/office/drawing/2014/main" id="{F7CC81FC-6DC1-4297-BD00-711A3325C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065" y="7896103"/>
            <a:ext cx="14017869" cy="316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6611202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6" name="幻灯片副标题"/>
          <p:cNvSpPr txBox="1">
            <a:spLocks noGrp="1"/>
          </p:cNvSpPr>
          <p:nvPr>
            <p:ph type="body" idx="21"/>
          </p:nvPr>
        </p:nvSpPr>
        <p:spPr>
          <a:prstGeom prst="rect">
            <a:avLst/>
          </a:prstGeom>
        </p:spPr>
        <p:txBody>
          <a:bodyPr/>
          <a:lstStyle/>
          <a:p>
            <a:endParaRPr/>
          </a:p>
        </p:txBody>
      </p:sp>
      <p:sp>
        <p:nvSpPr>
          <p:cNvPr id="237" name="首先，你需要装载内核…"/>
          <p:cNvSpPr txBox="1">
            <a:spLocks noGrp="1"/>
          </p:cNvSpPr>
          <p:nvPr>
            <p:ph type="body" idx="1"/>
          </p:nvPr>
        </p:nvSpPr>
        <p:spPr>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现在我们来梳理下，当用户态的程序调用printf的时候会发生什么</a:t>
            </a:r>
            <a:r>
              <a:rPr dirty="0"/>
              <a:t>：</a:t>
            </a:r>
          </a:p>
          <a:p>
            <a:pPr marL="853439" lvl="1" indent="-426719" defTabSz="1706837">
              <a:spcBef>
                <a:spcPts val="3100"/>
              </a:spcBef>
              <a:defRPr sz="3359"/>
            </a:pPr>
            <a:r>
              <a:rPr dirty="0" err="1"/>
              <a:t>用户调用printf并传入参数</a:t>
            </a:r>
            <a:endParaRPr dirty="0"/>
          </a:p>
          <a:p>
            <a:pPr marL="853439" lvl="1" indent="-426719" defTabSz="1706837">
              <a:spcBef>
                <a:spcPts val="3100"/>
              </a:spcBef>
              <a:defRPr sz="3359"/>
            </a:pP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endParaRPr lang="en-US" altLang="zh-CN" dirty="0"/>
          </a:p>
          <a:p>
            <a:pPr marL="853439" lvl="1" indent="-426719" defTabSz="1706837">
              <a:spcBef>
                <a:spcPts val="3100"/>
              </a:spcBef>
              <a:defRPr sz="3359"/>
            </a:pP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实验注意事项"/>
          <p:cNvSpPr txBox="1">
            <a:spLocks noGrp="1"/>
          </p:cNvSpPr>
          <p:nvPr>
            <p:ph type="title"/>
          </p:nvPr>
        </p:nvSpPr>
        <p:spPr>
          <a:prstGeom prst="rect">
            <a:avLst/>
          </a:prstGeom>
        </p:spPr>
        <p:txBody>
          <a:bodyPr/>
          <a:lstStyle>
            <a:lvl1pPr defTabSz="2145738">
              <a:defRPr sz="7480" spc="-149"/>
            </a:lvl1pPr>
          </a:lstStyle>
          <a:p>
            <a:r>
              <a:t>实验注意事项</a:t>
            </a:r>
          </a:p>
        </p:txBody>
      </p:sp>
      <p:sp>
        <p:nvSpPr>
          <p:cNvPr id="240" name="幻灯片副标题"/>
          <p:cNvSpPr txBox="1">
            <a:spLocks noGrp="1"/>
          </p:cNvSpPr>
          <p:nvPr>
            <p:ph type="body" idx="21"/>
          </p:nvPr>
        </p:nvSpPr>
        <p:spPr>
          <a:prstGeom prst="rect">
            <a:avLst/>
          </a:prstGeom>
        </p:spPr>
        <p:txBody>
          <a:bodyPr/>
          <a:lstStyle/>
          <a:p>
            <a:endParaRPr/>
          </a:p>
        </p:txBody>
      </p:sp>
      <p:sp>
        <p:nvSpPr>
          <p:cNvPr id="241" name="实验框架代码的发布和提交均在课程网站cslabcms.nju.edu.cn…"/>
          <p:cNvSpPr txBox="1">
            <a:spLocks noGrp="1"/>
          </p:cNvSpPr>
          <p:nvPr>
            <p:ph type="body" idx="1"/>
          </p:nvPr>
        </p:nvSpPr>
        <p:spPr>
          <a:prstGeom prst="rect">
            <a:avLst/>
          </a:prstGeom>
        </p:spPr>
        <p:txBody>
          <a:bodyPr/>
          <a:lstStyle/>
          <a:p>
            <a:r>
              <a:rPr dirty="0"/>
              <a:t>实验框架代码的发布和提交均在课程网站</a:t>
            </a:r>
            <a:r>
              <a:rPr u="sng" dirty="0">
                <a:hlinkClick r:id="rId2"/>
              </a:rPr>
              <a:t>cslabcms.nju.edu</a:t>
            </a:r>
            <a:r>
              <a:rPr dirty="0"/>
              <a:t>.cn </a:t>
            </a:r>
          </a:p>
          <a:p>
            <a:r>
              <a:rPr dirty="0"/>
              <a:t>本次实验为期3周，截止提交日期为4月</a:t>
            </a:r>
            <a:r>
              <a:rPr lang="en-US" dirty="0"/>
              <a:t>21</a:t>
            </a:r>
            <a:r>
              <a:rPr dirty="0"/>
              <a:t>日23:59</a:t>
            </a:r>
          </a:p>
          <a:p>
            <a:r>
              <a:rPr dirty="0" err="1"/>
              <a:t>请大家独立完成</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幻灯片标题"/>
          <p:cNvSpPr txBox="1">
            <a:spLocks noGrp="1"/>
          </p:cNvSpPr>
          <p:nvPr>
            <p:ph type="title"/>
          </p:nvPr>
        </p:nvSpPr>
        <p:spPr>
          <a:prstGeom prst="rect">
            <a:avLst/>
          </a:prstGeom>
        </p:spPr>
        <p:txBody>
          <a:bodyPr/>
          <a:lstStyle/>
          <a:p>
            <a:pPr defTabSz="2145738">
              <a:defRPr sz="7480" spc="-149"/>
            </a:pPr>
            <a:endParaRPr/>
          </a:p>
        </p:txBody>
      </p:sp>
      <p:sp>
        <p:nvSpPr>
          <p:cNvPr id="160" name="幻灯片副标题"/>
          <p:cNvSpPr txBox="1">
            <a:spLocks noGrp="1"/>
          </p:cNvSpPr>
          <p:nvPr>
            <p:ph type="body" idx="21"/>
          </p:nvPr>
        </p:nvSpPr>
        <p:spPr>
          <a:prstGeom prst="rect">
            <a:avLst/>
          </a:prstGeom>
        </p:spPr>
        <p:txBody>
          <a:bodyPr/>
          <a:lstStyle/>
          <a:p>
            <a:endParaRPr/>
          </a:p>
        </p:txBody>
      </p:sp>
      <p:sp>
        <p:nvSpPr>
          <p:cNvPr id="161" name="任务：…"/>
          <p:cNvSpPr txBox="1">
            <a:spLocks noGrp="1"/>
          </p:cNvSpPr>
          <p:nvPr>
            <p:ph type="body" idx="1"/>
          </p:nvPr>
        </p:nvSpPr>
        <p:spPr>
          <a:prstGeom prst="rect">
            <a:avLst/>
          </a:prstGeom>
        </p:spPr>
        <p:txBody>
          <a:bodyPr/>
          <a:lstStyle/>
          <a:p>
            <a:r>
              <a:rPr dirty="0" err="1"/>
              <a:t>任务</a:t>
            </a:r>
            <a:r>
              <a:rPr dirty="0"/>
              <a:t>：</a:t>
            </a:r>
          </a:p>
          <a:p>
            <a:pPr lvl="1"/>
            <a:r>
              <a:rPr dirty="0" err="1"/>
              <a:t>程序加载：bootloader加载kernel，kernel加载用户程序</a:t>
            </a:r>
            <a:endParaRPr dirty="0"/>
          </a:p>
          <a:p>
            <a:pPr lvl="1"/>
            <a:r>
              <a:rPr dirty="0" err="1"/>
              <a:t>完善中断机制：在kernel部分完善中断机制，为用户系统调用提供服务</a:t>
            </a:r>
            <a:endParaRPr dirty="0"/>
          </a:p>
          <a:p>
            <a:pPr lvl="1"/>
            <a:r>
              <a:rPr dirty="0" err="1"/>
              <a:t>系统调用：在用户程序实现系统调用的实例测试</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知识点概览"/>
          <p:cNvSpPr txBox="1">
            <a:spLocks noGrp="1"/>
          </p:cNvSpPr>
          <p:nvPr>
            <p:ph type="title"/>
          </p:nvPr>
        </p:nvSpPr>
        <p:spPr>
          <a:prstGeom prst="rect">
            <a:avLst/>
          </a:prstGeom>
        </p:spPr>
        <p:txBody>
          <a:bodyPr/>
          <a:lstStyle>
            <a:lvl1pPr defTabSz="2145738">
              <a:defRPr sz="7480" spc="-149"/>
            </a:lvl1pPr>
          </a:lstStyle>
          <a:p>
            <a:r>
              <a:t>知识点概览</a:t>
            </a:r>
          </a:p>
        </p:txBody>
      </p:sp>
      <p:sp>
        <p:nvSpPr>
          <p:cNvPr id="164" name="幻灯片副标题"/>
          <p:cNvSpPr txBox="1">
            <a:spLocks noGrp="1"/>
          </p:cNvSpPr>
          <p:nvPr>
            <p:ph type="body" idx="21"/>
          </p:nvPr>
        </p:nvSpPr>
        <p:spPr>
          <a:prstGeom prst="rect">
            <a:avLst/>
          </a:prstGeom>
        </p:spPr>
        <p:txBody>
          <a:bodyPr/>
          <a:lstStyle/>
          <a:p>
            <a:endParaRPr/>
          </a:p>
        </p:txBody>
      </p:sp>
      <p:pic>
        <p:nvPicPr>
          <p:cNvPr id="5" name="图片 4">
            <a:extLst>
              <a:ext uri="{FF2B5EF4-FFF2-40B4-BE49-F238E27FC236}">
                <a16:creationId xmlns:a16="http://schemas.microsoft.com/office/drawing/2014/main" id="{BB513902-4308-4A66-9E68-B5A0AF7600A8}"/>
              </a:ext>
            </a:extLst>
          </p:cNvPr>
          <p:cNvPicPr>
            <a:picLocks noChangeAspect="1"/>
          </p:cNvPicPr>
          <p:nvPr/>
        </p:nvPicPr>
        <p:blipFill>
          <a:blip r:embed="rId2"/>
          <a:stretch>
            <a:fillRect/>
          </a:stretch>
        </p:blipFill>
        <p:spPr>
          <a:xfrm>
            <a:off x="4231052" y="2372962"/>
            <a:ext cx="14355885" cy="1023080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加载程序"/>
          <p:cNvSpPr txBox="1">
            <a:spLocks noGrp="1"/>
          </p:cNvSpPr>
          <p:nvPr>
            <p:ph type="title"/>
          </p:nvPr>
        </p:nvSpPr>
        <p:spPr>
          <a:prstGeom prst="rect">
            <a:avLst/>
          </a:prstGeom>
        </p:spPr>
        <p:txBody>
          <a:bodyPr/>
          <a:lstStyle>
            <a:lvl1pPr defTabSz="2145738">
              <a:defRPr sz="7480" spc="-149"/>
            </a:lvl1pPr>
          </a:lstStyle>
          <a:p>
            <a:r>
              <a:t>加载程序</a:t>
            </a:r>
          </a:p>
        </p:txBody>
      </p:sp>
      <p:sp>
        <p:nvSpPr>
          <p:cNvPr id="168" name="幻灯片副标题"/>
          <p:cNvSpPr txBox="1">
            <a:spLocks noGrp="1"/>
          </p:cNvSpPr>
          <p:nvPr>
            <p:ph type="body" idx="21"/>
          </p:nvPr>
        </p:nvSpPr>
        <p:spPr>
          <a:prstGeom prst="rect">
            <a:avLst/>
          </a:prstGeom>
        </p:spPr>
        <p:txBody>
          <a:bodyPr/>
          <a:lstStyle/>
          <a:p>
            <a:r>
              <a:rPr lang="zh-CN" altLang="en-US" dirty="0"/>
              <a:t>磁盘分布</a:t>
            </a:r>
          </a:p>
          <a:p>
            <a:endParaRPr dirty="0"/>
          </a:p>
        </p:txBody>
      </p:sp>
      <p:sp>
        <p:nvSpPr>
          <p:cNvPr id="169" name="磁盘分布…"/>
          <p:cNvSpPr txBox="1">
            <a:spLocks noGrp="1"/>
          </p:cNvSpPr>
          <p:nvPr>
            <p:ph type="body" idx="1"/>
          </p:nvPr>
        </p:nvSpPr>
        <p:spPr>
          <a:prstGeom prst="rect">
            <a:avLst/>
          </a:prstGeom>
        </p:spPr>
        <p:txBody>
          <a:bodyPr/>
          <a:lstStyle/>
          <a:p>
            <a:pPr lvl="1"/>
            <a:r>
              <a:rPr dirty="0"/>
              <a:t>0号为bootloader，1-200号为内核部分，201号以后则是用户程序部分</a:t>
            </a:r>
          </a:p>
        </p:txBody>
      </p:sp>
      <p:grpSp>
        <p:nvGrpSpPr>
          <p:cNvPr id="4" name="组合 3">
            <a:extLst>
              <a:ext uri="{FF2B5EF4-FFF2-40B4-BE49-F238E27FC236}">
                <a16:creationId xmlns:a16="http://schemas.microsoft.com/office/drawing/2014/main" id="{B861A036-E0CB-4F63-95FB-20086A001274}"/>
              </a:ext>
            </a:extLst>
          </p:cNvPr>
          <p:cNvGrpSpPr/>
          <p:nvPr/>
        </p:nvGrpSpPr>
        <p:grpSpPr>
          <a:xfrm>
            <a:off x="4740654" y="7122377"/>
            <a:ext cx="14902692" cy="4549491"/>
            <a:chOff x="6040585" y="6634386"/>
            <a:chExt cx="8645229" cy="2332104"/>
          </a:xfrm>
        </p:grpSpPr>
        <p:pic>
          <p:nvPicPr>
            <p:cNvPr id="5" name="table">
              <a:extLst>
                <a:ext uri="{FF2B5EF4-FFF2-40B4-BE49-F238E27FC236}">
                  <a16:creationId xmlns:a16="http://schemas.microsoft.com/office/drawing/2014/main" id="{B1D31C87-FB96-4CF7-B7DD-3EB302F4B0CB}"/>
                </a:ext>
              </a:extLst>
            </p:cNvPr>
            <p:cNvPicPr>
              <a:picLocks noChangeAspect="1"/>
            </p:cNvPicPr>
            <p:nvPr/>
          </p:nvPicPr>
          <p:blipFill>
            <a:blip r:embed="rId2"/>
            <a:stretch>
              <a:fillRect/>
            </a:stretch>
          </p:blipFill>
          <p:spPr>
            <a:xfrm>
              <a:off x="6040585" y="7410241"/>
              <a:ext cx="8645229" cy="640080"/>
            </a:xfrm>
            <a:prstGeom prst="rect">
              <a:avLst/>
            </a:prstGeom>
          </p:spPr>
        </p:pic>
        <p:sp>
          <p:nvSpPr>
            <p:cNvPr id="6" name="文本框 4">
              <a:extLst>
                <a:ext uri="{FF2B5EF4-FFF2-40B4-BE49-F238E27FC236}">
                  <a16:creationId xmlns:a16="http://schemas.microsoft.com/office/drawing/2014/main" id="{3C5D9E3D-6B81-49DD-ABA4-4D1061DBF957}"/>
                </a:ext>
              </a:extLst>
            </p:cNvPr>
            <p:cNvSpPr txBox="1"/>
            <p:nvPr/>
          </p:nvSpPr>
          <p:spPr>
            <a:xfrm>
              <a:off x="6151419" y="8698283"/>
              <a:ext cx="1311284" cy="2682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err="1"/>
                <a:t>Bootloader</a:t>
              </a:r>
              <a:endParaRPr kumimoji="1" lang="zh-CN" altLang="en-US" sz="2800" dirty="0"/>
            </a:p>
          </p:txBody>
        </p:sp>
        <p:cxnSp>
          <p:nvCxnSpPr>
            <p:cNvPr id="7" name="直线箭头连接符 6">
              <a:extLst>
                <a:ext uri="{FF2B5EF4-FFF2-40B4-BE49-F238E27FC236}">
                  <a16:creationId xmlns:a16="http://schemas.microsoft.com/office/drawing/2014/main" id="{1205E091-A58F-4DA0-81AD-EEFD1DF4F323}"/>
                </a:ext>
              </a:extLst>
            </p:cNvPr>
            <p:cNvCxnSpPr>
              <a:cxnSpLocks/>
              <a:endCxn id="6" idx="0"/>
            </p:cNvCxnSpPr>
            <p:nvPr/>
          </p:nvCxnSpPr>
          <p:spPr>
            <a:xfrm>
              <a:off x="6525491" y="8050321"/>
              <a:ext cx="281569" cy="64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9">
              <a:extLst>
                <a:ext uri="{FF2B5EF4-FFF2-40B4-BE49-F238E27FC236}">
                  <a16:creationId xmlns:a16="http://schemas.microsoft.com/office/drawing/2014/main" id="{979516D4-04B6-46EC-96E6-D4872AB9DD23}"/>
                </a:ext>
              </a:extLst>
            </p:cNvPr>
            <p:cNvCxnSpPr>
              <a:cxnSpLocks/>
            </p:cNvCxnSpPr>
            <p:nvPr/>
          </p:nvCxnSpPr>
          <p:spPr>
            <a:xfrm flipV="1">
              <a:off x="6982691" y="6634386"/>
              <a:ext cx="0" cy="77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10">
              <a:extLst>
                <a:ext uri="{FF2B5EF4-FFF2-40B4-BE49-F238E27FC236}">
                  <a16:creationId xmlns:a16="http://schemas.microsoft.com/office/drawing/2014/main" id="{4F6A1103-6AC9-485E-A5D1-F54B1F1118EA}"/>
                </a:ext>
              </a:extLst>
            </p:cNvPr>
            <p:cNvCxnSpPr>
              <a:cxnSpLocks/>
            </p:cNvCxnSpPr>
            <p:nvPr/>
          </p:nvCxnSpPr>
          <p:spPr>
            <a:xfrm flipV="1">
              <a:off x="11790218" y="6634386"/>
              <a:ext cx="0" cy="77585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11">
              <a:extLst>
                <a:ext uri="{FF2B5EF4-FFF2-40B4-BE49-F238E27FC236}">
                  <a16:creationId xmlns:a16="http://schemas.microsoft.com/office/drawing/2014/main" id="{842D490D-51D7-405E-A396-0E5B2CC6FE24}"/>
                </a:ext>
              </a:extLst>
            </p:cNvPr>
            <p:cNvSpPr txBox="1"/>
            <p:nvPr/>
          </p:nvSpPr>
          <p:spPr>
            <a:xfrm>
              <a:off x="8773947" y="6660852"/>
              <a:ext cx="122501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Kernel</a:t>
              </a:r>
              <a:endParaRPr kumimoji="1" lang="zh-CN" altLang="en-US" sz="2800" dirty="0"/>
            </a:p>
          </p:txBody>
        </p:sp>
        <p:sp>
          <p:nvSpPr>
            <p:cNvPr id="11" name="文本框 12">
              <a:extLst>
                <a:ext uri="{FF2B5EF4-FFF2-40B4-BE49-F238E27FC236}">
                  <a16:creationId xmlns:a16="http://schemas.microsoft.com/office/drawing/2014/main" id="{CEB65DD5-CC36-42E0-A488-A466A7D6B9EE}"/>
                </a:ext>
              </a:extLst>
            </p:cNvPr>
            <p:cNvSpPr txBox="1"/>
            <p:nvPr/>
          </p:nvSpPr>
          <p:spPr>
            <a:xfrm>
              <a:off x="12435564" y="6660852"/>
              <a:ext cx="82426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App</a:t>
              </a:r>
              <a:endParaRPr kumimoji="1" lang="zh-CN" altLang="en-US" sz="2800" dirty="0"/>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554E7-4C0A-4CBC-8700-1ADA7D87238D}"/>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F18BE02C-435D-464C-B2DA-BE849D0BF1FD}"/>
              </a:ext>
            </a:extLst>
          </p:cNvPr>
          <p:cNvSpPr>
            <a:spLocks noGrp="1"/>
          </p:cNvSpPr>
          <p:nvPr>
            <p:ph type="body" sz="quarter" idx="21"/>
          </p:nvPr>
        </p:nvSpPr>
        <p:spPr/>
        <p:txBody>
          <a:bodyPr/>
          <a:lstStyle/>
          <a:p>
            <a:r>
              <a:rPr lang="zh-CN" altLang="en-US" dirty="0"/>
              <a:t>堆栈分布</a:t>
            </a:r>
            <a:endParaRPr lang="en-US" altLang="zh-CN" dirty="0"/>
          </a:p>
          <a:p>
            <a:endParaRPr lang="zh-CN" altLang="en-US" dirty="0"/>
          </a:p>
        </p:txBody>
      </p:sp>
      <p:sp>
        <p:nvSpPr>
          <p:cNvPr id="4" name="文本占位符 3">
            <a:extLst>
              <a:ext uri="{FF2B5EF4-FFF2-40B4-BE49-F238E27FC236}">
                <a16:creationId xmlns:a16="http://schemas.microsoft.com/office/drawing/2014/main" id="{16A6D1FC-791D-4CE3-969E-DEE3D5264900}"/>
              </a:ext>
            </a:extLst>
          </p:cNvPr>
          <p:cNvSpPr>
            <a:spLocks noGrp="1"/>
          </p:cNvSpPr>
          <p:nvPr>
            <p:ph type="body" idx="1"/>
          </p:nvPr>
        </p:nvSpPr>
        <p:spPr>
          <a:xfrm>
            <a:off x="1206500" y="4248504"/>
            <a:ext cx="13406315" cy="8646154"/>
          </a:xfrm>
        </p:spPr>
        <p:txBody>
          <a:bodyPr>
            <a:normAutofit lnSpcReduction="10000"/>
          </a:bodyPr>
          <a:lstStyle/>
          <a:p>
            <a:pPr lvl="1"/>
            <a:r>
              <a:rPr lang="zh-CN" altLang="en-US" dirty="0"/>
              <a:t>编译时内核</a:t>
            </a:r>
            <a:r>
              <a:rPr lang="en-US" altLang="zh-CN" dirty="0"/>
              <a:t>.text </a:t>
            </a:r>
            <a:r>
              <a:rPr lang="zh-CN" altLang="en-US" dirty="0"/>
              <a:t>段的起始地址设为 </a:t>
            </a:r>
            <a:r>
              <a:rPr lang="en-US" altLang="zh-CN" dirty="0"/>
              <a:t>0x100000</a:t>
            </a:r>
          </a:p>
          <a:p>
            <a:pPr lvl="1"/>
            <a:r>
              <a:rPr lang="en-US" altLang="zh-CN" dirty="0"/>
              <a:t>GDT </a:t>
            </a:r>
            <a:r>
              <a:rPr lang="zh-CN" altLang="en-US" dirty="0"/>
              <a:t>中内核数据段的基地址设置为 </a:t>
            </a:r>
            <a:r>
              <a:rPr lang="en-US" altLang="zh-CN" dirty="0"/>
              <a:t>0x0</a:t>
            </a:r>
          </a:p>
          <a:p>
            <a:pPr lvl="1"/>
            <a:r>
              <a:rPr lang="zh-CN" altLang="en-US" dirty="0"/>
              <a:t>内核加载至物理内存 </a:t>
            </a:r>
            <a:r>
              <a:rPr lang="en-US" altLang="zh-CN" dirty="0"/>
              <a:t>0x100000 </a:t>
            </a:r>
            <a:r>
              <a:rPr lang="zh-CN" altLang="en-US" dirty="0"/>
              <a:t>开始的位置 </a:t>
            </a:r>
            <a:endParaRPr lang="en-US" altLang="zh-CN" dirty="0"/>
          </a:p>
          <a:p>
            <a:pPr lvl="1"/>
            <a:r>
              <a:rPr lang="zh-CN" altLang="en-US" dirty="0"/>
              <a:t>编译时用户程序</a:t>
            </a:r>
            <a:r>
              <a:rPr lang="en-US" altLang="zh-CN" dirty="0"/>
              <a:t>.text </a:t>
            </a:r>
            <a:r>
              <a:rPr lang="zh-CN" altLang="en-US" dirty="0"/>
              <a:t>段 的起始地址设为</a:t>
            </a:r>
            <a:r>
              <a:rPr lang="en-US" altLang="zh-CN" dirty="0"/>
              <a:t>0x200000</a:t>
            </a:r>
          </a:p>
          <a:p>
            <a:pPr lvl="1"/>
            <a:r>
              <a:rPr lang="en-US" altLang="zh-CN" dirty="0"/>
              <a:t>GDT </a:t>
            </a:r>
            <a:r>
              <a:rPr lang="zh-CN" altLang="en-US" dirty="0"/>
              <a:t>中用户程序数据段的基地址设置为 </a:t>
            </a:r>
            <a:r>
              <a:rPr lang="en-US" altLang="zh-CN" dirty="0"/>
              <a:t>0x0</a:t>
            </a:r>
          </a:p>
          <a:p>
            <a:pPr lvl="1"/>
            <a:r>
              <a:rPr lang="zh-CN" altLang="en-US" dirty="0"/>
              <a:t>用户程序加载至物理内存 </a:t>
            </a:r>
            <a:r>
              <a:rPr lang="en-US" altLang="zh-CN" dirty="0"/>
              <a:t>0x200000 </a:t>
            </a:r>
            <a:r>
              <a:rPr lang="zh-CN" altLang="en-US" dirty="0"/>
              <a:t>开始的位置</a:t>
            </a:r>
          </a:p>
          <a:p>
            <a:endParaRPr lang="zh-CN" altLang="en-US" dirty="0"/>
          </a:p>
        </p:txBody>
      </p:sp>
      <p:pic>
        <p:nvPicPr>
          <p:cNvPr id="6" name="图片 5">
            <a:extLst>
              <a:ext uri="{FF2B5EF4-FFF2-40B4-BE49-F238E27FC236}">
                <a16:creationId xmlns:a16="http://schemas.microsoft.com/office/drawing/2014/main" id="{2E0AD9A0-61A8-4B30-B051-F23A469EFD3A}"/>
              </a:ext>
            </a:extLst>
          </p:cNvPr>
          <p:cNvPicPr>
            <a:picLocks noChangeAspect="1"/>
          </p:cNvPicPr>
          <p:nvPr/>
        </p:nvPicPr>
        <p:blipFill>
          <a:blip r:embed="rId2"/>
          <a:stretch>
            <a:fillRect/>
          </a:stretch>
        </p:blipFill>
        <p:spPr>
          <a:xfrm>
            <a:off x="14821302" y="600245"/>
            <a:ext cx="7862852" cy="12515510"/>
          </a:xfrm>
          <a:prstGeom prst="rect">
            <a:avLst/>
          </a:prstGeom>
        </p:spPr>
      </p:pic>
    </p:spTree>
    <p:extLst>
      <p:ext uri="{BB962C8B-B14F-4D97-AF65-F5344CB8AC3E}">
        <p14:creationId xmlns:p14="http://schemas.microsoft.com/office/powerpoint/2010/main" val="12116980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DEF3-7CB5-40EE-BBBC-FE2B045AF728}"/>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9B09CE23-7734-46A3-8DFD-F157459AE79A}"/>
              </a:ext>
            </a:extLst>
          </p:cNvPr>
          <p:cNvSpPr>
            <a:spLocks noGrp="1"/>
          </p:cNvSpPr>
          <p:nvPr>
            <p:ph type="body" sz="quarter" idx="21"/>
          </p:nvPr>
        </p:nvSpPr>
        <p:spPr/>
        <p:txBody>
          <a:bodyPr/>
          <a:lstStyle/>
          <a:p>
            <a:r>
              <a:rPr lang="zh-CN" altLang="en-US" dirty="0"/>
              <a:t>加载方式</a:t>
            </a:r>
          </a:p>
          <a:p>
            <a:endParaRPr lang="zh-CN" altLang="en-US" dirty="0"/>
          </a:p>
        </p:txBody>
      </p:sp>
      <p:sp>
        <p:nvSpPr>
          <p:cNvPr id="4" name="文本占位符 3">
            <a:extLst>
              <a:ext uri="{FF2B5EF4-FFF2-40B4-BE49-F238E27FC236}">
                <a16:creationId xmlns:a16="http://schemas.microsoft.com/office/drawing/2014/main" id="{82288FFD-38F1-4FA7-85D9-C767F0E3BEDE}"/>
              </a:ext>
            </a:extLst>
          </p:cNvPr>
          <p:cNvSpPr>
            <a:spLocks noGrp="1"/>
          </p:cNvSpPr>
          <p:nvPr>
            <p:ph type="body" idx="1"/>
          </p:nvPr>
        </p:nvSpPr>
        <p:spPr/>
        <p:txBody>
          <a:bodyPr/>
          <a:lstStyle/>
          <a:p>
            <a:pPr lvl="1"/>
            <a:r>
              <a:rPr lang="zh-CN" altLang="en-US" dirty="0"/>
              <a:t>由</a:t>
            </a:r>
            <a:r>
              <a:rPr lang="en-US" altLang="zh-CN" dirty="0"/>
              <a:t>bootloader</a:t>
            </a:r>
            <a:r>
              <a:rPr lang="zh-CN" altLang="en-US" dirty="0"/>
              <a:t>加载内核：与</a:t>
            </a:r>
            <a:r>
              <a:rPr lang="en-US" altLang="zh-CN" dirty="0"/>
              <a:t>lab1</a:t>
            </a:r>
            <a:r>
              <a:rPr lang="zh-CN" altLang="en-US" dirty="0"/>
              <a:t>中从硬盘加载用户程序方式一致</a:t>
            </a:r>
          </a:p>
          <a:p>
            <a:pPr lvl="1"/>
            <a:r>
              <a:rPr lang="zh-CN" altLang="en-US" dirty="0"/>
              <a:t>由</a:t>
            </a:r>
            <a:r>
              <a:rPr lang="en-US" altLang="zh-CN" dirty="0"/>
              <a:t>kernel</a:t>
            </a:r>
            <a:r>
              <a:rPr lang="zh-CN" altLang="en-US" dirty="0"/>
              <a:t>加载用户程序：可以模仿</a:t>
            </a:r>
            <a:r>
              <a:rPr lang="en-US" altLang="zh-CN" dirty="0"/>
              <a:t>bootloader</a:t>
            </a:r>
            <a:r>
              <a:rPr lang="zh-CN" altLang="en-US" dirty="0"/>
              <a:t>的加载方式</a:t>
            </a:r>
          </a:p>
          <a:p>
            <a:endParaRPr lang="zh-CN" altLang="en-US" dirty="0"/>
          </a:p>
        </p:txBody>
      </p:sp>
    </p:spTree>
    <p:extLst>
      <p:ext uri="{BB962C8B-B14F-4D97-AF65-F5344CB8AC3E}">
        <p14:creationId xmlns:p14="http://schemas.microsoft.com/office/powerpoint/2010/main" val="602206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IA-32中断机制"/>
          <p:cNvSpPr txBox="1">
            <a:spLocks noGrp="1"/>
          </p:cNvSpPr>
          <p:nvPr>
            <p:ph type="title"/>
          </p:nvPr>
        </p:nvSpPr>
        <p:spPr>
          <a:prstGeom prst="rect">
            <a:avLst/>
          </a:prstGeom>
        </p:spPr>
        <p:txBody>
          <a:bodyPr/>
          <a:lstStyle>
            <a:lvl1pPr defTabSz="2145738">
              <a:defRPr sz="7480" spc="-149"/>
            </a:lvl1pPr>
          </a:lstStyle>
          <a:p>
            <a:r>
              <a:t>IA-32中断机制</a:t>
            </a:r>
          </a:p>
        </p:txBody>
      </p:sp>
      <p:sp>
        <p:nvSpPr>
          <p:cNvPr id="172" name="幻灯片副标题"/>
          <p:cNvSpPr txBox="1">
            <a:spLocks noGrp="1"/>
          </p:cNvSpPr>
          <p:nvPr>
            <p:ph type="body" idx="21"/>
          </p:nvPr>
        </p:nvSpPr>
        <p:spPr>
          <a:prstGeom prst="rect">
            <a:avLst/>
          </a:prstGeom>
        </p:spPr>
        <p:txBody>
          <a:bodyPr/>
          <a:lstStyle/>
          <a:p>
            <a:r>
              <a:rPr lang="zh-CN" altLang="en-US" dirty="0"/>
              <a:t>处理硬件外设</a:t>
            </a:r>
            <a:r>
              <a:rPr lang="en-US" altLang="zh-CN" dirty="0"/>
              <a:t>I/O</a:t>
            </a:r>
          </a:p>
          <a:p>
            <a:endParaRPr dirty="0"/>
          </a:p>
        </p:txBody>
      </p:sp>
      <p:sp>
        <p:nvSpPr>
          <p:cNvPr id="173" name="处理硬件外设I/O…"/>
          <p:cNvSpPr txBox="1">
            <a:spLocks noGrp="1"/>
          </p:cNvSpPr>
          <p:nvPr>
            <p:ph type="body" idx="1"/>
          </p:nvPr>
        </p:nvSpPr>
        <p:spPr>
          <a:xfrm>
            <a:off x="1206500" y="4248504"/>
            <a:ext cx="21971000" cy="3651912"/>
          </a:xfrm>
          <a:prstGeom prst="rect">
            <a:avLst/>
          </a:prstGeom>
        </p:spPr>
        <p:txBody>
          <a:bodyPr/>
          <a:lstStyle/>
          <a:p>
            <a:pPr marL="1444752" lvl="2" indent="-457200" defTabSz="1511770">
              <a:spcBef>
                <a:spcPts val="2700"/>
              </a:spcBef>
              <a:defRPr sz="2976"/>
            </a:pPr>
            <a:r>
              <a:rPr dirty="0" err="1"/>
              <a:t>内核的一个主要功能是处理硬件外设的I</a:t>
            </a:r>
            <a:r>
              <a:rPr dirty="0"/>
              <a:t>/O</a:t>
            </a:r>
            <a:endParaRPr lang="en-US" dirty="0"/>
          </a:p>
          <a:p>
            <a:pPr marL="2054352" lvl="3" indent="-457200" defTabSz="1511770">
              <a:spcBef>
                <a:spcPts val="2700"/>
              </a:spcBef>
              <a:defRPr sz="2976"/>
            </a:pPr>
            <a:r>
              <a:rPr dirty="0" err="1"/>
              <a:t>CPU的处理速度高于大部分外部设备</a:t>
            </a:r>
            <a:endParaRPr lang="en-US" dirty="0"/>
          </a:p>
          <a:p>
            <a:pPr marL="2054352" lvl="3" indent="-457200" defTabSz="1511770">
              <a:spcBef>
                <a:spcPts val="2700"/>
              </a:spcBef>
              <a:defRPr sz="2976"/>
            </a:pPr>
            <a:r>
              <a:rPr dirty="0" err="1"/>
              <a:t>因而为了提高CPU的利用率，需要对I</a:t>
            </a:r>
            <a:r>
              <a:rPr dirty="0"/>
              <a:t>/</a:t>
            </a:r>
            <a:r>
              <a:rPr dirty="0" err="1"/>
              <a:t>O操作进行额外处理</a:t>
            </a:r>
            <a:endParaRPr lang="en-US" dirty="0"/>
          </a:p>
          <a:p>
            <a:pPr marL="2054352" lvl="3" indent="-457200" defTabSz="1511770">
              <a:spcBef>
                <a:spcPts val="2700"/>
              </a:spcBef>
              <a:defRPr sz="2976"/>
            </a:pPr>
            <a:r>
              <a:rPr dirty="0" err="1"/>
              <a:t>常见的处理方式有：轮询、中断、DMA等</a:t>
            </a:r>
            <a:endParaRPr lang="en-US" dirty="0"/>
          </a:p>
          <a:p>
            <a:pPr marL="2054352" lvl="3" indent="-457200" defTabSz="1511770">
              <a:spcBef>
                <a:spcPts val="2700"/>
              </a:spcBef>
              <a:defRPr sz="2976"/>
            </a:pPr>
            <a:r>
              <a:rPr dirty="0" err="1"/>
              <a:t>其中，中断机制是一种比较灵活高效的方式</a:t>
            </a:r>
            <a:endParaRPr dirty="0"/>
          </a:p>
        </p:txBody>
      </p:sp>
      <p:sp>
        <p:nvSpPr>
          <p:cNvPr id="5" name="幻灯片副标题">
            <a:extLst>
              <a:ext uri="{FF2B5EF4-FFF2-40B4-BE49-F238E27FC236}">
                <a16:creationId xmlns:a16="http://schemas.microsoft.com/office/drawing/2014/main" id="{0E2CB9D6-6167-4D71-A772-682FE9CEF6D6}"/>
              </a:ext>
            </a:extLst>
          </p:cNvPr>
          <p:cNvSpPr txBox="1">
            <a:spLocks/>
          </p:cNvSpPr>
          <p:nvPr/>
        </p:nvSpPr>
        <p:spPr>
          <a:xfrm>
            <a:off x="1206500" y="8138392"/>
            <a:ext cx="20246731" cy="1405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377952" indent="-377952" defTabSz="1511770">
              <a:spcBef>
                <a:spcPts val="2700"/>
              </a:spcBef>
              <a:defRPr sz="2976"/>
            </a:pPr>
            <a:r>
              <a:rPr lang="zh-CN" altLang="en-US" sz="4800" dirty="0"/>
              <a:t>保护特权代码</a:t>
            </a:r>
          </a:p>
          <a:p>
            <a:pPr hangingPunct="1"/>
            <a:endParaRPr lang="en-US" dirty="0"/>
          </a:p>
        </p:txBody>
      </p:sp>
      <p:sp>
        <p:nvSpPr>
          <p:cNvPr id="2" name="文本框 1">
            <a:extLst>
              <a:ext uri="{FF2B5EF4-FFF2-40B4-BE49-F238E27FC236}">
                <a16:creationId xmlns:a16="http://schemas.microsoft.com/office/drawing/2014/main" id="{B8E779AD-B080-456A-9461-BD5482A99A79}"/>
              </a:ext>
            </a:extLst>
          </p:cNvPr>
          <p:cNvSpPr txBox="1"/>
          <p:nvPr/>
        </p:nvSpPr>
        <p:spPr>
          <a:xfrm>
            <a:off x="1671240" y="9254582"/>
            <a:ext cx="17865267" cy="28845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x86</a:t>
            </a:r>
            <a:r>
              <a:rPr lang="zh-CN" altLang="en-US" dirty="0">
                <a:solidFill>
                  <a:schemeClr val="bg2">
                    <a:lumMod val="10000"/>
                  </a:schemeClr>
                </a:solidFill>
              </a:rPr>
              <a:t>平台的</a:t>
            </a:r>
            <a:r>
              <a:rPr lang="en-US" altLang="zh-CN" dirty="0">
                <a:solidFill>
                  <a:schemeClr val="bg2">
                    <a:lumMod val="10000"/>
                  </a:schemeClr>
                </a:solidFill>
              </a:rPr>
              <a:t>CPU</a:t>
            </a:r>
            <a:r>
              <a:rPr lang="zh-CN" altLang="en-US" dirty="0">
                <a:solidFill>
                  <a:schemeClr val="bg2">
                    <a:lumMod val="10000"/>
                  </a:schemeClr>
                </a:solidFill>
              </a:rPr>
              <a:t>有</a:t>
            </a:r>
            <a:r>
              <a:rPr lang="en-US" altLang="zh-CN" dirty="0">
                <a:solidFill>
                  <a:schemeClr val="bg2">
                    <a:lumMod val="10000"/>
                  </a:schemeClr>
                </a:solidFill>
              </a:rPr>
              <a:t>0</a:t>
            </a: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a:t>
            </a:r>
            <a:r>
              <a:rPr lang="en-US" altLang="zh-CN" dirty="0">
                <a:solidFill>
                  <a:schemeClr val="bg2">
                    <a:lumMod val="10000"/>
                  </a:schemeClr>
                </a:solidFill>
              </a:rPr>
              <a:t>2</a:t>
            </a:r>
            <a:r>
              <a:rPr lang="zh-CN" altLang="en-US" dirty="0">
                <a:solidFill>
                  <a:schemeClr val="bg2">
                    <a:lumMod val="10000"/>
                  </a:schemeClr>
                </a:solidFill>
              </a:rPr>
              <a:t>、</a:t>
            </a:r>
            <a:r>
              <a:rPr lang="en-US" altLang="zh-CN" dirty="0">
                <a:solidFill>
                  <a:schemeClr val="bg2">
                    <a:lumMod val="10000"/>
                  </a:schemeClr>
                </a:solidFill>
              </a:rPr>
              <a:t>3</a:t>
            </a:r>
            <a:r>
              <a:rPr lang="zh-CN" altLang="en-US" dirty="0">
                <a:solidFill>
                  <a:schemeClr val="bg2">
                    <a:lumMod val="10000"/>
                  </a:schemeClr>
                </a:solidFill>
              </a:rPr>
              <a:t>四个特权级，数字越小等级越高</a:t>
            </a:r>
          </a:p>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level0</a:t>
            </a:r>
            <a:r>
              <a:rPr lang="zh-CN" altLang="en-US" dirty="0">
                <a:solidFill>
                  <a:schemeClr val="bg2">
                    <a:lumMod val="10000"/>
                  </a:schemeClr>
                </a:solidFill>
              </a:rPr>
              <a:t>室最高特权级，可以执行所有命令；</a:t>
            </a:r>
            <a:r>
              <a:rPr lang="en-US" altLang="zh-CN" dirty="0">
                <a:solidFill>
                  <a:schemeClr val="bg2">
                    <a:lumMod val="10000"/>
                  </a:schemeClr>
                </a:solidFill>
              </a:rPr>
              <a:t>level3</a:t>
            </a:r>
            <a:r>
              <a:rPr lang="zh-CN" altLang="en-US" dirty="0">
                <a:solidFill>
                  <a:schemeClr val="bg2">
                    <a:lumMod val="10000"/>
                  </a:schemeClr>
                </a:solidFill>
              </a:rPr>
              <a:t>是最低特权级，只能执行简单的算术逻辑指令</a:t>
            </a:r>
          </a:p>
          <a:p>
            <a:pPr marL="835152" lvl="1" indent="-457200" algn="l" defTabSz="1511770">
              <a:spcBef>
                <a:spcPts val="2700"/>
              </a:spcBef>
              <a:buFont typeface="Arial" panose="020B0604020202020204" pitchFamily="34" charset="0"/>
              <a:buChar char="•"/>
              <a:defRPr sz="2976"/>
            </a:pPr>
            <a:r>
              <a:rPr lang="zh-CN" altLang="en-US" dirty="0">
                <a:solidFill>
                  <a:schemeClr val="bg2">
                    <a:lumMod val="10000"/>
                  </a:schemeClr>
                </a:solidFill>
              </a:rPr>
              <a:t>现代操作系统往往只用到这两个特权等级，其中</a:t>
            </a:r>
            <a:r>
              <a:rPr lang="en-US" altLang="zh-CN" dirty="0">
                <a:solidFill>
                  <a:schemeClr val="bg2">
                    <a:lumMod val="10000"/>
                  </a:schemeClr>
                </a:solidFill>
              </a:rPr>
              <a:t>ring0</a:t>
            </a:r>
            <a:r>
              <a:rPr lang="zh-CN" altLang="en-US" dirty="0">
                <a:solidFill>
                  <a:schemeClr val="bg2">
                    <a:lumMod val="10000"/>
                  </a:schemeClr>
                </a:solidFill>
              </a:rPr>
              <a:t>就是我们常说的内核态，</a:t>
            </a:r>
            <a:r>
              <a:rPr lang="en-US" altLang="zh-CN" dirty="0">
                <a:solidFill>
                  <a:schemeClr val="bg2">
                    <a:lumMod val="10000"/>
                  </a:schemeClr>
                </a:solidFill>
              </a:rPr>
              <a:t>ring3</a:t>
            </a:r>
            <a:r>
              <a:rPr lang="zh-CN" altLang="en-US" dirty="0">
                <a:solidFill>
                  <a:schemeClr val="bg2">
                    <a:lumMod val="10000"/>
                  </a:schemeClr>
                </a:solidFill>
              </a:rPr>
              <a:t>则是指用户态</a:t>
            </a:r>
          </a:p>
          <a:p>
            <a:pPr marL="0" marR="0" indent="0" algn="l"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幻灯片标题"/>
          <p:cNvSpPr txBox="1">
            <a:spLocks noGrp="1"/>
          </p:cNvSpPr>
          <p:nvPr>
            <p:ph type="title"/>
          </p:nvPr>
        </p:nvSpPr>
        <p:spPr>
          <a:prstGeom prst="rect">
            <a:avLst/>
          </a:prstGeom>
        </p:spPr>
        <p:txBody>
          <a:bodyPr/>
          <a:lstStyle/>
          <a:p>
            <a:pPr defTabSz="2145738">
              <a:defRPr sz="7480" spc="-149"/>
            </a:pPr>
            <a:endParaRPr/>
          </a:p>
        </p:txBody>
      </p:sp>
      <p:sp>
        <p:nvSpPr>
          <p:cNvPr id="176" name="幻灯片副标题"/>
          <p:cNvSpPr txBox="1">
            <a:spLocks noGrp="1"/>
          </p:cNvSpPr>
          <p:nvPr>
            <p:ph type="body" idx="21"/>
          </p:nvPr>
        </p:nvSpPr>
        <p:spPr>
          <a:prstGeom prst="rect">
            <a:avLst/>
          </a:prstGeom>
        </p:spPr>
        <p:txBody>
          <a:bodyPr/>
          <a:lstStyle/>
          <a:p>
            <a:r>
              <a:rPr lang="zh-CN" altLang="en-US" dirty="0"/>
              <a:t>权限机制</a:t>
            </a:r>
          </a:p>
          <a:p>
            <a:endParaRPr dirty="0"/>
          </a:p>
        </p:txBody>
      </p:sp>
      <p:sp>
        <p:nvSpPr>
          <p:cNvPr id="177" name="权限机制…"/>
          <p:cNvSpPr txBox="1">
            <a:spLocks noGrp="1"/>
          </p:cNvSpPr>
          <p:nvPr>
            <p:ph type="body" idx="1"/>
          </p:nvPr>
        </p:nvSpPr>
        <p:spPr>
          <a:xfrm>
            <a:off x="1206500" y="3904794"/>
            <a:ext cx="21971000" cy="5626068"/>
          </a:xfrm>
          <a:prstGeom prst="rect">
            <a:avLst/>
          </a:prstGeom>
        </p:spPr>
        <p:txBody>
          <a:bodyPr/>
          <a:lstStyle/>
          <a:p>
            <a:pPr marL="1463040" lvl="2" indent="-457200" defTabSz="1584920">
              <a:spcBef>
                <a:spcPts val="2900"/>
              </a:spcBef>
              <a:defRPr sz="3120"/>
            </a:pPr>
            <a:r>
              <a:rPr dirty="0"/>
              <a:t>x86平台使用CPL、DPL、RPL来对代码、数据的访问进行特权级检测</a:t>
            </a:r>
            <a:endParaRPr lang="en-US" dirty="0"/>
          </a:p>
          <a:p>
            <a:pPr marL="2072640" lvl="3" indent="-457200" defTabSz="1584920">
              <a:spcBef>
                <a:spcPts val="2900"/>
              </a:spcBef>
              <a:defRPr sz="3120"/>
            </a:pPr>
            <a:r>
              <a:rPr dirty="0" err="1"/>
              <a:t>CPL（current</a:t>
            </a:r>
            <a:r>
              <a:rPr dirty="0"/>
              <a:t> privilege </a:t>
            </a:r>
            <a:r>
              <a:rPr dirty="0" err="1"/>
              <a:t>level）表示当前指令的特权级，它由CS寄存器的低两位表示</a:t>
            </a:r>
            <a:endParaRPr lang="en-US" dirty="0"/>
          </a:p>
          <a:p>
            <a:pPr marL="2072640" lvl="3" indent="-457200" defTabSz="1584920">
              <a:spcBef>
                <a:spcPts val="2900"/>
              </a:spcBef>
              <a:defRPr sz="3120"/>
            </a:pPr>
            <a:r>
              <a:rPr dirty="0" err="1"/>
              <a:t>DPL（discriptor</a:t>
            </a:r>
            <a:r>
              <a:rPr dirty="0"/>
              <a:t> privilege </a:t>
            </a:r>
            <a:r>
              <a:rPr dirty="0" err="1"/>
              <a:t>level）表示访问该内存段需要的最低特权级，它由描述符中的DPL字段表示</a:t>
            </a:r>
            <a:endParaRPr lang="en-US" dirty="0"/>
          </a:p>
          <a:p>
            <a:pPr marL="2072640" lvl="3" indent="-457200" defTabSz="1584920">
              <a:spcBef>
                <a:spcPts val="2900"/>
              </a:spcBef>
              <a:defRPr sz="3120"/>
            </a:pPr>
            <a:r>
              <a:rPr dirty="0" err="1"/>
              <a:t>RPL（requested</a:t>
            </a:r>
            <a:r>
              <a:rPr dirty="0"/>
              <a:t> privilege </a:t>
            </a:r>
            <a:r>
              <a:rPr dirty="0" err="1"/>
              <a:t>level）用于对CPL的特权级进行补充，它由DS、ES、FS、GS、SS寄存器的低两位表示</a:t>
            </a:r>
            <a:endParaRPr lang="en-US" dirty="0"/>
          </a:p>
          <a:p>
            <a:pPr marL="2072640" lvl="3" indent="-457200" defTabSz="1584920">
              <a:spcBef>
                <a:spcPts val="2900"/>
              </a:spcBef>
              <a:defRPr sz="3120"/>
            </a:pPr>
            <a:r>
              <a:rPr dirty="0" err="1"/>
              <a:t>合法的权限访问应该满足</a:t>
            </a:r>
            <a:r>
              <a:rPr dirty="0"/>
              <a:t>：</a:t>
            </a:r>
            <a:r>
              <a:rPr lang="en-US" dirty="0"/>
              <a:t>	</a:t>
            </a:r>
          </a:p>
          <a:p>
            <a:pPr marL="2682240" lvl="4" indent="-457200" defTabSz="1584920">
              <a:spcBef>
                <a:spcPts val="2900"/>
              </a:spcBef>
              <a:defRPr sz="3120"/>
            </a:pPr>
            <a:r>
              <a:rPr dirty="0"/>
              <a:t>CPL&lt;=DPL，RPL&lt;=DPL</a:t>
            </a:r>
            <a:r>
              <a:rPr lang="zh-CN" altLang="en-US" dirty="0"/>
              <a:t>，</a:t>
            </a:r>
            <a:r>
              <a:rPr dirty="0" err="1"/>
              <a:t>不满足权限要求的访问会产生#GP异常</a:t>
            </a:r>
            <a:endParaRPr dirty="0"/>
          </a:p>
        </p:txBody>
      </p:sp>
      <p:sp>
        <p:nvSpPr>
          <p:cNvPr id="2" name="文本框 1">
            <a:extLst>
              <a:ext uri="{FF2B5EF4-FFF2-40B4-BE49-F238E27FC236}">
                <a16:creationId xmlns:a16="http://schemas.microsoft.com/office/drawing/2014/main" id="{57B0D93C-85F8-4B9B-9296-B152E52F3FCE}"/>
              </a:ext>
            </a:extLst>
          </p:cNvPr>
          <p:cNvSpPr txBox="1"/>
          <p:nvPr/>
        </p:nvSpPr>
        <p:spPr>
          <a:xfrm>
            <a:off x="1206500" y="11340088"/>
            <a:ext cx="21971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文本框 6">
            <a:extLst>
              <a:ext uri="{FF2B5EF4-FFF2-40B4-BE49-F238E27FC236}">
                <a16:creationId xmlns:a16="http://schemas.microsoft.com/office/drawing/2014/main" id="{157F5CE3-2FC0-4BE6-AB10-CE2A9B1FAD9F}"/>
              </a:ext>
            </a:extLst>
          </p:cNvPr>
          <p:cNvSpPr txBox="1"/>
          <p:nvPr/>
        </p:nvSpPr>
        <p:spPr>
          <a:xfrm>
            <a:off x="1824404" y="10573724"/>
            <a:ext cx="21353096" cy="10525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53440" lvl="1" indent="-457200" algn="l" defTabSz="1584920">
              <a:spcBef>
                <a:spcPts val="2900"/>
              </a:spcBef>
              <a:buFont typeface="Arial" panose="020B0604020202020204" pitchFamily="34" charset="0"/>
              <a:buChar char="•"/>
              <a:defRPr sz="3120"/>
            </a:pPr>
            <a:r>
              <a:rPr lang="zh-CN" altLang="en-US" dirty="0">
                <a:solidFill>
                  <a:schemeClr val="bg2">
                    <a:lumMod val="10000"/>
                  </a:schemeClr>
                </a:solidFill>
              </a:rPr>
              <a:t>中断会改变</a:t>
            </a:r>
            <a:r>
              <a:rPr lang="en-US" altLang="zh-CN" dirty="0">
                <a:solidFill>
                  <a:schemeClr val="bg2">
                    <a:lumMod val="10000"/>
                  </a:schemeClr>
                </a:solidFill>
              </a:rPr>
              <a:t>CPU</a:t>
            </a:r>
            <a:r>
              <a:rPr lang="zh-CN" altLang="en-US" dirty="0">
                <a:solidFill>
                  <a:schemeClr val="bg2">
                    <a:lumMod val="10000"/>
                  </a:schemeClr>
                </a:solidFill>
              </a:rPr>
              <a:t>执行指令的顺序，由当前指令跳转执行相应中断的处理程序，由用户态切换到内核态，使得代码的执行环境区分开来，以此</a:t>
            </a:r>
            <a:r>
              <a:rPr lang="zh-CN" altLang="en-US">
                <a:solidFill>
                  <a:schemeClr val="bg2">
                    <a:lumMod val="10000"/>
                  </a:schemeClr>
                </a:solidFill>
              </a:rPr>
              <a:t>保护特权代码</a:t>
            </a:r>
            <a:endParaRPr lang="zh-CN" altLang="en-US" dirty="0">
              <a:solidFill>
                <a:schemeClr val="bg2">
                  <a:lumMod val="10000"/>
                </a:schemeClr>
              </a:solidFill>
            </a:endParaRPr>
          </a:p>
        </p:txBody>
      </p:sp>
      <p:sp>
        <p:nvSpPr>
          <p:cNvPr id="8" name="幻灯片副标题">
            <a:extLst>
              <a:ext uri="{FF2B5EF4-FFF2-40B4-BE49-F238E27FC236}">
                <a16:creationId xmlns:a16="http://schemas.microsoft.com/office/drawing/2014/main" id="{CB3ABD03-84D7-4F06-9F94-99E506DEF096}"/>
              </a:ext>
            </a:extLst>
          </p:cNvPr>
          <p:cNvSpPr txBox="1">
            <a:spLocks/>
          </p:cNvSpPr>
          <p:nvPr/>
        </p:nvSpPr>
        <p:spPr>
          <a:xfrm>
            <a:off x="1206500" y="9033305"/>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zh-CN" altLang="en-US" dirty="0"/>
              <a:t>中断的作用</a:t>
            </a:r>
          </a:p>
          <a:p>
            <a:pPr hangingPunct="1"/>
            <a:endParaRPr lang="zh-CN" altLang="en-US" dirty="0"/>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1089</TotalTime>
  <Words>1290</Words>
  <Application>Microsoft Office PowerPoint</Application>
  <PresentationFormat>自定义</PresentationFormat>
  <Paragraphs>171</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Helvetica Neue</vt:lpstr>
      <vt:lpstr>Helvetica Neue Medium</vt:lpstr>
      <vt:lpstr>Arial</vt:lpstr>
      <vt:lpstr>21_BasicWhite</vt:lpstr>
      <vt:lpstr>Lab2: 系统调用</vt:lpstr>
      <vt:lpstr>实验内容</vt:lpstr>
      <vt:lpstr>PowerPoint 演示文稿</vt:lpstr>
      <vt:lpstr>知识点概览</vt:lpstr>
      <vt:lpstr>加载程序</vt:lpstr>
      <vt:lpstr>PowerPoint 演示文稿</vt:lpstr>
      <vt:lpstr>PowerPoint 演示文稿</vt:lpstr>
      <vt:lpstr>IA-32中断机制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系统调用</vt:lpstr>
      <vt:lpstr>PowerPoint 演示文稿</vt:lpstr>
      <vt:lpstr>PowerPoint 演示文稿</vt:lpstr>
      <vt:lpstr>运行逻辑梳理</vt:lpstr>
      <vt:lpstr>实验注意事项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系统调用</dc:title>
  <cp:lastModifiedBy>展鹏 梁</cp:lastModifiedBy>
  <cp:revision>16</cp:revision>
  <dcterms:modified xsi:type="dcterms:W3CDTF">2024-04-01T11:01:08Z</dcterms:modified>
</cp:coreProperties>
</file>