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6" r:id="rId2"/>
    <p:sldId id="258" r:id="rId3"/>
    <p:sldId id="318" r:id="rId4"/>
    <p:sldId id="319" r:id="rId5"/>
    <p:sldId id="320" r:id="rId6"/>
    <p:sldId id="327" r:id="rId7"/>
    <p:sldId id="322" r:id="rId8"/>
    <p:sldId id="323" r:id="rId9"/>
    <p:sldId id="324" r:id="rId10"/>
    <p:sldId id="325" r:id="rId11"/>
    <p:sldId id="326" r:id="rId12"/>
    <p:sldId id="317" r:id="rId13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C3E"/>
    <a:srgbClr val="CCFFCC"/>
    <a:srgbClr val="FFFFCC"/>
    <a:srgbClr val="3366FF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1547" autoAdjust="0"/>
  </p:normalViewPr>
  <p:slideViewPr>
    <p:cSldViewPr showGuides="1">
      <p:cViewPr varScale="1">
        <p:scale>
          <a:sx n="104" d="100"/>
          <a:sy n="104" d="100"/>
        </p:scale>
        <p:origin x="19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168ECBA0-BFFD-4528-BA6C-FEC0B59635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D0E9995D-C25B-41E4-BEC5-8449DA4444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4105010-BD1C-466A-8434-CC59334CDE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8AF7C67E-925B-4A31-8823-04AA99B2F5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0A756A9A-7D69-4958-96F4-98E077B275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ABAD70CE-0D1F-4914-B9FC-489D58A2F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AFC850-C9B5-4ECA-A6DA-4F430D16C2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36E98C1-CC4B-4459-91C2-6A3B37964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5F9A3B-E0DF-46D6-9600-11D897192ABA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E0D025F-3E0D-4E3A-889D-E2A4E9D1EB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BB62A9F-AC6D-4180-AC3F-6C3D36289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68BC27B0-CAB0-497F-9752-70518E21C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292B0745-7F49-4653-BE3D-DDC8F200B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AF59807D-31FB-41C7-BBA2-B88F04932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58035F-811F-4CD2-8F7A-5061A560F034}" type="slidenum">
              <a:rPr lang="en-US" altLang="zh-CN" smtClean="0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ABD34116-10DD-434A-8B6D-8582884B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B0F472D-DBE9-481C-8ED9-44F451CA7A6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08346C2-E2EC-40A2-BAC7-9C1F6E6655E8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pic>
        <p:nvPicPr>
          <p:cNvPr id="7" name="Picture 10" descr="tower">
            <a:extLst>
              <a:ext uri="{FF2B5EF4-FFF2-40B4-BE49-F238E27FC236}">
                <a16:creationId xmlns:a16="http://schemas.microsoft.com/office/drawing/2014/main" id="{F3D9E90C-F8F8-4138-9881-47250B72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>
            <a:extLst>
              <a:ext uri="{FF2B5EF4-FFF2-40B4-BE49-F238E27FC236}">
                <a16:creationId xmlns:a16="http://schemas.microsoft.com/office/drawing/2014/main" id="{DE397E0F-3CD1-4CDB-A844-5AD84A7B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0DA0B8EC-A067-4A83-AC3E-8A03303CD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96494EA6-C4DA-4537-9ECA-4CAE4C9F4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EA65CED-B206-4A17-90CF-69EAFA4B1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4E35A-0D2C-46A5-803F-D07DC8720742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1FC604C-C540-4217-8250-DD9EE7B08D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737823C-48D1-4B7C-9BC2-72EBF7A1C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AB772-5CA2-444F-9E91-6C15064A4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02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E6A4945-F785-4E60-9D9A-480D783E9D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BE4DD-0F92-42B9-8766-096E387D1B0F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B65A3D6-24C1-458E-93F1-F1F8BA619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F6E6059-41A5-48BC-A413-153EC80FB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03798-E98A-4035-9EF5-0D798E920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74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118E60-CE5B-48AC-9D5F-EA311834BE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C30E5-1A2D-496A-ACDC-5FC1F4A3C1D3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9EE059E-8027-4BDC-A70A-8AD4328C01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8B4EF95-689E-40B0-8862-5DAAC12B19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AEC8C-53A2-4496-B60F-7AD8C805E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8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80E55-007F-429B-BEA2-DD782AE0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6E00A-509E-47EB-9C56-1BD1C929D8FA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DE4E4-FAE7-4D5C-8641-D965AA2A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A2D4C-1F55-475A-9CAA-64E157F9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47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1F8BE-0767-45EC-8F0C-52A17895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A72C42-B917-4240-9F8E-45139A4C1B01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720DB-D6E3-42D1-B7D1-EE969B7D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B20A3-234E-4448-94D2-2296D46F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23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305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59E85E9-CF69-470D-BA77-4DC688DE1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580C6-DBF6-41C6-AFDF-E7285DD99ADD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1F9251C-6F14-454B-9EDF-A07C4F84E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00DB8CB-64CE-4459-989B-0A3A47244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AF9E-59E7-4804-8BFD-7706CF018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2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4FC7AC6-BC7E-40DA-8376-3743F233F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4E22D-1340-4751-AF1E-984077792E34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4C1850-B6D7-4EFB-A738-344DA3A28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8C41507-85B8-4BF1-95E7-BBE3CF6B0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E681A-EDDB-41E7-B70D-79538567D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9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A712E26-F716-4E7E-9377-8B9353F48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40DAF-0309-4A9D-A3D8-7FA50835F88A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9086DA2-2108-4489-87EF-596C1503E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23D4829-E2A7-408C-B500-186C8EC1B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402BC-BB72-4379-8B0C-7FD4268FA3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EB90132-B224-40D2-ACEA-0C27E9A0C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4F2EA-ADBC-4029-9B97-2E8BE7E01D7E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836DE9-6CEA-4E53-9373-1E6EBCE70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A733564-82EB-4E80-A1A4-D193CAF805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6B718-05B4-42AF-A506-5F33019F28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20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5CDC04D-161F-4F4F-AF9F-0391FE317F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06B99-EAFE-486A-A09A-B3C3BB51A580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C2813A3-ED29-42F1-B6DE-DBD2EC79A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E68053A-2E74-4D48-A614-3C6A84DC69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D9DFE-A805-49F0-96C9-167EC9F98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67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E6B91E-4A2A-43A5-B696-C0718F2FD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3A3FC7D-05AE-416E-A532-D9976048E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C1F79A-426C-4941-BE08-D75F46613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1DD95B4-18BD-4D9D-9032-D4E21F0E7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>
            <a:extLst>
              <a:ext uri="{FF2B5EF4-FFF2-40B4-BE49-F238E27FC236}">
                <a16:creationId xmlns:a16="http://schemas.microsoft.com/office/drawing/2014/main" id="{4B798EB4-A6DD-4DEA-B245-6F62432C2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>
            <a:extLst>
              <a:ext uri="{FF2B5EF4-FFF2-40B4-BE49-F238E27FC236}">
                <a16:creationId xmlns:a16="http://schemas.microsoft.com/office/drawing/2014/main" id="{BEDB8B08-D7A3-491A-8603-3741DF3B85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6F3BF52B-593D-42A5-8E6C-9312BD7A9858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DEC41A60-131C-469E-B47B-9BD4889540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A175A8B0-5838-4CB1-8A6E-1284AC38DF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B8CD53A-2A5D-41F6-8E8F-3FD040495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0EE3F0A-0E7F-406B-92E6-09AF58046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>
            <a:extLst>
              <a:ext uri="{FF2B5EF4-FFF2-40B4-BE49-F238E27FC236}">
                <a16:creationId xmlns:a16="http://schemas.microsoft.com/office/drawing/2014/main" id="{69B72D95-75D1-4650-95C5-FD2DD55E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C64F36A0-B2D8-4C28-884C-837A8B8156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349500"/>
            <a:ext cx="7632700" cy="1176338"/>
          </a:xfrm>
        </p:spPr>
        <p:txBody>
          <a:bodyPr/>
          <a:lstStyle/>
          <a:p>
            <a:pPr eaLnBrk="1" hangingPunct="1"/>
            <a:r>
              <a:rPr lang="en-US" altLang="zh-CN" sz="3400" b="1" dirty="0"/>
              <a:t>Lab5 </a:t>
            </a:r>
            <a:r>
              <a:rPr lang="zh-CN" altLang="en-US" sz="3400" b="1" dirty="0"/>
              <a:t>文件系统</a:t>
            </a:r>
            <a:endParaRPr lang="zh-CN" altLang="zh-CN" sz="3400" b="1" dirty="0"/>
          </a:p>
        </p:txBody>
      </p:sp>
      <p:sp>
        <p:nvSpPr>
          <p:cNvPr id="7173" name="文本框 1">
            <a:extLst>
              <a:ext uri="{FF2B5EF4-FFF2-40B4-BE49-F238E27FC236}">
                <a16:creationId xmlns:a16="http://schemas.microsoft.com/office/drawing/2014/main" id="{783C9A6F-4D26-4884-9CCD-18DE84AD6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041775"/>
            <a:ext cx="345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/>
              <a:t>助教：孙立志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90AF9A-77BB-4AE9-AE5E-D5CD40AA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A84B1A-3317-4A89-A964-4D345772D2AF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EE5A9-2E41-4D38-9A0E-0F174050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CAB772-5CA2-444F-9E91-6C15064A4A4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7D62723D-D215-40DB-A8D4-CE012AAD6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45362" cy="576262"/>
          </a:xfrm>
        </p:spPr>
        <p:txBody>
          <a:bodyPr/>
          <a:lstStyle/>
          <a:p>
            <a:pPr eaLnBrk="1" hangingPunct="1"/>
            <a:r>
              <a:rPr lang="zh-CN" altLang="en-US"/>
              <a:t>⽂件系统数据结构 </a:t>
            </a:r>
            <a:endParaRPr lang="zh-CN" altLang="zh-CN" sz="2800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97F9A36-9DD9-46B8-9668-F2A120BC8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9088" y="1341438"/>
            <a:ext cx="8142287" cy="43926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1700"/>
              <a:t>⽂件系统的布局仿照 </a:t>
            </a:r>
            <a:r>
              <a:rPr lang="en-US" altLang="zh-CN" sz="1700"/>
              <a:t>EXT4 </a:t>
            </a:r>
            <a:r>
              <a:rPr lang="zh-CN" altLang="en-US" sz="1700"/>
              <a:t>⽂件系统，将扇区划分为 </a:t>
            </a:r>
            <a:r>
              <a:rPr lang="en-US" altLang="zh-CN" sz="1700"/>
              <a:t>Block</a:t>
            </a:r>
            <a:r>
              <a:rPr lang="zh-CN" altLang="en-US" sz="1700"/>
              <a:t>进⾏管理（例如连续两个扇区作为⼀个 </a:t>
            </a:r>
            <a:r>
              <a:rPr lang="en-US" altLang="zh-CN" sz="1700"/>
              <a:t>Block</a:t>
            </a:r>
            <a:r>
              <a:rPr lang="zh-CN" altLang="en-US" sz="1700"/>
              <a:t>），连续的</a:t>
            </a:r>
            <a:r>
              <a:rPr lang="en-US" altLang="zh-CN" sz="1700"/>
              <a:t>Block </a:t>
            </a:r>
            <a:r>
              <a:rPr lang="zh-CN" altLang="en-US" sz="1700"/>
              <a:t>⼜进⼀步划分为 </a:t>
            </a:r>
            <a:r>
              <a:rPr lang="en-US" altLang="zh-CN" sz="1700"/>
              <a:t>Block Group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700"/>
              <a:t>每个 </a:t>
            </a:r>
            <a:r>
              <a:rPr lang="en-US" altLang="zh-CN" sz="1700"/>
              <a:t>Block Group </a:t>
            </a:r>
            <a:r>
              <a:rPr lang="zh-CN" altLang="en-US" sz="1700"/>
              <a:t>在头部为 </a:t>
            </a:r>
            <a:r>
              <a:rPr lang="en-US" altLang="zh-CN" sz="1700"/>
              <a:t>Meta Block</a:t>
            </a:r>
            <a:r>
              <a:rPr lang="zh-CN" altLang="en-US" sz="1700"/>
              <a:t>，记录⽂件系统的元数据，依次包含 </a:t>
            </a:r>
            <a:r>
              <a:rPr lang="en-US" altLang="zh-CN" sz="1700"/>
              <a:t>Super Block</a:t>
            </a:r>
            <a:r>
              <a:rPr lang="zh-CN" altLang="en-US" sz="1700"/>
              <a:t>、 </a:t>
            </a:r>
            <a:r>
              <a:rPr lang="en-US" altLang="zh-CN" sz="1700"/>
              <a:t>Group Descriptor Table</a:t>
            </a:r>
            <a:r>
              <a:rPr lang="zh-CN" altLang="en-US" sz="1700"/>
              <a:t>、</a:t>
            </a:r>
            <a:r>
              <a:rPr lang="en-US" altLang="zh-CN" sz="1700"/>
              <a:t>Inode Bitmap</a:t>
            </a:r>
            <a:r>
              <a:rPr lang="zh-CN" altLang="en-US" sz="1700"/>
              <a:t>、 </a:t>
            </a:r>
            <a:r>
              <a:rPr lang="en-US" altLang="zh-CN" sz="1700"/>
              <a:t>Block Bitmap</a:t>
            </a:r>
            <a:r>
              <a:rPr lang="zh-CN" altLang="en-US" sz="1700"/>
              <a:t>； </a:t>
            </a:r>
            <a:r>
              <a:rPr lang="en-US" altLang="zh-CN" sz="1700"/>
              <a:t>Meta Block </a:t>
            </a:r>
            <a:r>
              <a:rPr lang="zh-CN" altLang="en-US" sz="1700"/>
              <a:t>之后则为 </a:t>
            </a:r>
            <a:r>
              <a:rPr lang="en-US" altLang="zh-CN" sz="1700"/>
              <a:t>InodeTable </a:t>
            </a:r>
            <a:r>
              <a:rPr lang="zh-CN" altLang="en-US" sz="1700"/>
              <a:t>以及真正存储通常⽂件以及⽬录⽂件的 </a:t>
            </a:r>
            <a:r>
              <a:rPr lang="en-US" altLang="zh-CN" sz="1700"/>
              <a:t>Data Block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700"/>
              <a:t>Super Block </a:t>
            </a:r>
            <a:r>
              <a:rPr lang="zh-CN" altLang="en-US" sz="1700"/>
              <a:t>中记录了整个⽂件系统的信息，例如总扇区数，</a:t>
            </a:r>
            <a:r>
              <a:rPr lang="en-US" altLang="zh-CN" sz="1700"/>
              <a:t>Inode </a:t>
            </a:r>
            <a:r>
              <a:rPr lang="zh-CN" altLang="en-US" sz="1700"/>
              <a:t>总数， </a:t>
            </a:r>
            <a:r>
              <a:rPr lang="en-US" altLang="zh-CN" sz="1700"/>
              <a:t>Block </a:t>
            </a:r>
            <a:r>
              <a:rPr lang="zh-CN" altLang="en-US" sz="1700"/>
              <a:t>总数，可⽤ </a:t>
            </a:r>
            <a:r>
              <a:rPr lang="en-US" altLang="zh-CN" sz="1700"/>
              <a:t>Inode </a:t>
            </a:r>
            <a:r>
              <a:rPr lang="zh-CN" altLang="en-US" sz="1700"/>
              <a:t>数，可⽤ </a:t>
            </a:r>
            <a:r>
              <a:rPr lang="en-US" altLang="zh-CN" sz="1700"/>
              <a:t>Block </a:t>
            </a:r>
            <a:r>
              <a:rPr lang="zh-CN" altLang="en-US" sz="1700"/>
              <a:t>数等</a:t>
            </a:r>
            <a:r>
              <a:rPr lang="en-US" altLang="zh-CN" sz="1700"/>
              <a:t>Group Descriptor Table </a:t>
            </a:r>
            <a:r>
              <a:rPr lang="zh-CN" altLang="en-US" sz="1700"/>
              <a:t>中则记录了各个 </a:t>
            </a:r>
            <a:r>
              <a:rPr lang="en-US" altLang="zh-CN" sz="1700"/>
              <a:t>Block Group </a:t>
            </a:r>
            <a:r>
              <a:rPr lang="zh-CN" altLang="en-US" sz="1700"/>
              <a:t>的信息，例如可⽤ </a:t>
            </a:r>
            <a:r>
              <a:rPr lang="en-US" altLang="zh-CN" sz="1700"/>
              <a:t>Inode </a:t>
            </a:r>
            <a:r>
              <a:rPr lang="zh-CN" altLang="en-US" sz="1700"/>
              <a:t>数，可⽤ </a:t>
            </a:r>
            <a:r>
              <a:rPr lang="en-US" altLang="zh-CN" sz="1700"/>
              <a:t>Block </a:t>
            </a:r>
            <a:r>
              <a:rPr lang="zh-CN" altLang="en-US" sz="1700"/>
              <a:t>数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700"/>
              <a:t>Inode Bitmap </a:t>
            </a:r>
            <a:r>
              <a:rPr lang="zh-CN" altLang="en-US" sz="1700"/>
              <a:t>以及 </a:t>
            </a:r>
            <a:r>
              <a:rPr lang="en-US" altLang="zh-CN" sz="1700"/>
              <a:t>Block Bitmap </a:t>
            </a:r>
            <a:r>
              <a:rPr lang="zh-CN" altLang="en-US" sz="1700"/>
              <a:t>则分别⽤于对该 </a:t>
            </a:r>
            <a:r>
              <a:rPr lang="en-US" altLang="zh-CN" sz="1700"/>
              <a:t>Block Group </a:t>
            </a:r>
            <a:r>
              <a:rPr lang="zh-CN" altLang="en-US" sz="1700"/>
              <a:t>中 </a:t>
            </a:r>
            <a:r>
              <a:rPr lang="en-US" altLang="zh-CN" sz="1700"/>
              <a:t>Inode Table </a:t>
            </a:r>
            <a:r>
              <a:rPr lang="zh-CN" altLang="en-US" sz="1700"/>
              <a:t>以及 </a:t>
            </a:r>
            <a:r>
              <a:rPr lang="en-US" altLang="zh-CN" sz="1700"/>
              <a:t>Data Block </a:t>
            </a:r>
            <a:r>
              <a:rPr lang="zh-CN" altLang="en-US" sz="1700"/>
              <a:t>的使⽤情况进⾏记录</a:t>
            </a:r>
            <a:endParaRPr lang="en-US" altLang="zh-CN" sz="17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2B6B81-BEA7-4141-A0E2-3CF120F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FDB96-1BE3-4223-8A7A-34C8E398C83C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B3F524-9FC8-432C-AD98-38EDCC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663E4FDE-08EF-4078-ABAE-4872E4FFF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45362" cy="576262"/>
          </a:xfrm>
        </p:spPr>
        <p:txBody>
          <a:bodyPr/>
          <a:lstStyle/>
          <a:p>
            <a:pPr eaLnBrk="1" hangingPunct="1"/>
            <a:r>
              <a:rPr lang="zh-CN" altLang="en-US"/>
              <a:t>⽂件系统⽬录结构</a:t>
            </a:r>
            <a:endParaRPr lang="zh-CN" altLang="zh-CN" sz="2800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F8550A8-2F44-4012-BE6E-BC21C2DF01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1800"/>
              <a:t>⽂件系统的⽬录结构如下所⽰，本次实验要求编写格式化程序对其进⾏构建 </a:t>
            </a:r>
            <a:br>
              <a:rPr lang="zh-CN" altLang="en-US" sz="1800"/>
            </a:br>
            <a:endParaRPr lang="en-US" altLang="zh-CN" sz="1800"/>
          </a:p>
        </p:txBody>
      </p:sp>
      <p:pic>
        <p:nvPicPr>
          <p:cNvPr id="19462" name="图片 1">
            <a:extLst>
              <a:ext uri="{FF2B5EF4-FFF2-40B4-BE49-F238E27FC236}">
                <a16:creationId xmlns:a16="http://schemas.microsoft.com/office/drawing/2014/main" id="{36500025-34C6-40D9-BE43-1E8C626CD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" b="5627"/>
          <a:stretch>
            <a:fillRect/>
          </a:stretch>
        </p:blipFill>
        <p:spPr bwMode="auto">
          <a:xfrm>
            <a:off x="1239838" y="2492375"/>
            <a:ext cx="695325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7D08FA-4EB6-4602-B0A7-8679C7AE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3A8C57-B768-49E2-B759-187BC90D9D20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839510-7B97-4AEC-B8AD-59688D34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354F68D1-6172-4D17-BF4B-192EF320A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作业提交</a:t>
            </a:r>
            <a:endParaRPr lang="zh-CN" altLang="zh-CN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682F6D2-CFFB-455C-973F-5FEF2DB26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实验框架代码的发布和提交均在课程网站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cslabcms.nju.edu.cn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。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和实验指导文件也会发布在此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截止时间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:</a:t>
            </a:r>
            <a:r>
              <a:rPr lang="en-US" altLang="zh-CN" sz="2000">
                <a:solidFill>
                  <a:schemeClr val="tx2"/>
                </a:solidFill>
                <a:latin typeface="+mn-ea"/>
              </a:rPr>
              <a:t>2024‑6‑16 23:55</a:t>
            </a:r>
            <a:endParaRPr lang="en-US" altLang="zh-CN" sz="2000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如果你无法完成实验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可以选择不提交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作为学术诚信的奖励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你将会获得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10%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的分数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;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但若发现抄袭现象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抄袭双方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或团体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在本次实验中得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分，后续可能有其他惩罚</a:t>
            </a:r>
            <a:endParaRPr lang="en-US" altLang="zh-CN" sz="2000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本实验的最终解释权由助教所有</a:t>
            </a:r>
            <a:endParaRPr lang="en-US" altLang="zh-CN" sz="2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60F141-921C-4BDB-B5D9-B2422E4E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6276E5-F01B-45FB-BEBC-81A88864A3CE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9A4833-8609-4FA2-B6A9-BBD57976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BC06A499-6E94-4BED-8ACE-ADE41FF37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  <a:endParaRPr lang="zh-CN" altLang="zh-CN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648CA412-15D6-44AA-A849-A949F5536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233488"/>
            <a:ext cx="8320087" cy="46434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格式化程序</a:t>
            </a:r>
            <a:r>
              <a:rPr lang="en-US" altLang="zh-CN" sz="2400" dirty="0"/>
              <a:t>:</a:t>
            </a:r>
            <a:r>
              <a:rPr lang="zh-CN" altLang="en-US" sz="2400" dirty="0"/>
              <a:t>按照文件系统的数据结构，构建磁盘文件</a:t>
            </a:r>
            <a:r>
              <a:rPr lang="en-US" altLang="zh-CN" sz="2400" dirty="0"/>
              <a:t>(</a:t>
            </a:r>
            <a:r>
              <a:rPr lang="zh-CN" altLang="en-US" sz="2400" dirty="0"/>
              <a:t>即</a:t>
            </a:r>
            <a:r>
              <a:rPr lang="en-US" altLang="zh-CN" sz="2400" dirty="0" err="1"/>
              <a:t>os.img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内核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初始化时，按照文件系统的数据结构，读取磁盘，加载用戶程序，并对 </a:t>
            </a:r>
            <a:r>
              <a:rPr lang="en-US" altLang="zh-CN" sz="2400" dirty="0">
                <a:latin typeface="+mn-ea"/>
              </a:rPr>
              <a:t>OPEN </a:t>
            </a:r>
            <a:r>
              <a:rPr lang="zh-CN" altLang="en-US" sz="2400" dirty="0">
                <a:latin typeface="+mn-ea"/>
              </a:rPr>
              <a:t>、 </a:t>
            </a:r>
            <a:r>
              <a:rPr lang="en-US" altLang="zh-CN" sz="2400" dirty="0">
                <a:latin typeface="+mn-ea"/>
              </a:rPr>
              <a:t>READ </a:t>
            </a:r>
            <a:r>
              <a:rPr lang="zh-CN" altLang="en-US" sz="2400" dirty="0">
                <a:latin typeface="+mn-ea"/>
              </a:rPr>
              <a:t>、 </a:t>
            </a:r>
            <a:r>
              <a:rPr lang="en-US" altLang="zh-CN" sz="2400" dirty="0">
                <a:latin typeface="+mn-ea"/>
              </a:rPr>
              <a:t>WRITE </a:t>
            </a:r>
            <a:r>
              <a:rPr lang="zh-CN" altLang="en-US" sz="2400" dirty="0">
                <a:latin typeface="+mn-ea"/>
              </a:rPr>
              <a:t>、 </a:t>
            </a:r>
            <a:r>
              <a:rPr lang="en-US" altLang="zh-CN" sz="2400" dirty="0">
                <a:latin typeface="+mn-ea"/>
              </a:rPr>
              <a:t>LSEEK </a:t>
            </a:r>
            <a:r>
              <a:rPr lang="zh-CN" altLang="en-US" sz="2400" dirty="0">
                <a:latin typeface="+mn-ea"/>
              </a:rPr>
              <a:t>、 </a:t>
            </a:r>
            <a:r>
              <a:rPr lang="en-US" altLang="zh-CN" sz="2400" dirty="0">
                <a:latin typeface="+mn-ea"/>
              </a:rPr>
              <a:t>CLOSE 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REMOVE 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STAT</a:t>
            </a:r>
            <a:r>
              <a:rPr lang="zh-CN" altLang="en-US" sz="2400" dirty="0">
                <a:latin typeface="+mn-ea"/>
              </a:rPr>
              <a:t>这些系统调用提供接口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库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对上述系统调用进行封装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用戶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对上述库函数进行测试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具体要求参照网站第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节</a:t>
            </a:r>
            <a:br>
              <a:rPr lang="zh-CN" altLang="en-US" sz="2400" dirty="0"/>
            </a:br>
            <a:endParaRPr lang="en-US" altLang="zh-CN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683A3-68BD-455E-99D3-E205F4C6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2A93B-CCD3-4E48-AC4D-86632D998BBF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E150D2-1476-45AF-9D82-3D3C7383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509A4E39-8B4A-4BE3-8C9D-8688FDF88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⽂件控制块</a:t>
            </a:r>
            <a:endParaRPr lang="zh-CN" altLang="zh-CN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953DDF2-0CA2-4D80-BEE2-31A45A5EFD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142287" cy="43926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内核使⽤ </a:t>
            </a:r>
            <a:r>
              <a:rPr lang="en-US" altLang="zh-CN" sz="2400" dirty="0"/>
              <a:t>FCB</a:t>
            </a:r>
            <a:r>
              <a:rPr lang="zh-CN" altLang="en-US" sz="2400" dirty="0"/>
              <a:t>（</a:t>
            </a:r>
            <a:r>
              <a:rPr lang="en-US" altLang="zh-CN" sz="2400" dirty="0"/>
              <a:t>File Control Block</a:t>
            </a:r>
            <a:r>
              <a:rPr lang="zh-CN" altLang="en-US" sz="2400" dirty="0"/>
              <a:t>，⽂件控制块）这⼀数据结构对进程打开的⽂件进⾏管理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FCB </a:t>
            </a:r>
            <a:r>
              <a:rPr lang="zh-CN" altLang="en-US" sz="2400" dirty="0"/>
              <a:t>中需要记录其对应的是哪个⽂件，该⽂件是以哪种⽅式打开的（读、写），该⽂件的读写偏移量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FCB </a:t>
            </a:r>
            <a:r>
              <a:rPr lang="zh-CN" altLang="en-US" sz="2400" dirty="0"/>
              <a:t>的索引号称为⽂件描述符，每个进程的</a:t>
            </a:r>
            <a:r>
              <a:rPr lang="en-US" altLang="zh-CN" sz="2400" dirty="0"/>
              <a:t>PCB </a:t>
            </a:r>
            <a:r>
              <a:rPr lang="zh-CN" altLang="en-US" sz="2400" dirty="0"/>
              <a:t>中对其打开的⽂件的⽂件描述符进⾏记录 </a:t>
            </a:r>
            <a:br>
              <a:rPr lang="zh-CN" altLang="en-US" sz="1800" dirty="0"/>
            </a:br>
            <a:endParaRPr lang="en-US" altLang="zh-CN" sz="1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7E3C34-8E87-41E4-A4CD-60EE163E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5F2534-DD81-4F2A-A30C-8627F69BD8D1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9CCC06-A0BA-4A96-9D10-3BABD1C5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1635637D-45F6-4D81-99CC-63040377E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⽂件系统操作接⼝</a:t>
            </a:r>
            <a:endParaRPr lang="zh-CN" altLang="zh-CN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18653312-26B8-4EAD-9284-D633E1F52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open </a:t>
            </a:r>
            <a:r>
              <a:rPr lang="zh-CN" altLang="en-US" sz="2000" dirty="0"/>
              <a:t>为 </a:t>
            </a:r>
            <a:r>
              <a:rPr lang="en-US" altLang="zh-CN" sz="2000" dirty="0"/>
              <a:t>Linux </a:t>
            </a:r>
            <a:r>
              <a:rPr lang="zh-CN" altLang="en-US" sz="2000" dirty="0"/>
              <a:t>提供的系统原语，其⽤于打开（或创建）由路径 </a:t>
            </a:r>
            <a:r>
              <a:rPr lang="en-US" altLang="zh-CN" sz="2000" dirty="0"/>
              <a:t>path </a:t>
            </a:r>
            <a:r>
              <a:rPr lang="zh-CN" altLang="en-US" sz="2000" dirty="0"/>
              <a:t>指定的⽂件，并返回⽂件描述符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，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zh-CN" altLang="en-US" sz="2000" dirty="0"/>
              <a:t>为该⽂件对应的内核数据结构 </a:t>
            </a:r>
            <a:r>
              <a:rPr lang="en-US" altLang="zh-CN" sz="2000" dirty="0"/>
              <a:t>FCB </a:t>
            </a:r>
            <a:r>
              <a:rPr lang="zh-CN" altLang="en-US" sz="2000" dirty="0"/>
              <a:t>的索引，参数 </a:t>
            </a:r>
            <a:r>
              <a:rPr lang="en-US" altLang="zh-CN" sz="2000" dirty="0"/>
              <a:t>flags</a:t>
            </a:r>
            <a:r>
              <a:rPr lang="zh-CN" altLang="en-US" sz="2000" dirty="0"/>
              <a:t>⽤于对该⽂件的类型、访问控制进⾏设置</a:t>
            </a:r>
            <a:br>
              <a:rPr lang="zh-CN" altLang="en-US" sz="2000" dirty="0"/>
            </a:br>
            <a:r>
              <a:rPr lang="en-US" altLang="zh-CN" sz="2000" dirty="0"/>
              <a:t>int open(char *path, int flags);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/>
              <a:t>read </a:t>
            </a:r>
            <a:r>
              <a:rPr lang="zh-CN" altLang="en-US" sz="2000" dirty="0"/>
              <a:t>为 </a:t>
            </a:r>
            <a:r>
              <a:rPr lang="en-US" altLang="zh-CN" sz="2000" dirty="0"/>
              <a:t>Linux </a:t>
            </a:r>
            <a:r>
              <a:rPr lang="zh-CN" altLang="en-US" sz="2000" dirty="0"/>
              <a:t>提供的系统原语，其⽤于从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zh-CN" altLang="en-US" sz="2000" dirty="0"/>
              <a:t>索引的</a:t>
            </a:r>
            <a:r>
              <a:rPr lang="en-US" altLang="zh-CN" sz="2000" dirty="0"/>
              <a:t>FCB </a:t>
            </a:r>
            <a:r>
              <a:rPr lang="zh-CN" altLang="en-US" sz="2000" dirty="0"/>
              <a:t>中的⽂件读写偏移量处开始，从⽂件中读取 </a:t>
            </a:r>
            <a:r>
              <a:rPr lang="en-US" altLang="zh-CN" sz="2000" dirty="0"/>
              <a:t>size </a:t>
            </a:r>
            <a:r>
              <a:rPr lang="zh-CN" altLang="en-US" sz="2000" dirty="0"/>
              <a:t>个字节⾄从 </a:t>
            </a:r>
            <a:r>
              <a:rPr lang="en-US" altLang="zh-CN" sz="2000" dirty="0"/>
              <a:t>buffer </a:t>
            </a:r>
            <a:r>
              <a:rPr lang="zh-CN" altLang="en-US" sz="2000" dirty="0"/>
              <a:t>开始的内存中，并返回成功读取的字节数，若⽂件⽀持 </a:t>
            </a:r>
            <a:r>
              <a:rPr lang="en-US" altLang="zh-CN" sz="2000" dirty="0"/>
              <a:t>seek </a:t>
            </a:r>
            <a:r>
              <a:rPr lang="zh-CN" altLang="en-US" sz="2000" dirty="0"/>
              <a:t>操作，则同时修改该 </a:t>
            </a:r>
            <a:r>
              <a:rPr lang="en-US" altLang="zh-CN" sz="2000" dirty="0"/>
              <a:t>FCB </a:t>
            </a:r>
            <a:r>
              <a:rPr lang="zh-CN" altLang="en-US" sz="2000" dirty="0"/>
              <a:t>中的⽂件读写偏移量</a:t>
            </a:r>
            <a:br>
              <a:rPr lang="zh-CN" altLang="en-US" sz="2000" dirty="0"/>
            </a:br>
            <a:r>
              <a:rPr lang="en-US" altLang="zh-CN" sz="2000" dirty="0"/>
              <a:t>int read(int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void *buffer, int size); </a:t>
            </a:r>
            <a:br>
              <a:rPr lang="en-US" altLang="zh-CN" sz="2400" dirty="0"/>
            </a:br>
            <a:br>
              <a:rPr lang="zh-CN" altLang="en-US" sz="2400" dirty="0"/>
            </a:br>
            <a:endParaRPr lang="en-US" altLang="zh-CN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A5697A-7B70-480C-9852-3C118076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48BA7F-A01E-470F-82EC-6EB9F75CA13C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FB8918-35BA-4866-8003-4202430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A4DB6ECE-943B-4DCD-A0B6-A7F16F581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⽂件系统操作接⼝</a:t>
            </a:r>
            <a:endParaRPr lang="zh-CN" altLang="zh-CN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1653417-4A8E-415D-9EA7-0FDCE0085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233488"/>
            <a:ext cx="8142287" cy="43910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write </a:t>
            </a:r>
            <a:r>
              <a:rPr lang="zh-CN" altLang="en-US" sz="2000" dirty="0"/>
              <a:t>为 </a:t>
            </a:r>
            <a:r>
              <a:rPr lang="en-US" altLang="zh-CN" sz="2000" dirty="0"/>
              <a:t>Linux </a:t>
            </a:r>
            <a:r>
              <a:rPr lang="zh-CN" altLang="en-US" sz="2000" dirty="0"/>
              <a:t>提供的系统原语，其⽤于向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zh-CN" altLang="en-US" sz="2000" dirty="0"/>
              <a:t>索引的 </a:t>
            </a:r>
            <a:r>
              <a:rPr lang="en-US" altLang="zh-CN" sz="2000" dirty="0"/>
              <a:t>FCB </a:t>
            </a:r>
            <a:r>
              <a:rPr lang="zh-CN" altLang="en-US" sz="2000" dirty="0"/>
              <a:t>中的⽂件读写偏移量处开始，向⽂件中写⼊从</a:t>
            </a:r>
            <a:r>
              <a:rPr lang="en-US" altLang="zh-CN" sz="2000" dirty="0"/>
              <a:t>buffer </a:t>
            </a:r>
            <a:r>
              <a:rPr lang="zh-CN" altLang="en-US" sz="2000" dirty="0"/>
              <a:t>开始的内存中的 </a:t>
            </a:r>
            <a:r>
              <a:rPr lang="en-US" altLang="zh-CN" sz="2000" dirty="0"/>
              <a:t>size </a:t>
            </a:r>
            <a:r>
              <a:rPr lang="zh-CN" altLang="en-US" sz="2000" dirty="0"/>
              <a:t>个字节，并返回成功写⼊的字节数，若⽂件⽀持 </a:t>
            </a:r>
            <a:r>
              <a:rPr lang="en-US" altLang="zh-CN" sz="2000" dirty="0"/>
              <a:t>seek </a:t>
            </a:r>
            <a:r>
              <a:rPr lang="zh-CN" altLang="en-US" sz="2000" dirty="0"/>
              <a:t>操作，则同时修改该 </a:t>
            </a:r>
            <a:r>
              <a:rPr lang="en-US" altLang="zh-CN" sz="2000" dirty="0"/>
              <a:t>FCB</a:t>
            </a:r>
            <a:r>
              <a:rPr lang="zh-CN" altLang="en-US" sz="2000" dirty="0"/>
              <a:t>中的⽂件读写偏移量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int write(int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void *buffer, int size);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err="1"/>
              <a:t>lseek</a:t>
            </a:r>
            <a:r>
              <a:rPr lang="en-US" altLang="zh-CN" sz="2000" dirty="0"/>
              <a:t> </a:t>
            </a:r>
            <a:r>
              <a:rPr lang="zh-CN" altLang="en-US" sz="2000" dirty="0"/>
              <a:t>为 </a:t>
            </a:r>
            <a:r>
              <a:rPr lang="en-US" altLang="zh-CN" sz="2000" dirty="0"/>
              <a:t>Linux </a:t>
            </a:r>
            <a:r>
              <a:rPr lang="zh-CN" altLang="en-US" sz="2000" dirty="0"/>
              <a:t>提供的系统原语，其⽤于修改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zh-CN" altLang="en-US" sz="2000" dirty="0"/>
              <a:t>索引的 </a:t>
            </a:r>
            <a:r>
              <a:rPr lang="en-US" altLang="zh-CN" sz="2000" dirty="0"/>
              <a:t>FCB </a:t>
            </a:r>
            <a:r>
              <a:rPr lang="zh-CN" altLang="en-US" sz="2000" dirty="0"/>
              <a:t>中的⽂件读写偏移量（若⽂件⽀持 </a:t>
            </a:r>
            <a:r>
              <a:rPr lang="en-US" altLang="zh-CN" sz="2000" dirty="0"/>
              <a:t>seek </a:t>
            </a:r>
            <a:r>
              <a:rPr lang="zh-CN" altLang="en-US" sz="2000" dirty="0"/>
              <a:t>操作）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int </a:t>
            </a:r>
            <a:r>
              <a:rPr lang="en-US" altLang="zh-CN" sz="2000" dirty="0" err="1"/>
              <a:t>lseek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, int offset, int whence);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4542B-1FC7-443A-935F-EEF807A7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3C7CDF-11FB-4ECF-B5F7-8FB4D9905874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66694E-3E78-4100-B0F6-56A784A4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D93B32D-8A47-4BEA-A48A-8A7D4857A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⽂件系统操作接⼝</a:t>
            </a:r>
            <a:endParaRPr lang="zh-CN" altLang="zh-CN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1653417-4A8E-415D-9EA7-0FDCE0085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233488"/>
            <a:ext cx="8142287" cy="43910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close </a:t>
            </a:r>
            <a:r>
              <a:rPr lang="zh-CN" altLang="en-US" sz="2000" dirty="0"/>
              <a:t>为 </a:t>
            </a:r>
            <a:r>
              <a:rPr lang="en-US" altLang="zh-CN" sz="2000" dirty="0"/>
              <a:t>Linux </a:t>
            </a:r>
            <a:r>
              <a:rPr lang="zh-CN" altLang="en-US" sz="2000" dirty="0"/>
              <a:t>提供的系统原语，其⽤于关闭由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索引的 </a:t>
            </a:r>
            <a:r>
              <a:rPr lang="en-US" altLang="zh-CN" sz="2000" dirty="0"/>
              <a:t>FCB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int close(int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remove </a:t>
            </a:r>
            <a:r>
              <a:rPr lang="zh-CN" altLang="en-US" sz="2000" dirty="0"/>
              <a:t>为 </a:t>
            </a:r>
            <a:r>
              <a:rPr lang="en-US" altLang="zh-CN" sz="2000" dirty="0"/>
              <a:t>C </a:t>
            </a:r>
            <a:r>
              <a:rPr lang="zh-CN" altLang="en-US" sz="2000" dirty="0"/>
              <a:t>标准库的函数，其⽤于删除 </a:t>
            </a:r>
            <a:r>
              <a:rPr lang="en-US" altLang="zh-CN" sz="2000" dirty="0"/>
              <a:t>path </a:t>
            </a:r>
            <a:r>
              <a:rPr lang="zh-CN" altLang="en-US" sz="2000" dirty="0"/>
              <a:t>指定的文件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int remove(char *path);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stat </a:t>
            </a:r>
            <a:r>
              <a:rPr lang="zh-CN" altLang="en-US" sz="2000" dirty="0"/>
              <a:t>为 </a:t>
            </a:r>
            <a:r>
              <a:rPr lang="en-US" altLang="zh-CN" sz="2000" dirty="0"/>
              <a:t>Linux </a:t>
            </a:r>
            <a:r>
              <a:rPr lang="zh-CN" altLang="en-US" sz="2000" dirty="0"/>
              <a:t>提供的系统原语，其⽤于通过文件名</a:t>
            </a:r>
            <a:r>
              <a:rPr lang="en-US" altLang="zh-CN" sz="2000" dirty="0"/>
              <a:t>filename</a:t>
            </a:r>
            <a:r>
              <a:rPr lang="zh-CN" altLang="en-US" sz="2000" dirty="0"/>
              <a:t>获取文件信息，并保存在</a:t>
            </a:r>
            <a:r>
              <a:rPr lang="en-US" altLang="zh-CN" sz="2000" dirty="0"/>
              <a:t>buffer</a:t>
            </a:r>
            <a:r>
              <a:rPr lang="zh-CN" altLang="en-US" sz="2000" dirty="0"/>
              <a:t>所指的结构体</a:t>
            </a:r>
            <a:r>
              <a:rPr lang="en-US" altLang="zh-CN" sz="2000" dirty="0"/>
              <a:t>stat</a:t>
            </a:r>
            <a:r>
              <a:rPr lang="zh-CN" altLang="en-US" sz="2000" dirty="0"/>
              <a:t>中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int stat(char *filename, struct stat *buffer);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6B938-8FD8-40B6-96A9-6A2A353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80A65-063A-4912-A7A7-CC4C71CEF0C9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DEC397-2754-428E-ADA6-C71232B5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C3820022-5E32-48C4-9121-9B68976EB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45362" cy="576262"/>
          </a:xfrm>
        </p:spPr>
        <p:txBody>
          <a:bodyPr/>
          <a:lstStyle/>
          <a:p>
            <a:pPr algn="l" eaLnBrk="1" hangingPunct="1"/>
            <a:r>
              <a:rPr lang="zh-CN" altLang="en-US" sz="2800"/>
              <a:t>⽂件、⽬录、设备、管道、套接字、链接</a:t>
            </a:r>
            <a:endParaRPr lang="zh-CN" altLang="zh-CN" sz="2800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78EBFA82-B9DD-4598-8227-0D1789EFC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1800"/>
              <a:t>为统⼀⽤⼾操作接⼝，类 </a:t>
            </a:r>
            <a:r>
              <a:rPr lang="en-US" altLang="zh-CN" sz="1800"/>
              <a:t>Unix </a:t>
            </a:r>
            <a:r>
              <a:rPr lang="zh-CN" altLang="en-US" sz="1800"/>
              <a:t>系统将物理硬件设备与内核提供的功能抽象为⽂件，并分配相应的 </a:t>
            </a:r>
            <a:r>
              <a:rPr lang="en-US" altLang="zh-CN" sz="1800"/>
              <a:t>inode</a:t>
            </a:r>
            <a:r>
              <a:rPr lang="zh-CN" altLang="en-US" sz="1800"/>
              <a:t>，例如以下代码，通过向标准输出的设备⽂件中写⼊ </a:t>
            </a:r>
            <a:r>
              <a:rPr lang="en-US" altLang="zh-CN" sz="1800"/>
              <a:t>Hello World!</a:t>
            </a:r>
            <a:r>
              <a:rPr lang="zh-CN" altLang="en-US" sz="1800"/>
              <a:t>，即可实现在当前终端中打印出该字符串</a:t>
            </a:r>
            <a:endParaRPr lang="en-US" altLang="zh-CN" sz="1800"/>
          </a:p>
        </p:txBody>
      </p:sp>
      <p:pic>
        <p:nvPicPr>
          <p:cNvPr id="15366" name="图片 1">
            <a:extLst>
              <a:ext uri="{FF2B5EF4-FFF2-40B4-BE49-F238E27FC236}">
                <a16:creationId xmlns:a16="http://schemas.microsoft.com/office/drawing/2014/main" id="{B547E4FC-B845-490C-879A-7B6C194B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719388"/>
            <a:ext cx="7639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78F85-C26B-49EE-B4A2-D6943985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52704-8114-4A0E-89F4-D1E3D7283227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7F1030-59A9-4641-BDEC-48EF225B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BAC42E95-8D46-40FB-A382-C81849E6C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45362" cy="576262"/>
          </a:xfrm>
        </p:spPr>
        <p:txBody>
          <a:bodyPr/>
          <a:lstStyle/>
          <a:p>
            <a:pPr algn="l" eaLnBrk="1" hangingPunct="1"/>
            <a:r>
              <a:rPr lang="zh-CN" altLang="en-US" sz="2800"/>
              <a:t>⽂件、⽬录、设备、管道、套接字、链接</a:t>
            </a:r>
            <a:endParaRPr lang="zh-CN" altLang="zh-CN" sz="2800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0E6D1BB0-C9C5-4123-A655-EE8B0AF11C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1800"/>
              <a:t>类 </a:t>
            </a:r>
            <a:r>
              <a:rPr lang="en-US" altLang="zh-CN" sz="1800"/>
              <a:t>Unix </a:t>
            </a:r>
            <a:r>
              <a:rPr lang="zh-CN" altLang="en-US" sz="1800"/>
              <a:t>系统的⽂件系统通常将所有⽂件划分为通常⽂件（</a:t>
            </a:r>
            <a:r>
              <a:rPr lang="en-US" altLang="zh-CN" sz="1800"/>
              <a:t>Regular File</a:t>
            </a:r>
            <a:r>
              <a:rPr lang="zh-CN" altLang="en-US" sz="1800"/>
              <a:t>）、⽬录⽂件（</a:t>
            </a:r>
            <a:r>
              <a:rPr lang="en-US" altLang="zh-CN" sz="1800"/>
              <a:t>Directory</a:t>
            </a:r>
            <a:r>
              <a:rPr lang="zh-CN" altLang="en-US" sz="1800"/>
              <a:t>）、块设备⽂件（</a:t>
            </a:r>
            <a:r>
              <a:rPr lang="en-US" altLang="zh-CN" sz="1800"/>
              <a:t>Block Device</a:t>
            </a:r>
            <a:r>
              <a:rPr lang="zh-CN" altLang="en-US" sz="1800"/>
              <a:t>）、字符设备⽂件（</a:t>
            </a:r>
            <a:r>
              <a:rPr lang="en-US" altLang="zh-CN" sz="1800"/>
              <a:t>Character Device</a:t>
            </a:r>
            <a:r>
              <a:rPr lang="zh-CN" altLang="en-US" sz="1800"/>
              <a:t>）、管道⽂件（</a:t>
            </a:r>
            <a:r>
              <a:rPr lang="en-US" altLang="zh-CN" sz="1800"/>
              <a:t>FIFO</a:t>
            </a:r>
            <a:r>
              <a:rPr lang="zh-CN" altLang="en-US" sz="1800"/>
              <a:t>）、套接字⽂件（</a:t>
            </a:r>
            <a:r>
              <a:rPr lang="en-US" altLang="zh-CN" sz="1800"/>
              <a:t>Socket</a:t>
            </a:r>
            <a:r>
              <a:rPr lang="zh-CN" altLang="en-US" sz="1800"/>
              <a:t>）、链接⽂件（</a:t>
            </a:r>
            <a:r>
              <a:rPr lang="en-US" altLang="zh-CN" sz="1800"/>
              <a:t>Symbolic Link</a:t>
            </a:r>
            <a:r>
              <a:rPr lang="zh-CN" altLang="en-US" sz="1800"/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/>
              <a:t>块设备⽂件与字符设备⽂件是按照存取⽅式进⾏的划分，前者例如</a:t>
            </a:r>
            <a:r>
              <a:rPr lang="en-US" altLang="zh-CN" sz="1800"/>
              <a:t>/dev/sda</a:t>
            </a:r>
            <a:r>
              <a:rPr lang="zh-CN" altLang="en-US" sz="1800"/>
              <a:t>、 </a:t>
            </a:r>
            <a:r>
              <a:rPr lang="en-US" altLang="zh-CN" sz="1800"/>
              <a:t>/dev/loop0</a:t>
            </a:r>
            <a:r>
              <a:rPr lang="zh-CN" altLang="en-US" sz="1800"/>
              <a:t>，后者例如</a:t>
            </a:r>
            <a:r>
              <a:rPr lang="en-US" altLang="zh-CN" sz="1800"/>
              <a:t>/dev/tty1</a:t>
            </a:r>
            <a:r>
              <a:rPr lang="zh-CN" altLang="en-US" sz="1800"/>
              <a:t>、</a:t>
            </a:r>
            <a:r>
              <a:rPr lang="en-US" altLang="zh-CN" sz="1800"/>
              <a:t>/dev/random</a:t>
            </a:r>
            <a:r>
              <a:rPr lang="zh-CN" altLang="en-US" sz="1800"/>
              <a:t>，前者⽀持随机访存，后者仅⽀持顺序访存，⼀般看来，前者⽀持 </a:t>
            </a:r>
            <a:r>
              <a:rPr lang="en-US" altLang="zh-CN" sz="1800"/>
              <a:t>Seek </a:t>
            </a:r>
            <a:r>
              <a:rPr lang="zh-CN" altLang="en-US" sz="1800"/>
              <a:t>操作，后者不⽀持 </a:t>
            </a:r>
            <a:r>
              <a:rPr lang="en-US" altLang="zh-CN" sz="1800"/>
              <a:t>Seek </a:t>
            </a:r>
            <a:r>
              <a:rPr lang="zh-CN" altLang="en-US" sz="1800"/>
              <a:t>操作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/>
              <a:t>设备⽂件同样可以按照其是否具有物理实体进⾏划分，即物理设备（对实际存在的物理硬件的抽象，例如</a:t>
            </a:r>
            <a:r>
              <a:rPr lang="en-US" altLang="zh-CN" sz="1800"/>
              <a:t>/dev/sda</a:t>
            </a:r>
            <a:r>
              <a:rPr lang="zh-CN" altLang="en-US" sz="1800"/>
              <a:t>）与虚拟设备（内核提供的功能，例如</a:t>
            </a:r>
            <a:r>
              <a:rPr lang="en-US" altLang="zh-CN" sz="1800"/>
              <a:t>/dev/loop0</a:t>
            </a:r>
            <a:r>
              <a:rPr lang="zh-CN" altLang="en-US" sz="1800"/>
              <a:t>）</a:t>
            </a:r>
            <a:endParaRPr lang="en-US" altLang="zh-CN" sz="1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D677F9-1874-4093-820A-29071D2E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D2C07-0F4B-4E56-B565-3ABDA4CD3936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73962A-D741-4530-B327-0E5AF2E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300B3F3C-E24B-4BB9-B91E-103762BAB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45362" cy="576262"/>
          </a:xfrm>
        </p:spPr>
        <p:txBody>
          <a:bodyPr/>
          <a:lstStyle/>
          <a:p>
            <a:pPr eaLnBrk="1" hangingPunct="1"/>
            <a:r>
              <a:rPr lang="zh-CN" altLang="en-US"/>
              <a:t>磁盘⽂件布局</a:t>
            </a:r>
            <a:r>
              <a:rPr lang="zh-CN" altLang="en-US" sz="2800"/>
              <a:t> </a:t>
            </a:r>
            <a:endParaRPr lang="zh-CN" altLang="zh-CN" sz="2800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76605AC-E4B8-4954-88DB-2139C05CB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1800"/>
              <a:t>0 </a:t>
            </a:r>
            <a:r>
              <a:rPr lang="zh-CN" altLang="en-US" sz="1800"/>
              <a:t>号扇区为主引导扇区（</a:t>
            </a:r>
            <a:r>
              <a:rPr lang="en-US" altLang="zh-CN" sz="1800"/>
              <a:t>MBR</a:t>
            </a:r>
            <a:r>
              <a:rPr lang="zh-CN" altLang="en-US" sz="1800"/>
              <a:t>）， </a:t>
            </a:r>
            <a:r>
              <a:rPr lang="en-US" altLang="zh-CN" sz="1800"/>
              <a:t>1 </a:t>
            </a:r>
            <a:r>
              <a:rPr lang="zh-CN" altLang="en-US" sz="1800"/>
              <a:t>到 </a:t>
            </a:r>
            <a:r>
              <a:rPr lang="en-US" altLang="zh-CN" sz="1800"/>
              <a:t>200 </a:t>
            </a:r>
            <a:r>
              <a:rPr lang="zh-CN" altLang="en-US" sz="1800"/>
              <a:t>号扇区存储内核程序， </a:t>
            </a:r>
            <a:r>
              <a:rPr lang="en-US" altLang="zh-CN" sz="1800"/>
              <a:t>201 </a:t>
            </a:r>
            <a:r>
              <a:rPr lang="zh-CN" altLang="en-US" sz="1800"/>
              <a:t>号开始的扇区按照⽂件系统的数据结构进⾏格式化，⽤⼾程序也依照⽂件系统的数据结构写⼊其中</a:t>
            </a:r>
            <a:endParaRPr lang="en-US" altLang="zh-CN" sz="1800"/>
          </a:p>
        </p:txBody>
      </p:sp>
      <p:pic>
        <p:nvPicPr>
          <p:cNvPr id="17414" name="图片 2">
            <a:extLst>
              <a:ext uri="{FF2B5EF4-FFF2-40B4-BE49-F238E27FC236}">
                <a16:creationId xmlns:a16="http://schemas.microsoft.com/office/drawing/2014/main" id="{EE21B3BB-8D02-43E8-89F8-961B46C31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754313"/>
            <a:ext cx="69342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61F7D3-1217-46F2-91D0-E521C980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DA6E1-D301-4E40-919B-DCDAD92E503E}" type="datetime1">
              <a:rPr lang="zh-CN" altLang="en-US" smtClean="0"/>
              <a:t>2024/6/3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426E08-864C-43E6-B394-972FE7E6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CD53A-2A5D-41F6-8E8F-3FD0404952C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26559</TotalTime>
  <Words>1134</Words>
  <Application>Microsoft Office PowerPoint</Application>
  <PresentationFormat>全屏显示(4:3)</PresentationFormat>
  <Paragraphs>73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Times New Roman</vt:lpstr>
      <vt:lpstr>Wingdings</vt:lpstr>
      <vt:lpstr>Axis</vt:lpstr>
      <vt:lpstr>Lab5 文件系统</vt:lpstr>
      <vt:lpstr>实验内容</vt:lpstr>
      <vt:lpstr>⽂件控制块</vt:lpstr>
      <vt:lpstr>⽂件系统操作接⼝</vt:lpstr>
      <vt:lpstr>⽂件系统操作接⼝</vt:lpstr>
      <vt:lpstr>⽂件系统操作接⼝</vt:lpstr>
      <vt:lpstr>⽂件、⽬录、设备、管道、套接字、链接</vt:lpstr>
      <vt:lpstr>⽂件、⽬录、设备、管道、套接字、链接</vt:lpstr>
      <vt:lpstr>磁盘⽂件布局 </vt:lpstr>
      <vt:lpstr>⽂件系统数据结构 </vt:lpstr>
      <vt:lpstr>⽂件系统⽬录结构</vt:lpstr>
      <vt:lpstr>作业提交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lzsun</cp:lastModifiedBy>
  <cp:revision>900</cp:revision>
  <dcterms:created xsi:type="dcterms:W3CDTF">2005-03-03T04:54:54Z</dcterms:created>
  <dcterms:modified xsi:type="dcterms:W3CDTF">2024-06-03T11:35:57Z</dcterms:modified>
</cp:coreProperties>
</file>