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3"/>
    <p:sldId id="259" r:id="rId4"/>
    <p:sldId id="308" r:id="rId5"/>
    <p:sldId id="314" r:id="rId6"/>
    <p:sldId id="274" r:id="rId7"/>
    <p:sldId id="312" r:id="rId8"/>
    <p:sldId id="318" r:id="rId9"/>
    <p:sldId id="322" r:id="rId10"/>
    <p:sldId id="321" r:id="rId11"/>
    <p:sldId id="323" r:id="rId12"/>
    <p:sldId id="324" r:id="rId13"/>
    <p:sldId id="313" r:id="rId14"/>
    <p:sldId id="315" r:id="rId15"/>
    <p:sldId id="316" r:id="rId16"/>
    <p:sldId id="317" r:id="rId17"/>
    <p:sldId id="310" r:id="rId18"/>
    <p:sldId id="309" r:id="rId19"/>
    <p:sldId id="328" r:id="rId20"/>
    <p:sldId id="329" r:id="rId21"/>
    <p:sldId id="278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lvl="0" indent="0" algn="l" defTabSz="121793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PingFang SC Regular" panose="020B0400000000000000" pitchFamily="34" charset="-128"/>
        <a:cs typeface="+mn-cs"/>
      </a:defRPr>
    </a:lvl1pPr>
    <a:lvl2pPr marL="608330" lvl="1" indent="-151130" algn="l" defTabSz="121793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PingFang SC Regular" panose="020B0400000000000000" pitchFamily="34" charset="-128"/>
        <a:cs typeface="+mn-cs"/>
      </a:defRPr>
    </a:lvl2pPr>
    <a:lvl3pPr marL="1217930" lvl="2" indent="-303530" algn="l" defTabSz="121793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PingFang SC Regular" panose="020B0400000000000000" pitchFamily="34" charset="-128"/>
        <a:cs typeface="+mn-cs"/>
      </a:defRPr>
    </a:lvl3pPr>
    <a:lvl4pPr marL="1827530" lvl="3" indent="-455930" algn="l" defTabSz="121793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PingFang SC Regular" panose="020B0400000000000000" pitchFamily="34" charset="-128"/>
        <a:cs typeface="+mn-cs"/>
      </a:defRPr>
    </a:lvl4pPr>
    <a:lvl5pPr marL="2437130" lvl="4" indent="-608330" algn="l" defTabSz="121793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PingFang SC Regular" panose="020B0400000000000000" pitchFamily="34" charset="-128"/>
        <a:cs typeface="+mn-cs"/>
      </a:defRPr>
    </a:lvl5pPr>
    <a:lvl6pPr marL="2286000" lvl="5" indent="-608330" algn="l" defTabSz="121793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PingFang SC Regular" panose="020B0400000000000000" pitchFamily="34" charset="-128"/>
        <a:cs typeface="+mn-cs"/>
      </a:defRPr>
    </a:lvl6pPr>
    <a:lvl7pPr marL="2743200" lvl="6" indent="-608330" algn="l" defTabSz="121793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PingFang SC Regular" panose="020B0400000000000000" pitchFamily="34" charset="-128"/>
        <a:cs typeface="+mn-cs"/>
      </a:defRPr>
    </a:lvl7pPr>
    <a:lvl8pPr marL="3200400" lvl="7" indent="-608330" algn="l" defTabSz="121793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PingFang SC Regular" panose="020B0400000000000000" pitchFamily="34" charset="-128"/>
        <a:cs typeface="+mn-cs"/>
      </a:defRPr>
    </a:lvl8pPr>
    <a:lvl9pPr marL="3657600" lvl="8" indent="-608330" algn="l" defTabSz="121793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PingFang SC Regular" panose="020B0400000000000000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00000"/>
    <a:srgbClr val="FFFFFF"/>
    <a:srgbClr val="ED7D31"/>
    <a:srgbClr val="515151"/>
    <a:srgbClr val="F08300"/>
    <a:srgbClr val="DC0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0" autoAdjust="0"/>
    <p:restoredTop sz="94664"/>
  </p:normalViewPr>
  <p:slideViewPr>
    <p:cSldViewPr showGuides="1">
      <p:cViewPr varScale="1">
        <p:scale>
          <a:sx n="72" d="100"/>
          <a:sy n="72" d="100"/>
        </p:scale>
        <p:origin x="786" y="78"/>
      </p:cViewPr>
      <p:guideLst>
        <p:guide orient="horz" pos="214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2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8330" marR="0" lvl="1" indent="0" algn="l" defTabSz="1217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17930" marR="0" lvl="2" indent="0" algn="l" defTabSz="1217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7530" marR="0" lvl="3" indent="0" algn="l" defTabSz="1217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37130" marR="0" lvl="4" indent="0" algn="l" defTabSz="1217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2EF67C-4B6B-4328-90CA-3B9AC1F79A5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33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image" Target="../media/image4.emf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87079B-3B03-44F8-8FCC-2E219E6F34A8}" type="slidenum"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6987"/>
            <a:ext cx="12192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74E101-111C-43B4-8C66-5B1DBC016FD2}" type="slidenum"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6987"/>
            <a:ext cx="12192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74E101-111C-43B4-8C66-5B1DBC016FD2}" type="slidenum"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83" y="241609"/>
            <a:ext cx="2643256" cy="1007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276CFE-2329-410F-84FD-AF23D0A18867}" type="slidenum"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68" y="643956"/>
            <a:ext cx="1755776" cy="2959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8"/>
          <p:cNvSpPr/>
          <p:nvPr userDrawn="1"/>
        </p:nvSpPr>
        <p:spPr>
          <a:xfrm>
            <a:off x="10745788" y="6734175"/>
            <a:ext cx="1446212" cy="123825"/>
          </a:xfrm>
          <a:prstGeom prst="rect">
            <a:avLst/>
          </a:prstGeom>
          <a:solidFill>
            <a:srgbClr val="006AB7"/>
          </a:solidFill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68" y="643956"/>
            <a:ext cx="1755776" cy="2959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0" name="组合 32"/>
          <p:cNvGrpSpPr/>
          <p:nvPr userDrawn="1"/>
        </p:nvGrpSpPr>
        <p:grpSpPr>
          <a:xfrm>
            <a:off x="-7937" y="6365875"/>
            <a:ext cx="12211050" cy="95250"/>
            <a:chOff x="-7938" y="6365875"/>
            <a:chExt cx="12211051" cy="95250"/>
          </a:xfrm>
        </p:grpSpPr>
        <p:pic>
          <p:nvPicPr>
            <p:cNvPr id="3101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938" y="6365875"/>
              <a:ext cx="6954838" cy="412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02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2088" y="6419850"/>
              <a:ext cx="4391025" cy="4127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6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CF34C3-1E66-4442-B031-551677BB5B05}" type="slidenum"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68" y="643956"/>
            <a:ext cx="1755776" cy="2959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3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0" name="组合 32"/>
          <p:cNvGrpSpPr/>
          <p:nvPr userDrawn="1"/>
        </p:nvGrpSpPr>
        <p:grpSpPr>
          <a:xfrm>
            <a:off x="-7937" y="6365875"/>
            <a:ext cx="12211050" cy="95250"/>
            <a:chOff x="-7938" y="6365875"/>
            <a:chExt cx="12211051" cy="95250"/>
          </a:xfrm>
        </p:grpSpPr>
        <p:pic>
          <p:nvPicPr>
            <p:cNvPr id="3101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938" y="6365875"/>
              <a:ext cx="6954838" cy="412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02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2088" y="6419850"/>
              <a:ext cx="4391025" cy="4127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6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CF34C3-1E66-4442-B031-551677BB5B05}" type="slidenum"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29400" y="2461529"/>
            <a:ext cx="9604556" cy="10404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68" y="643956"/>
            <a:ext cx="1755776" cy="2959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67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5681663"/>
            <a:ext cx="2808288" cy="1155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88"/>
          <p:cNvSpPr>
            <a:spLocks noChangeArrowheads="1"/>
          </p:cNvSpPr>
          <p:nvPr/>
        </p:nvSpPr>
        <p:spPr bwMode="auto">
          <a:xfrm>
            <a:off x="0" y="5627688"/>
            <a:ext cx="12192000" cy="1230313"/>
          </a:xfrm>
          <a:prstGeom prst="rect">
            <a:avLst/>
          </a:pr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PingFang SC Regular" panose="020B04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PingFang SC Regular" panose="020B04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PingFang SC Regular" panose="020B04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PingFang SC Regular" panose="020B04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PingFang SC Regular" panose="020B0400000000000000" pitchFamily="34" charset="-128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PingFang SC Regular" panose="020B0400000000000000" pitchFamily="34" charset="-128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PingFang SC Regular" panose="020B0400000000000000" pitchFamily="34" charset="-128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PingFang SC Regular" panose="020B0400000000000000" pitchFamily="34" charset="-128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PingFang SC Regular" panose="020B0400000000000000" pitchFamily="34" charset="-128"/>
              </a:defRPr>
            </a:lvl9pPr>
          </a:lstStyle>
          <a:p>
            <a:pPr marL="0" marR="0" lvl="0" indent="0" algn="l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ingFang SC Regular" panose="020B0400000000000000" pitchFamily="34" charset="-128"/>
              <a:cs typeface="+mn-cs"/>
            </a:endParaRPr>
          </a:p>
        </p:txBody>
      </p:sp>
      <p:sp>
        <p:nvSpPr>
          <p:cNvPr id="36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4012A-5F0A-4328-AE67-8B7EBFE396CB}" type="slidenum"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28" y="809160"/>
            <a:ext cx="2494332" cy="4204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4454525"/>
            <a:ext cx="6861175" cy="36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475" y="4919663"/>
            <a:ext cx="4083050" cy="36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438" y="4919663"/>
            <a:ext cx="1685925" cy="36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7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8913" y="4919663"/>
            <a:ext cx="327025" cy="36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8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9700" y="4919663"/>
            <a:ext cx="584200" cy="36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9A78CB-0244-4360-864C-FFF1F5437969}" type="slidenum"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4454525"/>
            <a:ext cx="6861175" cy="36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475" y="4919663"/>
            <a:ext cx="4083050" cy="36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438" y="4919663"/>
            <a:ext cx="1685925" cy="36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7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8913" y="4919663"/>
            <a:ext cx="327025" cy="36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8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9700" y="4919663"/>
            <a:ext cx="584200" cy="36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753" y="5213174"/>
            <a:ext cx="2087231" cy="351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4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52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4454525"/>
            <a:ext cx="6861175" cy="36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475" y="4919663"/>
            <a:ext cx="4083050" cy="36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438" y="4919663"/>
            <a:ext cx="1685925" cy="36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7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8913" y="4919663"/>
            <a:ext cx="327025" cy="36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8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9700" y="4919663"/>
            <a:ext cx="584200" cy="36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14"/>
          <p:cNvSpPr/>
          <p:nvPr userDrawn="1"/>
        </p:nvSpPr>
        <p:spPr>
          <a:xfrm>
            <a:off x="7416800" y="4106863"/>
            <a:ext cx="3902075" cy="6619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defTabSz="914400" eaLnBrk="0" hangingPunct="0">
              <a:buFont typeface="Arial" panose="020B0604020202020204" pitchFamily="34" charset="0"/>
              <a:buNone/>
            </a:pPr>
            <a:r>
              <a:rPr lang="en-US" altLang="zh-CN" sz="4300" b="1" dirty="0">
                <a:solidFill>
                  <a:srgbClr val="FFFFFF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THANK YOU</a:t>
            </a:r>
            <a:endParaRPr lang="zh-CN" altLang="zh-CN" sz="1800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753" y="5213174"/>
            <a:ext cx="2087231" cy="35181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7.em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4559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79730"/>
            <a:r>
              <a:rPr lang="zh-CN" altLang="en-US" dirty="0"/>
              <a:t>第二级</a:t>
            </a:r>
            <a:endParaRPr lang="zh-CN" altLang="en-US" dirty="0"/>
          </a:p>
          <a:p>
            <a:pPr lvl="2" indent="-303530"/>
            <a:r>
              <a:rPr lang="zh-CN" altLang="en-US" dirty="0"/>
              <a:t>第三级</a:t>
            </a:r>
            <a:endParaRPr lang="zh-CN" altLang="en-US" dirty="0"/>
          </a:p>
          <a:p>
            <a:pPr lvl="3" indent="-303530"/>
            <a:r>
              <a:rPr lang="zh-CN" altLang="en-US" dirty="0"/>
              <a:t>第四级</a:t>
            </a:r>
            <a:endParaRPr lang="zh-CN" altLang="en-US" dirty="0"/>
          </a:p>
          <a:p>
            <a:pPr lvl="4" indent="-3035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218565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87079B-3B03-44F8-8FCC-2E219E6F34A8}" type="slidenum"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方正兰亭粗黑_GBK" panose="02000000000000000000" pitchFamily="2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方正兰亭粗黑_GBK" panose="02000000000000000000" pitchFamily="2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方正兰亭粗黑_GBK" panose="02000000000000000000" pitchFamily="2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方正兰亭粗黑_GBK" panose="02000000000000000000" pitchFamily="2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方正兰亭粗黑_GBK" panose="02000000000000000000" pitchFamily="2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方正兰亭粗黑_GBK" panose="02000000000000000000" pitchFamily="2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方正兰亭粗黑_GBK" panose="02000000000000000000" pitchFamily="2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方正兰亭粗黑_GBK" panose="02000000000000000000" pitchFamily="2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20.png"/><Relationship Id="rId7" Type="http://schemas.openxmlformats.org/officeDocument/2006/relationships/tags" Target="../tags/tag6.xml"/><Relationship Id="rId6" Type="http://schemas.openxmlformats.org/officeDocument/2006/relationships/image" Target="../media/image19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image" Target="../media/image18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89"/>
          <p:cNvSpPr/>
          <p:nvPr/>
        </p:nvSpPr>
        <p:spPr>
          <a:xfrm>
            <a:off x="1146810" y="4292461"/>
            <a:ext cx="5394325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defTabSz="914400" eaLnBrk="0" hangingPunct="0">
              <a:buFont typeface="Arial" panose="020B0604020202020204" pitchFamily="34" charset="0"/>
              <a:buNone/>
            </a:pPr>
            <a:r>
              <a:rPr lang="zh-CN" altLang="zh-CN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分享人：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HuaiJian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王怀建（技术研发中心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系统运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维）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9" name="Rectangle 90"/>
          <p:cNvSpPr>
            <a:spLocks noChangeArrowheads="1"/>
          </p:cNvSpPr>
          <p:nvPr/>
        </p:nvSpPr>
        <p:spPr bwMode="auto">
          <a:xfrm>
            <a:off x="1146795" y="2119032"/>
            <a:ext cx="6155055" cy="166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云原生之</a:t>
            </a:r>
            <a:r>
              <a:rPr kumimoji="0" lang="zh-CN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路：</a:t>
            </a:r>
            <a:endParaRPr kumimoji="0" lang="zh-CN" altLang="zh-CN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 </a:t>
            </a:r>
            <a:r>
              <a:rPr kumimoji="0" lang="zh-CN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容器镜像最佳实</a:t>
            </a:r>
            <a:r>
              <a:rPr kumimoji="0" lang="zh-CN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践</a:t>
            </a:r>
            <a:endParaRPr kumimoji="0" lang="zh-CN" altLang="zh-CN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/>
          <p:nvPr/>
        </p:nvSpPr>
        <p:spPr>
          <a:xfrm>
            <a:off x="-3175" y="-58737"/>
            <a:ext cx="12198350" cy="69135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6" name="Rectangle 34"/>
          <p:cNvSpPr/>
          <p:nvPr/>
        </p:nvSpPr>
        <p:spPr>
          <a:xfrm>
            <a:off x="627063" y="439103"/>
            <a:ext cx="327025" cy="41275"/>
          </a:xfrm>
          <a:prstGeom prst="rect">
            <a:avLst/>
          </a:prstGeom>
          <a:solidFill>
            <a:srgbClr val="F08300"/>
          </a:solidFill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7" name="Rectangle 35"/>
          <p:cNvSpPr/>
          <p:nvPr/>
        </p:nvSpPr>
        <p:spPr>
          <a:xfrm>
            <a:off x="627063" y="621348"/>
            <a:ext cx="8794750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 defTabSz="914400" eaLnBrk="0" hangingPunc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Q2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如何自定义容器镜像</a:t>
            </a:r>
            <a:r>
              <a:rPr lang="zh-CN" altLang="en-US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业务容器镜像（</a:t>
            </a:r>
            <a:r>
              <a:rPr lang="zh-CN" altLang="en-US">
                <a:sym typeface="+mn-ea"/>
              </a:rPr>
              <a:t>多语言全覆盖）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9470" y="1484630"/>
            <a:ext cx="8524875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/>
          <p:nvPr/>
        </p:nvSpPr>
        <p:spPr>
          <a:xfrm>
            <a:off x="-3175" y="-58737"/>
            <a:ext cx="12198350" cy="69135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6" name="Rectangle 34"/>
          <p:cNvSpPr/>
          <p:nvPr/>
        </p:nvSpPr>
        <p:spPr>
          <a:xfrm>
            <a:off x="627063" y="439103"/>
            <a:ext cx="327025" cy="41275"/>
          </a:xfrm>
          <a:prstGeom prst="rect">
            <a:avLst/>
          </a:prstGeom>
          <a:solidFill>
            <a:srgbClr val="F08300"/>
          </a:solidFill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7" name="Rectangle 35"/>
          <p:cNvSpPr/>
          <p:nvPr/>
        </p:nvSpPr>
        <p:spPr>
          <a:xfrm>
            <a:off x="627063" y="621348"/>
            <a:ext cx="9021445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 defTabSz="914400" eaLnBrk="0" hangingPunc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Q2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如何自定义容器镜像</a:t>
            </a:r>
            <a:r>
              <a:rPr lang="zh-CN" altLang="en-US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应对极端要求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DNS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响应高的场景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35505" y="1131570"/>
            <a:ext cx="6903085" cy="51200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/>
          <p:nvPr/>
        </p:nvSpPr>
        <p:spPr>
          <a:xfrm>
            <a:off x="-3175" y="-58737"/>
            <a:ext cx="12198350" cy="69135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6" name="Rectangle 34"/>
          <p:cNvSpPr/>
          <p:nvPr/>
        </p:nvSpPr>
        <p:spPr>
          <a:xfrm>
            <a:off x="627063" y="439103"/>
            <a:ext cx="327025" cy="41275"/>
          </a:xfrm>
          <a:prstGeom prst="rect">
            <a:avLst/>
          </a:prstGeom>
          <a:solidFill>
            <a:srgbClr val="F08300"/>
          </a:solidFill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7" name="Rectangle 35"/>
          <p:cNvSpPr/>
          <p:nvPr/>
        </p:nvSpPr>
        <p:spPr>
          <a:xfrm>
            <a:off x="627063" y="621348"/>
            <a:ext cx="6546215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 defTabSz="914400" eaLnBrk="0" hangingPunc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Q3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容器优雅的关闭</a:t>
            </a:r>
            <a:r>
              <a:rPr lang="zh-CN" altLang="en-US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怎么实现？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容器信号（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Signal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7125" y="1023620"/>
            <a:ext cx="9191625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/>
          <p:nvPr/>
        </p:nvSpPr>
        <p:spPr>
          <a:xfrm>
            <a:off x="-3175" y="-58737"/>
            <a:ext cx="12198350" cy="69135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6" name="Rectangle 34"/>
          <p:cNvSpPr/>
          <p:nvPr/>
        </p:nvSpPr>
        <p:spPr>
          <a:xfrm>
            <a:off x="627063" y="439103"/>
            <a:ext cx="327025" cy="41275"/>
          </a:xfrm>
          <a:prstGeom prst="rect">
            <a:avLst/>
          </a:prstGeom>
          <a:solidFill>
            <a:srgbClr val="F08300"/>
          </a:solidFill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7" name="Rectangle 35"/>
          <p:cNvSpPr/>
          <p:nvPr/>
        </p:nvSpPr>
        <p:spPr>
          <a:xfrm>
            <a:off x="627063" y="621348"/>
            <a:ext cx="899033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 defTabSz="914400" eaLnBrk="0" hangingPunc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Q3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容器优雅的关闭</a:t>
            </a:r>
            <a:r>
              <a:rPr lang="zh-CN" altLang="en-US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怎么实现？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Init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进程（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Pid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1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，所有进程的父进程</a:t>
            </a:r>
            <a:r>
              <a:rPr lang="zh-CN" altLang="en-US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2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860" y="3068955"/>
            <a:ext cx="8641080" cy="2924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000"/>
              <a:t>- </a:t>
            </a:r>
            <a:r>
              <a:rPr lang="zh-CN" altLang="en-US" sz="2000"/>
              <a:t>[</a:t>
            </a:r>
            <a:r>
              <a:rPr lang="zh-CN" altLang="en-US" sz="2000">
                <a:solidFill>
                  <a:srgbClr val="C00000"/>
                </a:solidFill>
              </a:rPr>
              <a:t>S6</a:t>
            </a:r>
            <a:r>
              <a:rPr lang="zh-CN" altLang="en-US" sz="2000"/>
              <a:t>](https://github.com/skarnet/s6)（类似于 Supervisor）</a:t>
            </a:r>
            <a:endParaRPr lang="zh-CN" altLang="en-US" sz="2000"/>
          </a:p>
          <a:p>
            <a:endParaRPr lang="en-US" altLang="zh-CN" sz="2000"/>
          </a:p>
          <a:p>
            <a:r>
              <a:rPr lang="en-US" altLang="zh-CN" sz="2000"/>
              <a:t>- </a:t>
            </a:r>
            <a:r>
              <a:rPr lang="zh-CN" altLang="en-US" sz="2000"/>
              <a:t>[</a:t>
            </a:r>
            <a:r>
              <a:rPr lang="zh-CN" altLang="en-US" sz="2000">
                <a:solidFill>
                  <a:srgbClr val="C00000"/>
                </a:solidFill>
              </a:rPr>
              <a:t>dumb-init</a:t>
            </a:r>
            <a:r>
              <a:rPr lang="zh-CN" altLang="en-US" sz="2000"/>
              <a:t>](https://github.com/Yelp/dumb-init)</a:t>
            </a:r>
            <a:endParaRPr lang="zh-CN" altLang="en-US" sz="2000"/>
          </a:p>
          <a:p>
            <a:endParaRPr lang="en-US" altLang="zh-CN" sz="2000"/>
          </a:p>
          <a:p>
            <a:r>
              <a:rPr lang="en-US" altLang="zh-CN" sz="2000"/>
              <a:t>- </a:t>
            </a:r>
            <a:r>
              <a:rPr lang="zh-CN" altLang="en-US" sz="2000"/>
              <a:t>[</a:t>
            </a:r>
            <a:r>
              <a:rPr lang="zh-CN" altLang="en-US" sz="2000">
                <a:solidFill>
                  <a:srgbClr val="C00000"/>
                </a:solidFill>
              </a:rPr>
              <a:t>tini</a:t>
            </a:r>
            <a:r>
              <a:rPr lang="zh-CN" altLang="en-US" sz="2000"/>
              <a:t>](https://github.com/krallin/tini)：</a:t>
            </a:r>
            <a:r>
              <a:rPr lang="en-US" altLang="zh-CN" sz="2000"/>
              <a:t>Docker </a:t>
            </a:r>
            <a:r>
              <a:rPr lang="zh-CN" altLang="en-US" sz="2000"/>
              <a:t>原生支持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- </a:t>
            </a:r>
            <a:r>
              <a:rPr lang="zh-CN" altLang="en-US" sz="2000">
                <a:solidFill>
                  <a:srgbClr val="C00000"/>
                </a:solidFill>
              </a:rPr>
              <a:t>/usr/sbin/init</a:t>
            </a:r>
            <a:r>
              <a:rPr lang="zh-CN" altLang="en-US" sz="2000"/>
              <a:t>（CentOS7 和 Ubuntu16 以上，默认为 systemd 进程）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- </a:t>
            </a:r>
            <a:r>
              <a:rPr lang="zh-CN" altLang="en-US" sz="2000"/>
              <a:t>自实现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C00000"/>
                </a:solidFill>
              </a:rPr>
              <a:t>/entrypoint.sh</a:t>
            </a:r>
            <a:endParaRPr lang="zh-CN" altLang="en-US" sz="2000">
              <a:solidFill>
                <a:srgbClr val="C00000"/>
              </a:solidFill>
            </a:endParaRPr>
          </a:p>
          <a:p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9470" y="1340485"/>
            <a:ext cx="89420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进程管理程序，来负责对容器内部的进程进行管理，接管 “孤儿” 进程并回收 “僵尸”进程。</a:t>
            </a:r>
            <a:endParaRPr lang="zh-CN" altLang="en-US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4405" y="2420620"/>
            <a:ext cx="15487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1"/>
                </a:solidFill>
                <a:sym typeface="+mn-ea"/>
              </a:rPr>
              <a:t>实现方式：</a:t>
            </a:r>
            <a:endParaRPr lang="zh-CN" altLang="en-US" sz="200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/>
          <p:nvPr/>
        </p:nvSpPr>
        <p:spPr>
          <a:xfrm>
            <a:off x="-3175" y="-58737"/>
            <a:ext cx="12198350" cy="69135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6" name="Rectangle 34"/>
          <p:cNvSpPr/>
          <p:nvPr/>
        </p:nvSpPr>
        <p:spPr>
          <a:xfrm>
            <a:off x="627063" y="439103"/>
            <a:ext cx="327025" cy="41275"/>
          </a:xfrm>
          <a:prstGeom prst="rect">
            <a:avLst/>
          </a:prstGeom>
          <a:solidFill>
            <a:srgbClr val="F08300"/>
          </a:solidFill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7" name="Rectangle 35"/>
          <p:cNvSpPr/>
          <p:nvPr/>
        </p:nvSpPr>
        <p:spPr>
          <a:xfrm>
            <a:off x="627063" y="621348"/>
            <a:ext cx="7539990" cy="61531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 defTabSz="914400" eaLnBrk="0" hangingPunc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Q3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容器优雅的关闭</a:t>
            </a:r>
            <a:r>
              <a:rPr lang="zh-CN" altLang="en-US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怎么实现？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zh-CN" altLang="en-US" sz="2000">
                <a:sym typeface="+mn-ea"/>
              </a:rPr>
              <a:t>自实现</a:t>
            </a:r>
            <a:r>
              <a:rPr lang="en-US" altLang="zh-CN" sz="2000">
                <a:sym typeface="+mn-ea"/>
              </a:rPr>
              <a:t> 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/entrypoint.sh </a:t>
            </a:r>
            <a:r>
              <a:rPr lang="zh-CN" altLang="en-US" sz="2000">
                <a:sym typeface="+mn-ea"/>
              </a:rPr>
              <a:t>示例：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</a:t>
            </a:r>
            <a:endParaRPr lang="en-US" altLang="zh-CN" sz="2000">
              <a:solidFill>
                <a:srgbClr val="C00000"/>
              </a:solidFill>
              <a:sym typeface="+mn-ea"/>
            </a:endParaRPr>
          </a:p>
          <a:p>
            <a:pPr algn="l" defTabSz="914400" eaLnBrk="0" hangingPunct="0">
              <a:buFont typeface="Arial" panose="020B0604020202020204" pitchFamily="34" charset="0"/>
              <a:buNone/>
            </a:pPr>
            <a:endParaRPr lang="zh-CN" altLang="en-US" sz="200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43660" y="1124585"/>
            <a:ext cx="9133205" cy="50082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/>
          <p:nvPr/>
        </p:nvSpPr>
        <p:spPr>
          <a:xfrm>
            <a:off x="-3175" y="-58737"/>
            <a:ext cx="12198350" cy="69135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6" name="Rectangle 34"/>
          <p:cNvSpPr/>
          <p:nvPr/>
        </p:nvSpPr>
        <p:spPr>
          <a:xfrm>
            <a:off x="627063" y="439103"/>
            <a:ext cx="327025" cy="41275"/>
          </a:xfrm>
          <a:prstGeom prst="rect">
            <a:avLst/>
          </a:prstGeom>
          <a:solidFill>
            <a:srgbClr val="F08300"/>
          </a:solidFill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7" name="Rectangle 35"/>
          <p:cNvSpPr/>
          <p:nvPr/>
        </p:nvSpPr>
        <p:spPr>
          <a:xfrm>
            <a:off x="627063" y="621348"/>
            <a:ext cx="7539990" cy="61531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 defTabSz="914400" eaLnBrk="0" hangingPunc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Q3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容器优雅的关闭</a:t>
            </a:r>
            <a:r>
              <a:rPr lang="zh-CN" altLang="en-US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怎么实现？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zh-CN" altLang="en-US" sz="2000">
                <a:sym typeface="+mn-ea"/>
              </a:rPr>
              <a:t>自实现</a:t>
            </a:r>
            <a:r>
              <a:rPr lang="en-US" altLang="zh-CN" sz="2000">
                <a:sym typeface="+mn-ea"/>
              </a:rPr>
              <a:t> 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/entrypoint.sh </a:t>
            </a:r>
            <a:r>
              <a:rPr lang="zh-CN" altLang="en-US" sz="2000">
                <a:sym typeface="+mn-ea"/>
              </a:rPr>
              <a:t>示例：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</a:t>
            </a:r>
            <a:endParaRPr lang="en-US" altLang="zh-CN" sz="2000">
              <a:solidFill>
                <a:srgbClr val="C00000"/>
              </a:solidFill>
              <a:sym typeface="+mn-ea"/>
            </a:endParaRPr>
          </a:p>
          <a:p>
            <a:pPr algn="l" defTabSz="914400" eaLnBrk="0" hangingPunct="0">
              <a:buFont typeface="Arial" panose="020B0604020202020204" pitchFamily="34" charset="0"/>
              <a:buNone/>
            </a:pPr>
            <a:endParaRPr lang="zh-CN" altLang="en-US" sz="200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51405" y="980440"/>
            <a:ext cx="6562725" cy="53130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/>
          <p:nvPr/>
        </p:nvSpPr>
        <p:spPr>
          <a:xfrm>
            <a:off x="-3175" y="-58737"/>
            <a:ext cx="12198350" cy="69135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6" name="Rectangle 34"/>
          <p:cNvSpPr/>
          <p:nvPr/>
        </p:nvSpPr>
        <p:spPr>
          <a:xfrm>
            <a:off x="627063" y="439103"/>
            <a:ext cx="327025" cy="41275"/>
          </a:xfrm>
          <a:prstGeom prst="rect">
            <a:avLst/>
          </a:prstGeom>
          <a:solidFill>
            <a:srgbClr val="F08300"/>
          </a:solidFill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7" name="Rectangle 35"/>
          <p:cNvSpPr/>
          <p:nvPr/>
        </p:nvSpPr>
        <p:spPr>
          <a:xfrm>
            <a:off x="627063" y="621348"/>
            <a:ext cx="3150235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 defTabSz="914400" eaLnBrk="0" hangingPunc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Q4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如何构建多平台镜像</a:t>
            </a:r>
            <a:r>
              <a:rPr lang="zh-CN" altLang="en-US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1860" y="2424430"/>
            <a:ext cx="9809480" cy="25120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000"/>
              <a:t>- </a:t>
            </a:r>
            <a:r>
              <a:rPr lang="zh-CN" altLang="en-US" sz="2000"/>
              <a:t>在各自架构的（</a:t>
            </a:r>
            <a:r>
              <a:rPr lang="en-US" altLang="zh-CN" sz="2000"/>
              <a:t>amd64</a:t>
            </a:r>
            <a:r>
              <a:rPr lang="zh-CN" altLang="en-US" sz="2000"/>
              <a:t>、</a:t>
            </a:r>
            <a:r>
              <a:rPr lang="en-US" altLang="zh-CN" sz="2000"/>
              <a:t>arm64</a:t>
            </a:r>
            <a:r>
              <a:rPr lang="zh-CN" altLang="en-US" sz="2000"/>
              <a:t>）的物理机，执行</a:t>
            </a:r>
            <a:r>
              <a:rPr lang="en-US" altLang="zh-CN" sz="2000"/>
              <a:t> docker build</a:t>
            </a:r>
            <a:endParaRPr lang="zh-CN" altLang="en-US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- docker </a:t>
            </a:r>
            <a:r>
              <a:rPr lang="zh-CN" altLang="en-US" sz="2000"/>
              <a:t>原生多平台构建能力（</a:t>
            </a:r>
            <a:r>
              <a:rPr lang="en-US" altLang="zh-CN" sz="2000">
                <a:solidFill>
                  <a:srgbClr val="FF0000"/>
                </a:solidFill>
              </a:rPr>
              <a:t>buildx</a:t>
            </a:r>
            <a:r>
              <a:rPr lang="zh-CN" altLang="en-US" sz="2000"/>
              <a:t>）</a:t>
            </a:r>
            <a:endParaRPr lang="zh-CN" altLang="en-US" sz="2000"/>
          </a:p>
          <a:p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/>
              <a:t>Dcoker </a:t>
            </a:r>
            <a:r>
              <a:rPr lang="zh-CN" altLang="en-US" sz="2000"/>
              <a:t>离线安装包：https://download.docker.com/linux/static/stable/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Docker build</a:t>
            </a:r>
            <a:r>
              <a:rPr lang="zh-CN" altLang="en-US" sz="2000">
                <a:sym typeface="+mn-ea"/>
              </a:rPr>
              <a:t>：https://docs.docker.com/build/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Docker buildx</a:t>
            </a:r>
            <a:r>
              <a:rPr lang="zh-CN" altLang="en-US" sz="2000">
                <a:sym typeface="+mn-ea"/>
              </a:rPr>
              <a:t>：https://github.com/moby/buildkit</a:t>
            </a:r>
            <a:endParaRPr lang="zh-CN" altLang="en-US" sz="2000"/>
          </a:p>
          <a:p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54405" y="1776095"/>
            <a:ext cx="15487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1"/>
                </a:solidFill>
                <a:sym typeface="+mn-ea"/>
              </a:rPr>
              <a:t>实现方式：</a:t>
            </a:r>
            <a:endParaRPr lang="zh-CN" altLang="en-US" sz="200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/>
          <p:nvPr/>
        </p:nvSpPr>
        <p:spPr>
          <a:xfrm>
            <a:off x="-3175" y="-58737"/>
            <a:ext cx="12198350" cy="69135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6" name="Rectangle 34"/>
          <p:cNvSpPr/>
          <p:nvPr/>
        </p:nvSpPr>
        <p:spPr>
          <a:xfrm>
            <a:off x="627063" y="439103"/>
            <a:ext cx="327025" cy="41275"/>
          </a:xfrm>
          <a:prstGeom prst="rect">
            <a:avLst/>
          </a:prstGeom>
          <a:solidFill>
            <a:srgbClr val="F08300"/>
          </a:solidFill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7" name="Rectangle 35"/>
          <p:cNvSpPr/>
          <p:nvPr/>
        </p:nvSpPr>
        <p:spPr>
          <a:xfrm>
            <a:off x="627063" y="621348"/>
            <a:ext cx="74041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 defTabSz="914400" eaLnBrk="0" hangingPunc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Q4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如何构建多平台镜像</a:t>
            </a:r>
            <a:r>
              <a:rPr lang="zh-CN" altLang="en-US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buildx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，支持输出为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OCI Image</a:t>
            </a:r>
            <a:endParaRPr lang="en-US" altLang="zh-CN" sz="2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99515" y="1268730"/>
            <a:ext cx="9077325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/>
          <p:nvPr/>
        </p:nvSpPr>
        <p:spPr>
          <a:xfrm>
            <a:off x="-3175" y="-58737"/>
            <a:ext cx="12198350" cy="69135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6" name="Rectangle 34"/>
          <p:cNvSpPr/>
          <p:nvPr/>
        </p:nvSpPr>
        <p:spPr>
          <a:xfrm>
            <a:off x="627063" y="439103"/>
            <a:ext cx="327025" cy="41275"/>
          </a:xfrm>
          <a:prstGeom prst="rect">
            <a:avLst/>
          </a:prstGeom>
          <a:solidFill>
            <a:srgbClr val="F08300"/>
          </a:solidFill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7" name="Rectangle 35"/>
          <p:cNvSpPr/>
          <p:nvPr/>
        </p:nvSpPr>
        <p:spPr>
          <a:xfrm>
            <a:off x="627063" y="621348"/>
            <a:ext cx="74041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 defTabSz="914400" eaLnBrk="0" hangingPunc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Q4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如何构建多平台镜像</a:t>
            </a:r>
            <a:r>
              <a:rPr lang="zh-CN" altLang="en-US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buildx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，支持输出为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OCI Image</a:t>
            </a:r>
            <a:endParaRPr lang="en-US" altLang="zh-CN" sz="2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8770" y="1124585"/>
            <a:ext cx="11553825" cy="49720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/>
          <p:nvPr/>
        </p:nvSpPr>
        <p:spPr>
          <a:xfrm>
            <a:off x="-3175" y="-58737"/>
            <a:ext cx="12198350" cy="69135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6" name="Rectangle 34"/>
          <p:cNvSpPr/>
          <p:nvPr/>
        </p:nvSpPr>
        <p:spPr>
          <a:xfrm>
            <a:off x="627063" y="439103"/>
            <a:ext cx="327025" cy="41275"/>
          </a:xfrm>
          <a:prstGeom prst="rect">
            <a:avLst/>
          </a:prstGeom>
          <a:solidFill>
            <a:srgbClr val="F08300"/>
          </a:solidFill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7" name="Rectangle 35"/>
          <p:cNvSpPr/>
          <p:nvPr/>
        </p:nvSpPr>
        <p:spPr>
          <a:xfrm>
            <a:off x="627063" y="621348"/>
            <a:ext cx="74041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 defTabSz="914400" eaLnBrk="0" hangingPunc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Q4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如何构建多平台镜像</a:t>
            </a:r>
            <a:r>
              <a:rPr lang="zh-CN" altLang="en-US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buildx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，支持输出为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OCI Image</a:t>
            </a:r>
            <a:endParaRPr lang="en-US" altLang="zh-CN" sz="2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1180" y="2132965"/>
            <a:ext cx="10306050" cy="2096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749300" y="1485265"/>
            <a:ext cx="188658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A7A7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Q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A7A7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uestion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A7A7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s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0247" name="Rectangle 56"/>
          <p:cNvSpPr/>
          <p:nvPr/>
        </p:nvSpPr>
        <p:spPr>
          <a:xfrm>
            <a:off x="749300" y="1190625"/>
            <a:ext cx="527050" cy="38100"/>
          </a:xfrm>
          <a:prstGeom prst="rect">
            <a:avLst/>
          </a:prstGeom>
          <a:solidFill>
            <a:srgbClr val="006AB7"/>
          </a:solidFill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19830" y="1772603"/>
            <a:ext cx="578104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 Dockerfile 最佳实践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有无标准？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如何自定义容器镜像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 容器优雅的关闭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怎么实现？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 如何构建多平台镜像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0188" y="4454525"/>
            <a:ext cx="2319337" cy="36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/>
          <p:nvPr/>
        </p:nvSpPr>
        <p:spPr>
          <a:xfrm>
            <a:off x="-3175" y="-58737"/>
            <a:ext cx="12198350" cy="69135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6" name="Rectangle 34"/>
          <p:cNvSpPr/>
          <p:nvPr/>
        </p:nvSpPr>
        <p:spPr>
          <a:xfrm>
            <a:off x="627063" y="439103"/>
            <a:ext cx="327025" cy="41275"/>
          </a:xfrm>
          <a:prstGeom prst="rect">
            <a:avLst/>
          </a:prstGeom>
          <a:solidFill>
            <a:srgbClr val="F08300"/>
          </a:solidFill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7" name="Rectangle 35"/>
          <p:cNvSpPr/>
          <p:nvPr/>
        </p:nvSpPr>
        <p:spPr>
          <a:xfrm>
            <a:off x="627063" y="621348"/>
            <a:ext cx="445389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 defTabSz="914400" eaLnBrk="0" hangingPunc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Q1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Dockerfile 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最佳实践，</a:t>
            </a:r>
            <a:r>
              <a:rPr lang="zh-CN" altLang="en-US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有无标准？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960" y="1844675"/>
            <a:ext cx="101288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[最佳实践]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https://docs.docker.com/develop/develop-images/dockerfile_best-practices/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[entrypoint.sh 规范]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https://github.com/docker-library/official-images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/>
          <p:nvPr/>
        </p:nvSpPr>
        <p:spPr>
          <a:xfrm>
            <a:off x="-3175" y="-58737"/>
            <a:ext cx="12198350" cy="69135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6" name="Rectangle 34"/>
          <p:cNvSpPr/>
          <p:nvPr/>
        </p:nvSpPr>
        <p:spPr>
          <a:xfrm>
            <a:off x="627063" y="439103"/>
            <a:ext cx="327025" cy="41275"/>
          </a:xfrm>
          <a:prstGeom prst="rect">
            <a:avLst/>
          </a:prstGeom>
          <a:solidFill>
            <a:srgbClr val="F08300"/>
          </a:solidFill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7" name="Rectangle 35"/>
          <p:cNvSpPr/>
          <p:nvPr/>
        </p:nvSpPr>
        <p:spPr>
          <a:xfrm>
            <a:off x="627063" y="621348"/>
            <a:ext cx="445389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 defTabSz="914400" eaLnBrk="0" hangingPunc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Q1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Dockerfile 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最佳实践，</a:t>
            </a:r>
            <a:r>
              <a:rPr lang="zh-CN" altLang="en-US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有无标准？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99515" y="1124585"/>
            <a:ext cx="3424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/docker-</a:t>
            </a:r>
            <a:r>
              <a:rPr lang="en-US" altLang="zh-CN" sz="1800"/>
              <a:t>entrypoint</a:t>
            </a:r>
            <a:r>
              <a:rPr lang="en-US" altLang="zh-CN" sz="1600"/>
              <a:t>.sh </a:t>
            </a:r>
            <a:r>
              <a:rPr lang="zh-CN" altLang="en-US" sz="1600"/>
              <a:t>脚本：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99515" y="5229225"/>
            <a:ext cx="3019425" cy="8001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99515" y="4869180"/>
            <a:ext cx="3424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/>
              <a:t>Dockerfile</a:t>
            </a:r>
            <a:endParaRPr lang="en-US" sz="18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83430" y="2132965"/>
            <a:ext cx="7305675" cy="31261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99515" y="1492885"/>
            <a:ext cx="33147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/>
          <p:nvPr/>
        </p:nvSpPr>
        <p:spPr>
          <a:xfrm>
            <a:off x="-3175" y="-58737"/>
            <a:ext cx="12198350" cy="69135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6" name="Rectangle 34"/>
          <p:cNvSpPr/>
          <p:nvPr/>
        </p:nvSpPr>
        <p:spPr>
          <a:xfrm>
            <a:off x="627063" y="439103"/>
            <a:ext cx="327025" cy="41275"/>
          </a:xfrm>
          <a:prstGeom prst="rect">
            <a:avLst/>
          </a:prstGeom>
          <a:solidFill>
            <a:srgbClr val="F08300"/>
          </a:solidFill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7" name="Rectangle 35"/>
          <p:cNvSpPr/>
          <p:nvPr/>
        </p:nvSpPr>
        <p:spPr>
          <a:xfrm>
            <a:off x="627063" y="621348"/>
            <a:ext cx="6283325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 defTabSz="914400" eaLnBrk="0" hangingPunc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Q2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如何自定义容器镜像</a:t>
            </a:r>
            <a:r>
              <a:rPr lang="zh-CN" altLang="en-US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zh-CN" alt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容器镜像</a:t>
            </a:r>
            <a:r>
              <a:rPr lang="en-US" altLang="zh-CN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layer </a:t>
            </a:r>
            <a:r>
              <a:rPr lang="zh-CN" alt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叠叠乐</a:t>
            </a:r>
            <a:endParaRPr lang="zh-CN" altLang="en-US" sz="2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23160" y="1628775"/>
            <a:ext cx="529590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/>
          <p:nvPr/>
        </p:nvSpPr>
        <p:spPr>
          <a:xfrm>
            <a:off x="-3175" y="-58737"/>
            <a:ext cx="12198350" cy="69135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6" name="Rectangle 34"/>
          <p:cNvSpPr/>
          <p:nvPr/>
        </p:nvSpPr>
        <p:spPr>
          <a:xfrm>
            <a:off x="627063" y="439103"/>
            <a:ext cx="327025" cy="41275"/>
          </a:xfrm>
          <a:prstGeom prst="rect">
            <a:avLst/>
          </a:prstGeom>
          <a:solidFill>
            <a:srgbClr val="F08300"/>
          </a:solidFill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7" name="Rectangle 35"/>
          <p:cNvSpPr/>
          <p:nvPr/>
        </p:nvSpPr>
        <p:spPr>
          <a:xfrm>
            <a:off x="627063" y="621348"/>
            <a:ext cx="7883525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 defTabSz="914400" eaLnBrk="0" hangingPunc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Q2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如何自定义容器镜像</a:t>
            </a:r>
            <a:r>
              <a:rPr lang="zh-CN" altLang="en-US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en-US" altLang="zh-CN" sz="2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镜像模式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镜像分析（转换）工具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960" y="1484630"/>
            <a:ext cx="7674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镜像格式</a:t>
            </a:r>
            <a:r>
              <a:rPr lang="zh-CN" altLang="en-US"/>
              <a:t>：OCI </a:t>
            </a:r>
            <a:r>
              <a:rPr lang="en-US" altLang="zh-CN"/>
              <a:t>I</a:t>
            </a:r>
            <a:r>
              <a:rPr lang="zh-CN" altLang="en-US"/>
              <a:t>mage vs Docker image（</a:t>
            </a:r>
            <a:r>
              <a:rPr lang="en-US" altLang="zh-CN"/>
              <a:t>v2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5960" y="3138805"/>
            <a:ext cx="96215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镜像分析（转换）工具</a:t>
            </a:r>
            <a:r>
              <a:rPr lang="en-US" altLang="zh-CN">
                <a:solidFill>
                  <a:schemeClr val="accent1"/>
                </a:solidFill>
              </a:rPr>
              <a:t> Skopeo</a:t>
            </a:r>
            <a:r>
              <a:rPr lang="zh-CN" altLang="en-US">
                <a:solidFill>
                  <a:schemeClr val="tx1"/>
                </a:solidFill>
              </a:rPr>
              <a:t>：https://github.com/containers/skopeo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6290" y="3860165"/>
            <a:ext cx="10664825" cy="16300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bg1"/>
                </a:solidFill>
              </a:rPr>
              <a:t>## </a:t>
            </a:r>
            <a:r>
              <a:rPr lang="zh-CN" altLang="en-US" sz="2000">
                <a:solidFill>
                  <a:schemeClr val="bg1"/>
                </a:solidFill>
              </a:rPr>
              <a:t>镜像分析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skopeo inspect docker-daemon:wefe/centos7-jdk8u192:1.0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## </a:t>
            </a:r>
            <a:r>
              <a:rPr lang="zh-CN" altLang="en-US" sz="2000">
                <a:solidFill>
                  <a:schemeClr val="bg1"/>
                </a:solidFill>
              </a:rPr>
              <a:t>转</a:t>
            </a:r>
            <a:r>
              <a:rPr lang="en-US" altLang="zh-CN" sz="2000">
                <a:solidFill>
                  <a:schemeClr val="bg1"/>
                </a:solidFill>
              </a:rPr>
              <a:t> Docker Image </a:t>
            </a:r>
            <a:r>
              <a:rPr lang="zh-CN" altLang="en-US" sz="2000">
                <a:solidFill>
                  <a:schemeClr val="bg1"/>
                </a:solidFill>
              </a:rPr>
              <a:t>为</a:t>
            </a:r>
            <a:r>
              <a:rPr lang="en-US" altLang="zh-CN" sz="2000">
                <a:solidFill>
                  <a:schemeClr val="bg1"/>
                </a:solidFill>
              </a:rPr>
              <a:t> OCI Image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skopeo copy docker-daemon:wefe/centos7-jdk8u192:1.0 oci:jdk8u192-oci:1.0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4535" y="2162810"/>
            <a:ext cx="101981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镜像 = 一份文件清单 (manifest) + 一个或多个文件压缩包 (layer) + 一份配置文件 (config)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/>
          <p:nvPr/>
        </p:nvSpPr>
        <p:spPr>
          <a:xfrm>
            <a:off x="-3175" y="-58737"/>
            <a:ext cx="12198350" cy="69135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6" name="Rectangle 34"/>
          <p:cNvSpPr/>
          <p:nvPr/>
        </p:nvSpPr>
        <p:spPr>
          <a:xfrm>
            <a:off x="627063" y="439103"/>
            <a:ext cx="327025" cy="41275"/>
          </a:xfrm>
          <a:prstGeom prst="rect">
            <a:avLst/>
          </a:prstGeom>
          <a:solidFill>
            <a:srgbClr val="F08300"/>
          </a:solidFill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7" name="Rectangle 35"/>
          <p:cNvSpPr/>
          <p:nvPr/>
        </p:nvSpPr>
        <p:spPr>
          <a:xfrm>
            <a:off x="627063" y="621348"/>
            <a:ext cx="7880350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 defTabSz="914400" eaLnBrk="0" hangingPunc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Q2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如何自定义容器镜像</a:t>
            </a:r>
            <a:r>
              <a:rPr lang="zh-CN" altLang="en-US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什么场景需要自定义镜像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11225" y="1196340"/>
            <a:ext cx="90297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800">
                <a:solidFill>
                  <a:srgbClr val="FF0000"/>
                </a:solidFill>
              </a:rPr>
              <a:t>哪些镜像需要自定义？</a:t>
            </a:r>
            <a:endParaRPr lang="zh-CN" sz="1800">
              <a:solidFill>
                <a:srgbClr val="FF0000"/>
              </a:solidFill>
            </a:endParaRPr>
          </a:p>
          <a:p>
            <a:endParaRPr lang="zh-CN" sz="1800">
              <a:solidFill>
                <a:srgbClr val="FF0000"/>
              </a:solidFill>
            </a:endParaRPr>
          </a:p>
          <a:p>
            <a:r>
              <a:rPr lang="zh-CN" sz="1800"/>
              <a:t>中间件、数据库？业务容器（</a:t>
            </a:r>
            <a:r>
              <a:rPr lang="en-US" altLang="zh-CN" sz="1800"/>
              <a:t>Java</a:t>
            </a:r>
            <a:r>
              <a:rPr lang="zh-CN" altLang="en-US" sz="1800"/>
              <a:t>、</a:t>
            </a:r>
            <a:r>
              <a:rPr lang="en-US" altLang="zh-CN" sz="1800"/>
              <a:t>Python</a:t>
            </a:r>
            <a:r>
              <a:rPr lang="zh-CN" altLang="en-US" sz="1800"/>
              <a:t>、</a:t>
            </a:r>
            <a:r>
              <a:rPr lang="en-US" altLang="zh-CN" sz="1800"/>
              <a:t>Go</a:t>
            </a:r>
            <a:r>
              <a:rPr lang="zh-CN" sz="1800"/>
              <a:t>）</a:t>
            </a:r>
            <a:r>
              <a:rPr lang="en-US" altLang="zh-CN" sz="1800"/>
              <a:t>?</a:t>
            </a:r>
            <a:endParaRPr lang="zh-CN" sz="1800"/>
          </a:p>
          <a:p>
            <a:endParaRPr lang="en-US" altLang="zh-CN" sz="1800"/>
          </a:p>
          <a:p>
            <a:r>
              <a:rPr lang="zh-CN" altLang="en-US" sz="1800">
                <a:solidFill>
                  <a:srgbClr val="FF0000"/>
                </a:solidFill>
              </a:rPr>
              <a:t>有哪些好用的中间件、数据库的第三方镜像？</a:t>
            </a:r>
            <a:endParaRPr lang="zh-CN" altLang="en-US" sz="1800">
              <a:solidFill>
                <a:srgbClr val="FF0000"/>
              </a:solidFill>
            </a:endParaRPr>
          </a:p>
          <a:p>
            <a:endParaRPr lang="en-US" altLang="zh-CN" sz="1800"/>
          </a:p>
          <a:p>
            <a:r>
              <a:rPr lang="en-US" altLang="zh-CN" sz="1800"/>
              <a:t>[Vmware Bitnami] </a:t>
            </a:r>
            <a:r>
              <a:rPr lang="zh-CN" altLang="en-US" sz="1800"/>
              <a:t>https://hub.docker.com/u/bitnami，其特性有：</a:t>
            </a:r>
            <a:endParaRPr lang="zh-CN" altLang="en-US" sz="1800"/>
          </a:p>
          <a:p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accent4"/>
                </a:solidFill>
              </a:rPr>
              <a:t>配置</a:t>
            </a:r>
            <a:r>
              <a:rPr lang="en-US" altLang="zh-CN" sz="1800">
                <a:solidFill>
                  <a:schemeClr val="accent4"/>
                </a:solidFill>
              </a:rPr>
              <a:t> Env </a:t>
            </a:r>
            <a:r>
              <a:rPr lang="zh-CN" altLang="en-US" sz="1800">
                <a:solidFill>
                  <a:schemeClr val="accent4"/>
                </a:solidFill>
              </a:rPr>
              <a:t>化</a:t>
            </a:r>
            <a:r>
              <a:rPr lang="zh-CN" altLang="en-US" sz="1800"/>
              <a:t>：</a:t>
            </a:r>
            <a:r>
              <a:rPr lang="en-US" altLang="zh-CN" sz="1800"/>
              <a:t>Shell </a:t>
            </a:r>
            <a:r>
              <a:rPr lang="zh-CN" altLang="en-US" sz="1800"/>
              <a:t>程序会解析环境</a:t>
            </a:r>
            <a:r>
              <a:rPr lang="en-US" altLang="zh-CN" sz="1800"/>
              <a:t> ENV </a:t>
            </a:r>
            <a:r>
              <a:rPr lang="zh-CN" altLang="en-US" sz="1800"/>
              <a:t>变量，动态更改应用配置、应用启动参数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accent4"/>
                </a:solidFill>
              </a:rPr>
              <a:t>init 通用化</a:t>
            </a:r>
            <a:r>
              <a:rPr lang="zh-CN" altLang="en-US" sz="1800"/>
              <a:t>（可扩展自由度高、可以添加任何自定义脚本、初始数据恢复）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4"/>
                </a:solidFill>
              </a:rPr>
              <a:t>多架构支持</a:t>
            </a:r>
            <a:r>
              <a:rPr lang="zh-CN" altLang="en-US" sz="1800"/>
              <a:t>（</a:t>
            </a:r>
            <a:r>
              <a:rPr lang="en-US" altLang="zh-CN" sz="1800"/>
              <a:t>amd64</a:t>
            </a:r>
            <a:r>
              <a:rPr lang="zh-CN" altLang="en-US" sz="1800"/>
              <a:t>、</a:t>
            </a:r>
            <a:r>
              <a:rPr lang="en-US" altLang="zh-CN" sz="1800"/>
              <a:t>arm64</a:t>
            </a:r>
            <a:r>
              <a:rPr lang="zh-CN" altLang="en-US" sz="1800"/>
              <a:t>）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zh-CN" altLang="en-US" sz="1800">
                <a:solidFill>
                  <a:srgbClr val="FF0000"/>
                </a:solidFill>
              </a:rPr>
              <a:t>想自定义好容器镜像需要什么？</a:t>
            </a:r>
            <a:endParaRPr lang="zh-CN" altLang="en-US" sz="180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</a:pPr>
            <a:endParaRPr lang="zh-CN" altLang="en-US" sz="18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4"/>
                </a:solidFill>
              </a:rPr>
              <a:t>硬性要求</a:t>
            </a:r>
            <a:r>
              <a:rPr lang="zh-CN" altLang="en-US" sz="1800">
                <a:solidFill>
                  <a:schemeClr val="tx1"/>
                </a:solidFill>
              </a:rPr>
              <a:t>：</a:t>
            </a:r>
            <a:r>
              <a:rPr lang="en-US" altLang="zh-CN" sz="1800">
                <a:solidFill>
                  <a:schemeClr val="tx1"/>
                </a:solidFill>
              </a:rPr>
              <a:t>Shell </a:t>
            </a:r>
            <a:r>
              <a:rPr lang="zh-CN" altLang="en-US" sz="1800">
                <a:solidFill>
                  <a:schemeClr val="tx1"/>
                </a:solidFill>
              </a:rPr>
              <a:t>脚本的业务能力</a:t>
            </a:r>
            <a:endParaRPr lang="zh-CN" altLang="en-US" sz="18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4"/>
                </a:solidFill>
              </a:rPr>
              <a:t>业务场景</a:t>
            </a:r>
            <a:r>
              <a:rPr lang="zh-CN" altLang="en-US" sz="1800">
                <a:solidFill>
                  <a:schemeClr val="tx1"/>
                </a:solidFill>
              </a:rPr>
              <a:t>（多语言全覆盖）：</a:t>
            </a:r>
            <a:r>
              <a:rPr lang="en-US" altLang="zh-CN" sz="1800">
                <a:solidFill>
                  <a:schemeClr val="tx1"/>
                </a:solidFill>
              </a:rPr>
              <a:t>Java</a:t>
            </a:r>
            <a:r>
              <a:rPr lang="zh-CN" altLang="en-US" sz="1800">
                <a:solidFill>
                  <a:schemeClr val="tx1"/>
                </a:solidFill>
              </a:rPr>
              <a:t>、</a:t>
            </a:r>
            <a:r>
              <a:rPr lang="en-US" altLang="zh-CN" sz="1800">
                <a:solidFill>
                  <a:schemeClr val="tx1"/>
                </a:solidFill>
              </a:rPr>
              <a:t>H5</a:t>
            </a:r>
            <a:r>
              <a:rPr lang="zh-CN" altLang="en-US" sz="1800">
                <a:solidFill>
                  <a:schemeClr val="tx1"/>
                </a:solidFill>
              </a:rPr>
              <a:t>、</a:t>
            </a:r>
            <a:r>
              <a:rPr lang="en-US" altLang="zh-CN" sz="1800">
                <a:solidFill>
                  <a:schemeClr val="tx1"/>
                </a:solidFill>
              </a:rPr>
              <a:t>Python</a:t>
            </a:r>
            <a:r>
              <a:rPr lang="zh-CN" altLang="en-US" sz="1800">
                <a:solidFill>
                  <a:schemeClr val="tx1"/>
                </a:solidFill>
              </a:rPr>
              <a:t>、</a:t>
            </a:r>
            <a:r>
              <a:rPr lang="en-US" altLang="zh-CN" sz="1800">
                <a:solidFill>
                  <a:schemeClr val="tx1"/>
                </a:solidFill>
              </a:rPr>
              <a:t>Go</a:t>
            </a:r>
            <a:r>
              <a:rPr lang="zh-CN" altLang="en-US" sz="1800">
                <a:solidFill>
                  <a:schemeClr val="tx1"/>
                </a:solidFill>
              </a:rPr>
              <a:t>、</a:t>
            </a:r>
            <a:r>
              <a:rPr lang="en-US" altLang="zh-CN" sz="1800">
                <a:solidFill>
                  <a:schemeClr val="tx1"/>
                </a:solidFill>
              </a:rPr>
              <a:t>Node ...</a:t>
            </a:r>
            <a:endParaRPr lang="zh-CN" altLang="en-US" sz="18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4"/>
                </a:solidFill>
              </a:rPr>
              <a:t>运维场景</a:t>
            </a:r>
            <a:r>
              <a:rPr lang="zh-CN" altLang="en-US" sz="1800">
                <a:solidFill>
                  <a:schemeClr val="tx1"/>
                </a:solidFill>
              </a:rPr>
              <a:t>：日志、服务注册、</a:t>
            </a:r>
            <a:r>
              <a:rPr lang="en-US" altLang="zh-CN" sz="1800">
                <a:solidFill>
                  <a:schemeClr val="tx1"/>
                </a:solidFill>
              </a:rPr>
              <a:t>DNS </a:t>
            </a:r>
            <a:r>
              <a:rPr lang="zh-CN" altLang="en-US" sz="1800">
                <a:solidFill>
                  <a:schemeClr val="tx1"/>
                </a:solidFill>
              </a:rPr>
              <a:t>管理（</a:t>
            </a:r>
            <a:r>
              <a:rPr lang="en-US" altLang="zh-CN" sz="1800">
                <a:solidFill>
                  <a:schemeClr val="tx1"/>
                </a:solidFill>
              </a:rPr>
              <a:t>/etc/hosts</a:t>
            </a:r>
            <a:r>
              <a:rPr lang="zh-CN" altLang="en-US" sz="1800">
                <a:solidFill>
                  <a:schemeClr val="tx1"/>
                </a:solidFill>
              </a:rPr>
              <a:t>）、</a:t>
            </a:r>
            <a:r>
              <a:rPr lang="en-US" altLang="zh-CN" sz="1800">
                <a:solidFill>
                  <a:schemeClr val="tx1"/>
                </a:solidFill>
              </a:rPr>
              <a:t>Agent Endpoint ...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/>
          <p:nvPr/>
        </p:nvSpPr>
        <p:spPr>
          <a:xfrm>
            <a:off x="-3175" y="-58737"/>
            <a:ext cx="12198350" cy="69135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6" name="Rectangle 34"/>
          <p:cNvSpPr/>
          <p:nvPr/>
        </p:nvSpPr>
        <p:spPr>
          <a:xfrm>
            <a:off x="627063" y="439103"/>
            <a:ext cx="327025" cy="41275"/>
          </a:xfrm>
          <a:prstGeom prst="rect">
            <a:avLst/>
          </a:prstGeom>
          <a:solidFill>
            <a:srgbClr val="F08300"/>
          </a:solidFill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7" name="Rectangle 35"/>
          <p:cNvSpPr/>
          <p:nvPr/>
        </p:nvSpPr>
        <p:spPr>
          <a:xfrm>
            <a:off x="627063" y="621348"/>
            <a:ext cx="8775700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 defTabSz="914400" eaLnBrk="0" hangingPunc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Q2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如何自定义容器镜像</a:t>
            </a:r>
            <a:r>
              <a:rPr lang="zh-CN" altLang="en-US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Bitnami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官方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MySQL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镜像解析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43250" y="1052830"/>
            <a:ext cx="4213225" cy="52793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/>
          <p:nvPr/>
        </p:nvSpPr>
        <p:spPr>
          <a:xfrm>
            <a:off x="-3175" y="-58737"/>
            <a:ext cx="12198350" cy="69135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6" name="Rectangle 34"/>
          <p:cNvSpPr/>
          <p:nvPr/>
        </p:nvSpPr>
        <p:spPr>
          <a:xfrm>
            <a:off x="627063" y="439103"/>
            <a:ext cx="327025" cy="41275"/>
          </a:xfrm>
          <a:prstGeom prst="rect">
            <a:avLst/>
          </a:prstGeom>
          <a:solidFill>
            <a:srgbClr val="F08300"/>
          </a:solidFill>
          <a:ln w="9525">
            <a:noFill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PingFang SC Regular" panose="020B0400000000000000" pitchFamily="34" charset="-128"/>
            </a:endParaRPr>
          </a:p>
        </p:txBody>
      </p:sp>
      <p:sp>
        <p:nvSpPr>
          <p:cNvPr id="26627" name="Rectangle 35"/>
          <p:cNvSpPr/>
          <p:nvPr/>
        </p:nvSpPr>
        <p:spPr>
          <a:xfrm>
            <a:off x="627063" y="621348"/>
            <a:ext cx="8775700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 defTabSz="914400" eaLnBrk="0" hangingPunc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Q2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如何自定义容器镜像</a:t>
            </a:r>
            <a:r>
              <a:rPr lang="zh-CN" altLang="en-US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Bitnami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官方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MySQL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镜像解析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67305" y="1052830"/>
            <a:ext cx="5838825" cy="52114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PP_MARK_KEY" val="5cebf363-9f85-4a85-a2eb-71e4ac018868"/>
  <p:tag name="COMMONDATA" val="eyJoZGlkIjoiOTE4ZjZjNDM1MDQ5YzQyNWExMTM3YTcxZjIwZDJlNDM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我来贷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8200"/>
      </a:accent1>
      <a:accent2>
        <a:srgbClr val="FAAA5A"/>
      </a:accent2>
      <a:accent3>
        <a:srgbClr val="FAD2A0"/>
      </a:accent3>
      <a:accent4>
        <a:srgbClr val="0069B4"/>
      </a:accent4>
      <a:accent5>
        <a:srgbClr val="EBEBEB"/>
      </a:accent5>
      <a:accent6>
        <a:srgbClr val="555555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方正兰亭粗黑_GBK"/>
        <a:cs typeface=""/>
      </a:majorFont>
      <a:minorFont>
        <a:latin typeface="Arial"/>
        <a:ea typeface="PingFang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2005</Words>
  <Application>WPS 演示</Application>
  <PresentationFormat>宽屏</PresentationFormat>
  <Paragraphs>116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PingFang SC Regular</vt:lpstr>
      <vt:lpstr>方正兰亭粗黑_GBK</vt:lpstr>
      <vt:lpstr>黑体</vt:lpstr>
      <vt:lpstr>微软雅黑</vt:lpstr>
      <vt:lpstr>方正兰亭细黑_GBK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HJ.Mallux</cp:lastModifiedBy>
  <cp:revision>169</cp:revision>
  <dcterms:created xsi:type="dcterms:W3CDTF">2023-10-25T17:37:00Z</dcterms:created>
  <dcterms:modified xsi:type="dcterms:W3CDTF">2023-10-26T07:47:02Z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2052-12.1.0.15398</vt:lpwstr>
  </property>
  <property fmtid="{D5CDD505-2E9C-101B-9397-08002B2CF9AE}" pid="3" name="ICV">
    <vt:lpwstr>19AA5C9EC0524D0A9C239AFE5C60CEB1_13</vt:lpwstr>
  </property>
</Properties>
</file>