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85" r:id="rId2"/>
    <p:sldId id="296" r:id="rId3"/>
    <p:sldId id="365" r:id="rId4"/>
    <p:sldId id="326" r:id="rId5"/>
    <p:sldId id="282" r:id="rId6"/>
    <p:sldId id="318" r:id="rId7"/>
    <p:sldId id="301" r:id="rId8"/>
    <p:sldId id="303" r:id="rId9"/>
    <p:sldId id="311" r:id="rId10"/>
    <p:sldId id="319" r:id="rId11"/>
    <p:sldId id="320" r:id="rId12"/>
    <p:sldId id="297" r:id="rId13"/>
    <p:sldId id="305" r:id="rId14"/>
    <p:sldId id="321" r:id="rId15"/>
    <p:sldId id="366" r:id="rId16"/>
    <p:sldId id="367" r:id="rId17"/>
    <p:sldId id="307" r:id="rId18"/>
    <p:sldId id="368" r:id="rId19"/>
    <p:sldId id="322" r:id="rId20"/>
    <p:sldId id="336" r:id="rId21"/>
    <p:sldId id="323" r:id="rId22"/>
    <p:sldId id="329" r:id="rId23"/>
    <p:sldId id="325" r:id="rId24"/>
    <p:sldId id="330" r:id="rId25"/>
    <p:sldId id="304" r:id="rId26"/>
    <p:sldId id="308" r:id="rId27"/>
    <p:sldId id="338" r:id="rId28"/>
    <p:sldId id="310" r:id="rId29"/>
    <p:sldId id="340" r:id="rId30"/>
    <p:sldId id="341" r:id="rId31"/>
    <p:sldId id="370" r:id="rId32"/>
    <p:sldId id="378" r:id="rId33"/>
    <p:sldId id="371" r:id="rId34"/>
    <p:sldId id="372" r:id="rId35"/>
    <p:sldId id="373" r:id="rId36"/>
    <p:sldId id="374" r:id="rId37"/>
    <p:sldId id="375" r:id="rId38"/>
    <p:sldId id="380" r:id="rId39"/>
    <p:sldId id="376" r:id="rId40"/>
    <p:sldId id="377" r:id="rId41"/>
    <p:sldId id="298" r:id="rId42"/>
    <p:sldId id="355" r:id="rId43"/>
    <p:sldId id="315" r:id="rId44"/>
    <p:sldId id="359" r:id="rId45"/>
    <p:sldId id="358" r:id="rId46"/>
    <p:sldId id="356" r:id="rId47"/>
    <p:sldId id="360" r:id="rId48"/>
    <p:sldId id="299" r:id="rId49"/>
    <p:sldId id="332" r:id="rId50"/>
    <p:sldId id="351" r:id="rId51"/>
    <p:sldId id="362" r:id="rId52"/>
    <p:sldId id="354" r:id="rId53"/>
    <p:sldId id="353" r:id="rId54"/>
    <p:sldId id="363" r:id="rId55"/>
    <p:sldId id="364" r:id="rId56"/>
    <p:sldId id="300" r:id="rId57"/>
    <p:sldId id="312" r:id="rId58"/>
    <p:sldId id="316" r:id="rId59"/>
    <p:sldId id="313" r:id="rId60"/>
    <p:sldId id="317" r:id="rId61"/>
    <p:sldId id="28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E36A9E-3D00-4D82-B814-7BADD787C2F0}">
          <p14:sldIdLst>
            <p14:sldId id="285"/>
            <p14:sldId id="296"/>
            <p14:sldId id="365"/>
            <p14:sldId id="326"/>
          </p14:sldIdLst>
        </p14:section>
        <p14:section name="Встроенный поиск" id="{F11FE9E3-3AF9-48A9-B358-38DA6F67D657}">
          <p14:sldIdLst>
            <p14:sldId id="282"/>
            <p14:sldId id="318"/>
            <p14:sldId id="301"/>
            <p14:sldId id="303"/>
            <p14:sldId id="311"/>
            <p14:sldId id="319"/>
            <p14:sldId id="320"/>
          </p14:sldIdLst>
        </p14:section>
        <p14:section name="Введение в Elasticsearch" id="{5CC2C3F0-92AD-4A6E-A3DC-31E54DABBD46}">
          <p14:sldIdLst>
            <p14:sldId id="297"/>
            <p14:sldId id="305"/>
            <p14:sldId id="321"/>
            <p14:sldId id="366"/>
            <p14:sldId id="367"/>
            <p14:sldId id="307"/>
            <p14:sldId id="368"/>
            <p14:sldId id="322"/>
            <p14:sldId id="336"/>
            <p14:sldId id="323"/>
            <p14:sldId id="329"/>
            <p14:sldId id="325"/>
            <p14:sldId id="330"/>
          </p14:sldIdLst>
        </p14:section>
        <p14:section name="Elasticsearch - Bootstrap" id="{374AAFC3-5C3A-47E2-B3CC-97911B798BB4}">
          <p14:sldIdLst>
            <p14:sldId id="304"/>
            <p14:sldId id="308"/>
            <p14:sldId id="338"/>
            <p14:sldId id="310"/>
            <p14:sldId id="340"/>
            <p14:sldId id="341"/>
            <p14:sldId id="370"/>
            <p14:sldId id="378"/>
            <p14:sldId id="371"/>
            <p14:sldId id="372"/>
            <p14:sldId id="373"/>
            <p14:sldId id="374"/>
            <p14:sldId id="375"/>
            <p14:sldId id="380"/>
            <p14:sldId id="376"/>
            <p14:sldId id="377"/>
          </p14:sldIdLst>
        </p14:section>
        <p14:section name="Делаем поиск умнее" id="{11459DF0-5CCF-4A0E-81C4-82360D6E835A}">
          <p14:sldIdLst>
            <p14:sldId id="298"/>
            <p14:sldId id="355"/>
            <p14:sldId id="315"/>
            <p14:sldId id="359"/>
            <p14:sldId id="358"/>
            <p14:sldId id="356"/>
            <p14:sldId id="360"/>
          </p14:sldIdLst>
        </p14:section>
        <p14:section name="Пример использования - Стафф" id="{75A36FDD-F6BA-4421-8C7C-94A11B50F9D4}">
          <p14:sldIdLst>
            <p14:sldId id="299"/>
            <p14:sldId id="332"/>
            <p14:sldId id="351"/>
            <p14:sldId id="362"/>
            <p14:sldId id="354"/>
            <p14:sldId id="353"/>
            <p14:sldId id="363"/>
            <p14:sldId id="364"/>
          </p14:sldIdLst>
        </p14:section>
        <p14:section name="Что дальше" id="{866EAD80-A965-4898-BEDD-7BD5F6D24F2C}">
          <p14:sldIdLst>
            <p14:sldId id="300"/>
            <p14:sldId id="312"/>
            <p14:sldId id="316"/>
            <p14:sldId id="313"/>
            <p14:sldId id="31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Алексей Петрович" initials="ШАП" lastIdx="1" clrIdx="0">
    <p:extLst>
      <p:ext uri="{19B8F6BF-5375-455C-9EA6-DF929625EA0E}">
        <p15:presenceInfo xmlns:p15="http://schemas.microsoft.com/office/powerpoint/2012/main" userId="S-1-5-21-1231152155-1323711836-1525454979-96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1" autoAdjust="0"/>
    <p:restoredTop sz="85624" autoAdjust="0"/>
  </p:normalViewPr>
  <p:slideViewPr>
    <p:cSldViewPr>
      <p:cViewPr varScale="1">
        <p:scale>
          <a:sx n="108" d="100"/>
          <a:sy n="108" d="100"/>
        </p:scale>
        <p:origin x="1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4F4BA665-3416-B14A-AC27-9E1EAD7881BB}" type="presOf" srcId="{EAB81984-5B84-4970-8447-2B456B8C58DF}" destId="{3A252E36-3D7E-49E5-B812-EE4CACF0D5CF}" srcOrd="0" destOrd="0" presId="urn:microsoft.com/office/officeart/2008/layout/PictureGrid"/>
    <dgm:cxn modelId="{6FA022A7-8122-0145-A44E-1E2E4A154C6D}" type="presOf" srcId="{B75F6A3A-9A51-4DF3-8A57-9AEB0739425C}" destId="{B29ABF60-EC0F-45AD-A90E-9C76D15C2F14}" srcOrd="0" destOrd="0" presId="urn:microsoft.com/office/officeart/2008/layout/PictureGrid"/>
    <dgm:cxn modelId="{9DB39390-5EE9-AE45-94E7-14FD67996D2B}" type="presParOf" srcId="{3A252E36-3D7E-49E5-B812-EE4CACF0D5CF}" destId="{CF6D50B3-578A-4EA0-A5A0-492FA729F6ED}" srcOrd="0" destOrd="0" presId="urn:microsoft.com/office/officeart/2008/layout/PictureGrid"/>
    <dgm:cxn modelId="{FA8CBED8-F43B-544D-8535-730188D61BBB}" type="presParOf" srcId="{CF6D50B3-578A-4EA0-A5A0-492FA729F6ED}" destId="{B29ABF60-EC0F-45AD-A90E-9C76D15C2F14}" srcOrd="0" destOrd="0" presId="urn:microsoft.com/office/officeart/2008/layout/PictureGrid"/>
    <dgm:cxn modelId="{5F36191D-8257-6B46-AC01-56B6C208107A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95273E94-9556-0B43-B0C3-AA8FFBDF873B}" type="presOf" srcId="{B75F6A3A-9A51-4DF3-8A57-9AEB0739425C}" destId="{B29ABF60-EC0F-45AD-A90E-9C76D15C2F14}" srcOrd="0" destOrd="0" presId="urn:microsoft.com/office/officeart/2008/layout/PictureGrid"/>
    <dgm:cxn modelId="{5B58A190-EE9E-6549-B13C-BE0C8B46F828}" type="presOf" srcId="{EAB81984-5B84-4970-8447-2B456B8C58DF}" destId="{3A252E36-3D7E-49E5-B812-EE4CACF0D5CF}" srcOrd="0" destOrd="0" presId="urn:microsoft.com/office/officeart/2008/layout/PictureGrid"/>
    <dgm:cxn modelId="{0AE7A9E3-0502-6045-97CF-5AE6D683FE34}" type="presParOf" srcId="{3A252E36-3D7E-49E5-B812-EE4CACF0D5CF}" destId="{CF6D50B3-578A-4EA0-A5A0-492FA729F6ED}" srcOrd="0" destOrd="0" presId="urn:microsoft.com/office/officeart/2008/layout/PictureGrid"/>
    <dgm:cxn modelId="{D12C498C-F6A5-974B-AD59-ECAAC6C7346D}" type="presParOf" srcId="{CF6D50B3-578A-4EA0-A5A0-492FA729F6ED}" destId="{B29ABF60-EC0F-45AD-A90E-9C76D15C2F14}" srcOrd="0" destOrd="0" presId="urn:microsoft.com/office/officeart/2008/layout/PictureGrid"/>
    <dgm:cxn modelId="{F7871347-DDA3-7242-9AC7-62A0E55ADCB8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/>
      <dgm:spPr/>
      <dgm:t>
        <a:bodyPr/>
        <a:lstStyle/>
        <a:p>
          <a:r>
            <a:rPr lang="ru-RU" b="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/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0B339-BF6F-4BE9-96A6-4126A1BEC9D8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CA716DAA-56B5-47E7-9C43-C515E87ED78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dirty="0"/>
        </a:p>
      </dgm:t>
    </dgm:pt>
    <dgm:pt modelId="{7B42176D-00B0-446F-BE6D-E6806B94C097}" type="parTrans" cxnId="{61F4761E-9364-4739-B119-91BA307D5AB6}">
      <dgm:prSet/>
      <dgm:spPr/>
      <dgm:t>
        <a:bodyPr/>
        <a:lstStyle/>
        <a:p>
          <a:endParaRPr lang="ru-RU"/>
        </a:p>
      </dgm:t>
    </dgm:pt>
    <dgm:pt modelId="{279D5B91-43F8-4FFB-8D8B-E6E344AC972E}" type="sibTrans" cxnId="{61F4761E-9364-4739-B119-91BA307D5AB6}">
      <dgm:prSet/>
      <dgm:spPr/>
      <dgm:t>
        <a:bodyPr/>
        <a:lstStyle/>
        <a:p>
          <a:endParaRPr lang="ru-RU"/>
        </a:p>
      </dgm:t>
    </dgm:pt>
    <dgm:pt modelId="{2B63A7C4-04F7-42F8-A5ED-53E42C3AF5B2}">
      <dgm:prSet phldrT="[Текст]"/>
      <dgm:spPr/>
      <dgm:t>
        <a:bodyPr/>
        <a:lstStyle/>
        <a:p>
          <a:r>
            <a:rPr lang="ru-RU" dirty="0" smtClean="0"/>
            <a:t>Фильтр </a:t>
          </a:r>
          <a:r>
            <a:rPr lang="ru-RU" dirty="0" err="1" smtClean="0"/>
            <a:t>токенов</a:t>
          </a:r>
          <a:endParaRPr lang="ru-RU" dirty="0"/>
        </a:p>
      </dgm:t>
    </dgm:pt>
    <dgm:pt modelId="{CFBCA4CA-BD84-47C8-9F68-69B6EFF4CB90}" type="parTrans" cxnId="{EB0F20F7-F504-4304-9F07-D842F8FED4DE}">
      <dgm:prSet/>
      <dgm:spPr/>
      <dgm:t>
        <a:bodyPr/>
        <a:lstStyle/>
        <a:p>
          <a:endParaRPr lang="ru-RU"/>
        </a:p>
      </dgm:t>
    </dgm:pt>
    <dgm:pt modelId="{5FA9B425-ABF4-4968-BF67-F8E4316BFE23}" type="sibTrans" cxnId="{EB0F20F7-F504-4304-9F07-D842F8FED4DE}">
      <dgm:prSet/>
      <dgm:spPr/>
      <dgm:t>
        <a:bodyPr/>
        <a:lstStyle/>
        <a:p>
          <a:endParaRPr lang="ru-RU"/>
        </a:p>
      </dgm:t>
    </dgm:pt>
    <dgm:pt modelId="{4A7BFB92-6860-4590-AB68-DC22448212B1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dirty="0"/>
        </a:p>
      </dgm:t>
    </dgm:pt>
    <dgm:pt modelId="{6410D13C-8D86-4AFF-A46F-3D15643555E6}" type="parTrans" cxnId="{83C79544-1ADC-44C8-BB16-D86A7D8358A9}">
      <dgm:prSet/>
      <dgm:spPr/>
      <dgm:t>
        <a:bodyPr/>
        <a:lstStyle/>
        <a:p>
          <a:endParaRPr lang="ru-RU"/>
        </a:p>
      </dgm:t>
    </dgm:pt>
    <dgm:pt modelId="{1F649F6D-93F8-45BA-82EB-5EE660E73C82}" type="sibTrans" cxnId="{83C79544-1ADC-44C8-BB16-D86A7D8358A9}">
      <dgm:prSet/>
      <dgm:spPr/>
      <dgm:t>
        <a:bodyPr/>
        <a:lstStyle/>
        <a:p>
          <a:endParaRPr lang="ru-RU"/>
        </a:p>
      </dgm:t>
    </dgm:pt>
    <dgm:pt modelId="{517046A9-600F-4841-90EF-E19A13F4E51C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dirty="0"/>
        </a:p>
      </dgm:t>
    </dgm:pt>
    <dgm:pt modelId="{C6DBE131-18B2-46AE-8A90-0FD8894530A3}" type="parTrans" cxnId="{1EFB1318-68C3-4299-9781-44E197146480}">
      <dgm:prSet/>
      <dgm:spPr/>
      <dgm:t>
        <a:bodyPr/>
        <a:lstStyle/>
        <a:p>
          <a:endParaRPr lang="ru-RU"/>
        </a:p>
      </dgm:t>
    </dgm:pt>
    <dgm:pt modelId="{7EBA21EF-36D7-444F-AD38-67E5F8278C1C}" type="sibTrans" cxnId="{1EFB1318-68C3-4299-9781-44E197146480}">
      <dgm:prSet/>
      <dgm:spPr/>
      <dgm:t>
        <a:bodyPr/>
        <a:lstStyle/>
        <a:p>
          <a:endParaRPr lang="ru-RU"/>
        </a:p>
      </dgm:t>
    </dgm:pt>
    <dgm:pt modelId="{3D49B98B-AF1A-47D6-8E27-DF27AAD8AB22}" type="pres">
      <dgm:prSet presAssocID="{5250B339-BF6F-4BE9-96A6-4126A1BEC9D8}" presName="Name0" presStyleCnt="0">
        <dgm:presLayoutVars>
          <dgm:dir/>
          <dgm:resizeHandles val="exact"/>
        </dgm:presLayoutVars>
      </dgm:prSet>
      <dgm:spPr/>
    </dgm:pt>
    <dgm:pt modelId="{83B37651-F392-4DFF-9C6E-FF6270921930}" type="pres">
      <dgm:prSet presAssocID="{CA716DAA-56B5-47E7-9C43-C515E87ED783}" presName="node" presStyleLbl="node1" presStyleIdx="0" presStyleCnt="4" custScaleY="897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95BE4-A739-4804-BB06-F615E4C3049C}" type="pres">
      <dgm:prSet presAssocID="{279D5B91-43F8-4FFB-8D8B-E6E344AC972E}" presName="sibTrans" presStyleLbl="sibTrans2D1" presStyleIdx="0" presStyleCnt="3"/>
      <dgm:spPr/>
    </dgm:pt>
    <dgm:pt modelId="{31FD6AE8-724A-4025-AA8A-AECA0395D2B0}" type="pres">
      <dgm:prSet presAssocID="{279D5B91-43F8-4FFB-8D8B-E6E344AC972E}" presName="connectorText" presStyleLbl="sibTrans2D1" presStyleIdx="0" presStyleCnt="3"/>
      <dgm:spPr/>
    </dgm:pt>
    <dgm:pt modelId="{3ED15C25-EA13-4CDE-8C39-5B7684924B8C}" type="pres">
      <dgm:prSet presAssocID="{4A7BFB92-6860-4590-AB68-DC22448212B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77D44-6CCF-4A32-8392-D3E443FDF8B3}" type="pres">
      <dgm:prSet presAssocID="{1F649F6D-93F8-45BA-82EB-5EE660E73C82}" presName="sibTrans" presStyleLbl="sibTrans2D1" presStyleIdx="1" presStyleCnt="3"/>
      <dgm:spPr/>
    </dgm:pt>
    <dgm:pt modelId="{FC7FC844-8880-44F5-BD67-A930469B5519}" type="pres">
      <dgm:prSet presAssocID="{1F649F6D-93F8-45BA-82EB-5EE660E73C82}" presName="connectorText" presStyleLbl="sibTrans2D1" presStyleIdx="1" presStyleCnt="3"/>
      <dgm:spPr/>
    </dgm:pt>
    <dgm:pt modelId="{6599718E-781C-4D0E-A197-A22F9EC82C1C}" type="pres">
      <dgm:prSet presAssocID="{517046A9-600F-4841-90EF-E19A13F4E5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939240-B5BC-4288-8328-32BC1C6A7883}" type="pres">
      <dgm:prSet presAssocID="{7EBA21EF-36D7-444F-AD38-67E5F8278C1C}" presName="sibTrans" presStyleLbl="sibTrans2D1" presStyleIdx="2" presStyleCnt="3"/>
      <dgm:spPr/>
    </dgm:pt>
    <dgm:pt modelId="{062F3D68-A82B-4E2A-BAD5-730CE9DAE6EA}" type="pres">
      <dgm:prSet presAssocID="{7EBA21EF-36D7-444F-AD38-67E5F8278C1C}" presName="connectorText" presStyleLbl="sibTrans2D1" presStyleIdx="2" presStyleCnt="3"/>
      <dgm:spPr/>
    </dgm:pt>
    <dgm:pt modelId="{C5D4121B-AB30-4972-8520-8E69DDD0CC59}" type="pres">
      <dgm:prSet presAssocID="{2B63A7C4-04F7-42F8-A5ED-53E42C3AF5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76A831-4CFF-4394-987F-3B493A62DCD4}" type="presOf" srcId="{5250B339-BF6F-4BE9-96A6-4126A1BEC9D8}" destId="{3D49B98B-AF1A-47D6-8E27-DF27AAD8AB22}" srcOrd="0" destOrd="0" presId="urn:microsoft.com/office/officeart/2005/8/layout/process1"/>
    <dgm:cxn modelId="{B0D4F33D-4EB0-43A6-8739-C35808778AAB}" type="presOf" srcId="{7EBA21EF-36D7-444F-AD38-67E5F8278C1C}" destId="{062F3D68-A82B-4E2A-BAD5-730CE9DAE6EA}" srcOrd="1" destOrd="0" presId="urn:microsoft.com/office/officeart/2005/8/layout/process1"/>
    <dgm:cxn modelId="{FC084F84-DA28-4603-958E-3FC81745D565}" type="presOf" srcId="{2B63A7C4-04F7-42F8-A5ED-53E42C3AF5B2}" destId="{C5D4121B-AB30-4972-8520-8E69DDD0CC59}" srcOrd="0" destOrd="0" presId="urn:microsoft.com/office/officeart/2005/8/layout/process1"/>
    <dgm:cxn modelId="{99C83010-E16E-4F02-A4EB-E06DD59FC680}" type="presOf" srcId="{4A7BFB92-6860-4590-AB68-DC22448212B1}" destId="{3ED15C25-EA13-4CDE-8C39-5B7684924B8C}" srcOrd="0" destOrd="0" presId="urn:microsoft.com/office/officeart/2005/8/layout/process1"/>
    <dgm:cxn modelId="{1E12A34E-2185-4AA2-8D07-138CBC4492FC}" type="presOf" srcId="{279D5B91-43F8-4FFB-8D8B-E6E344AC972E}" destId="{F7995BE4-A739-4804-BB06-F615E4C3049C}" srcOrd="0" destOrd="0" presId="urn:microsoft.com/office/officeart/2005/8/layout/process1"/>
    <dgm:cxn modelId="{0AAF0CEB-F24E-43AF-B8A3-33969E94C9C4}" type="presOf" srcId="{279D5B91-43F8-4FFB-8D8B-E6E344AC972E}" destId="{31FD6AE8-724A-4025-AA8A-AECA0395D2B0}" srcOrd="1" destOrd="0" presId="urn:microsoft.com/office/officeart/2005/8/layout/process1"/>
    <dgm:cxn modelId="{A9A13CF2-7C36-4F97-BFD7-DEE505EF1C61}" type="presOf" srcId="{CA716DAA-56B5-47E7-9C43-C515E87ED783}" destId="{83B37651-F392-4DFF-9C6E-FF6270921930}" srcOrd="0" destOrd="0" presId="urn:microsoft.com/office/officeart/2005/8/layout/process1"/>
    <dgm:cxn modelId="{1EFB1318-68C3-4299-9781-44E197146480}" srcId="{5250B339-BF6F-4BE9-96A6-4126A1BEC9D8}" destId="{517046A9-600F-4841-90EF-E19A13F4E51C}" srcOrd="2" destOrd="0" parTransId="{C6DBE131-18B2-46AE-8A90-0FD8894530A3}" sibTransId="{7EBA21EF-36D7-444F-AD38-67E5F8278C1C}"/>
    <dgm:cxn modelId="{E0C41BE1-D196-45EC-A9CE-FE690C28A2AE}" type="presOf" srcId="{7EBA21EF-36D7-444F-AD38-67E5F8278C1C}" destId="{63939240-B5BC-4288-8328-32BC1C6A7883}" srcOrd="0" destOrd="0" presId="urn:microsoft.com/office/officeart/2005/8/layout/process1"/>
    <dgm:cxn modelId="{F0693B5E-2564-4E9C-9597-8514F0838DED}" type="presOf" srcId="{517046A9-600F-4841-90EF-E19A13F4E51C}" destId="{6599718E-781C-4D0E-A197-A22F9EC82C1C}" srcOrd="0" destOrd="0" presId="urn:microsoft.com/office/officeart/2005/8/layout/process1"/>
    <dgm:cxn modelId="{83C79544-1ADC-44C8-BB16-D86A7D8358A9}" srcId="{5250B339-BF6F-4BE9-96A6-4126A1BEC9D8}" destId="{4A7BFB92-6860-4590-AB68-DC22448212B1}" srcOrd="1" destOrd="0" parTransId="{6410D13C-8D86-4AFF-A46F-3D15643555E6}" sibTransId="{1F649F6D-93F8-45BA-82EB-5EE660E73C82}"/>
    <dgm:cxn modelId="{62ABF1BC-9B4F-4FE4-9750-E916F9AFBA8C}" type="presOf" srcId="{1F649F6D-93F8-45BA-82EB-5EE660E73C82}" destId="{8DB77D44-6CCF-4A32-8392-D3E443FDF8B3}" srcOrd="0" destOrd="0" presId="urn:microsoft.com/office/officeart/2005/8/layout/process1"/>
    <dgm:cxn modelId="{61F4761E-9364-4739-B119-91BA307D5AB6}" srcId="{5250B339-BF6F-4BE9-96A6-4126A1BEC9D8}" destId="{CA716DAA-56B5-47E7-9C43-C515E87ED783}" srcOrd="0" destOrd="0" parTransId="{7B42176D-00B0-446F-BE6D-E6806B94C097}" sibTransId="{279D5B91-43F8-4FFB-8D8B-E6E344AC972E}"/>
    <dgm:cxn modelId="{EB0F20F7-F504-4304-9F07-D842F8FED4DE}" srcId="{5250B339-BF6F-4BE9-96A6-4126A1BEC9D8}" destId="{2B63A7C4-04F7-42F8-A5ED-53E42C3AF5B2}" srcOrd="3" destOrd="0" parTransId="{CFBCA4CA-BD84-47C8-9F68-69B6EFF4CB90}" sibTransId="{5FA9B425-ABF4-4968-BF67-F8E4316BFE23}"/>
    <dgm:cxn modelId="{967771D9-3D07-40CD-A150-CEFC4E8024AB}" type="presOf" srcId="{1F649F6D-93F8-45BA-82EB-5EE660E73C82}" destId="{FC7FC844-8880-44F5-BD67-A930469B5519}" srcOrd="1" destOrd="0" presId="urn:microsoft.com/office/officeart/2005/8/layout/process1"/>
    <dgm:cxn modelId="{0DAA363C-F9B2-453E-83B2-C34094034066}" type="presParOf" srcId="{3D49B98B-AF1A-47D6-8E27-DF27AAD8AB22}" destId="{83B37651-F392-4DFF-9C6E-FF6270921930}" srcOrd="0" destOrd="0" presId="urn:microsoft.com/office/officeart/2005/8/layout/process1"/>
    <dgm:cxn modelId="{7CD9FC8C-D633-45B1-8448-3B366DF2B782}" type="presParOf" srcId="{3D49B98B-AF1A-47D6-8E27-DF27AAD8AB22}" destId="{F7995BE4-A739-4804-BB06-F615E4C3049C}" srcOrd="1" destOrd="0" presId="urn:microsoft.com/office/officeart/2005/8/layout/process1"/>
    <dgm:cxn modelId="{538F5E2C-FC4A-4031-868D-804B334B616E}" type="presParOf" srcId="{F7995BE4-A739-4804-BB06-F615E4C3049C}" destId="{31FD6AE8-724A-4025-AA8A-AECA0395D2B0}" srcOrd="0" destOrd="0" presId="urn:microsoft.com/office/officeart/2005/8/layout/process1"/>
    <dgm:cxn modelId="{7AE35729-99BB-4034-91BA-BDF8B3C5ED16}" type="presParOf" srcId="{3D49B98B-AF1A-47D6-8E27-DF27AAD8AB22}" destId="{3ED15C25-EA13-4CDE-8C39-5B7684924B8C}" srcOrd="2" destOrd="0" presId="urn:microsoft.com/office/officeart/2005/8/layout/process1"/>
    <dgm:cxn modelId="{000ED735-B365-41A2-A555-562C7B58A4DF}" type="presParOf" srcId="{3D49B98B-AF1A-47D6-8E27-DF27AAD8AB22}" destId="{8DB77D44-6CCF-4A32-8392-D3E443FDF8B3}" srcOrd="3" destOrd="0" presId="urn:microsoft.com/office/officeart/2005/8/layout/process1"/>
    <dgm:cxn modelId="{C108808D-6068-47D3-9131-B9078E974A26}" type="presParOf" srcId="{8DB77D44-6CCF-4A32-8392-D3E443FDF8B3}" destId="{FC7FC844-8880-44F5-BD67-A930469B5519}" srcOrd="0" destOrd="0" presId="urn:microsoft.com/office/officeart/2005/8/layout/process1"/>
    <dgm:cxn modelId="{D1D256AD-E45C-4ADA-ABF7-7D4760A56577}" type="presParOf" srcId="{3D49B98B-AF1A-47D6-8E27-DF27AAD8AB22}" destId="{6599718E-781C-4D0E-A197-A22F9EC82C1C}" srcOrd="4" destOrd="0" presId="urn:microsoft.com/office/officeart/2005/8/layout/process1"/>
    <dgm:cxn modelId="{B3E01ED9-FEB5-47DC-B4A2-53A3B3BEEE40}" type="presParOf" srcId="{3D49B98B-AF1A-47D6-8E27-DF27AAD8AB22}" destId="{63939240-B5BC-4288-8328-32BC1C6A7883}" srcOrd="5" destOrd="0" presId="urn:microsoft.com/office/officeart/2005/8/layout/process1"/>
    <dgm:cxn modelId="{41C619A3-47D0-4127-A5AA-19D7C5AE8717}" type="presParOf" srcId="{63939240-B5BC-4288-8328-32BC1C6A7883}" destId="{062F3D68-A82B-4E2A-BAD5-730CE9DAE6EA}" srcOrd="0" destOrd="0" presId="urn:microsoft.com/office/officeart/2005/8/layout/process1"/>
    <dgm:cxn modelId="{829B1632-D1CD-43A1-B2ED-AF7358F25FB8}" type="presParOf" srcId="{3D49B98B-AF1A-47D6-8E27-DF27AAD8AB22}" destId="{C5D4121B-AB30-4972-8520-8E69DDD0CC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37651-F392-4DFF-9C6E-FF6270921930}">
      <dsp:nvSpPr>
        <dsp:cNvPr id="0" name=""/>
        <dsp:cNvSpPr/>
      </dsp:nvSpPr>
      <dsp:spPr>
        <a:xfrm>
          <a:off x="4430" y="702466"/>
          <a:ext cx="1936972" cy="104333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Фильтр текста</a:t>
          </a:r>
          <a:endParaRPr lang="ru-RU" sz="1900" kern="1200" dirty="0"/>
        </a:p>
      </dsp:txBody>
      <dsp:txXfrm>
        <a:off x="34988" y="733024"/>
        <a:ext cx="1875856" cy="982222"/>
      </dsp:txXfrm>
    </dsp:sp>
    <dsp:sp modelId="{F7995BE4-A739-4804-BB06-F615E4C3049C}">
      <dsp:nvSpPr>
        <dsp:cNvPr id="0" name=""/>
        <dsp:cNvSpPr/>
      </dsp:nvSpPr>
      <dsp:spPr>
        <a:xfrm>
          <a:off x="2135100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35100" y="1080025"/>
        <a:ext cx="287447" cy="288221"/>
      </dsp:txXfrm>
    </dsp:sp>
    <dsp:sp modelId="{3ED15C25-EA13-4CDE-8C39-5B7684924B8C}">
      <dsp:nvSpPr>
        <dsp:cNvPr id="0" name=""/>
        <dsp:cNvSpPr/>
      </dsp:nvSpPr>
      <dsp:spPr>
        <a:xfrm>
          <a:off x="2716192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Токенизация</a:t>
          </a:r>
          <a:endParaRPr lang="ru-RU" sz="1900" kern="1200" dirty="0"/>
        </a:p>
      </dsp:txBody>
      <dsp:txXfrm>
        <a:off x="2750231" y="677083"/>
        <a:ext cx="1868894" cy="1094105"/>
      </dsp:txXfrm>
    </dsp:sp>
    <dsp:sp modelId="{8DB77D44-6CCF-4A32-8392-D3E443FDF8B3}">
      <dsp:nvSpPr>
        <dsp:cNvPr id="0" name=""/>
        <dsp:cNvSpPr/>
      </dsp:nvSpPr>
      <dsp:spPr>
        <a:xfrm>
          <a:off x="4846862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846862" y="1080025"/>
        <a:ext cx="287447" cy="288221"/>
      </dsp:txXfrm>
    </dsp:sp>
    <dsp:sp modelId="{6599718E-781C-4D0E-A197-A22F9EC82C1C}">
      <dsp:nvSpPr>
        <dsp:cNvPr id="0" name=""/>
        <dsp:cNvSpPr/>
      </dsp:nvSpPr>
      <dsp:spPr>
        <a:xfrm>
          <a:off x="5427954" y="643044"/>
          <a:ext cx="1936972" cy="116218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Нормализация</a:t>
          </a:r>
          <a:endParaRPr lang="ru-RU" sz="1900" kern="1200" dirty="0"/>
        </a:p>
      </dsp:txBody>
      <dsp:txXfrm>
        <a:off x="5461993" y="677083"/>
        <a:ext cx="1868894" cy="1094105"/>
      </dsp:txXfrm>
    </dsp:sp>
    <dsp:sp modelId="{63939240-B5BC-4288-8328-32BC1C6A7883}">
      <dsp:nvSpPr>
        <dsp:cNvPr id="0" name=""/>
        <dsp:cNvSpPr/>
      </dsp:nvSpPr>
      <dsp:spPr>
        <a:xfrm>
          <a:off x="7558624" y="983951"/>
          <a:ext cx="410638" cy="480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7558624" y="1080025"/>
        <a:ext cx="287447" cy="288221"/>
      </dsp:txXfrm>
    </dsp:sp>
    <dsp:sp modelId="{C5D4121B-AB30-4972-8520-8E69DDD0CC59}">
      <dsp:nvSpPr>
        <dsp:cNvPr id="0" name=""/>
        <dsp:cNvSpPr/>
      </dsp:nvSpPr>
      <dsp:spPr>
        <a:xfrm>
          <a:off x="8139716" y="643044"/>
          <a:ext cx="1936972" cy="11621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Фильтр </a:t>
          </a:r>
          <a:r>
            <a:rPr lang="ru-RU" sz="1900" kern="1200" dirty="0" err="1" smtClean="0"/>
            <a:t>токенов</a:t>
          </a:r>
          <a:endParaRPr lang="ru-RU" sz="1900" kern="1200" dirty="0"/>
        </a:p>
      </dsp:txBody>
      <dsp:txXfrm>
        <a:off x="8173755" y="677083"/>
        <a:ext cx="1868894" cy="109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7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просто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1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7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4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5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8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4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4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27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65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8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96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8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Поисковая страница </a:t>
            </a:r>
            <a:r>
              <a:rPr lang="en-US" dirty="0" smtClean="0"/>
              <a:t>aka SERP</a:t>
            </a:r>
            <a:r>
              <a:rPr lang="ru-RU" dirty="0" smtClean="0"/>
              <a:t> </a:t>
            </a:r>
            <a:r>
              <a:rPr lang="en-US" dirty="0" smtClean="0"/>
              <a:t>(Search Engine Results Page) – </a:t>
            </a:r>
            <a:r>
              <a:rPr lang="ru-RU" dirty="0" smtClean="0"/>
              <a:t>маленький встроенный </a:t>
            </a:r>
            <a:r>
              <a:rPr lang="ru-RU" dirty="0" err="1" smtClean="0"/>
              <a:t>гугл</a:t>
            </a:r>
            <a:r>
              <a:rPr lang="ru-RU" dirty="0" smtClean="0"/>
              <a:t> по приложению.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Поисковые п</a:t>
            </a:r>
            <a:r>
              <a:rPr lang="ru-RU" sz="1200" dirty="0" smtClean="0"/>
              <a:t>одсказки – </a:t>
            </a:r>
            <a:r>
              <a:rPr lang="ru-RU" dirty="0" smtClean="0"/>
              <a:t>Результаты поиска, которые начинаются на те же буквы, что и ваш запрос, и появляются под поисковой строкой.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др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8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 бы выучить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8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042597239"/>
              </p:ext>
            </p:extLst>
          </p:nvPr>
        </p:nvGraphicFramePr>
        <p:xfrm>
          <a:off x="8742726" y="4697991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9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52767167"/>
              </p:ext>
            </p:extLst>
          </p:nvPr>
        </p:nvGraphicFramePr>
        <p:xfrm>
          <a:off x="3568843" y="3424776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24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392065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39206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1"/>
            <a:ext cx="4656139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30"/>
            <a:ext cx="4656137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248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bg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s://www.ozon.ru/context/detail/id/5497130/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www.ozon.ru/context/detail/id/144631193/" TargetMode="Externa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Маленький </a:t>
            </a:r>
            <a:r>
              <a:rPr lang="en-US" dirty="0" smtClean="0"/>
              <a:t>google</a:t>
            </a:r>
            <a:r>
              <a:rPr lang="ru-RU" dirty="0" smtClean="0"/>
              <a:t> в вашем приложение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Добавляем поисковую строку в ваше приложение с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Шестаков Алексей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SERP</a:t>
            </a:r>
            <a:r>
              <a:rPr lang="ru-RU" dirty="0" smtClean="0"/>
              <a:t> </a:t>
            </a:r>
            <a:r>
              <a:rPr lang="en-US" dirty="0" smtClean="0"/>
              <a:t>– Search Engine Result Page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 факту что у </a:t>
            </a:r>
            <a:r>
              <a:rPr lang="en-US" sz="2400" dirty="0" smtClean="0"/>
              <a:t>Google/</a:t>
            </a:r>
            <a:r>
              <a:rPr lang="en-US" sz="2400" dirty="0" err="1" smtClean="0"/>
              <a:t>Yandex</a:t>
            </a:r>
            <a:endParaRPr lang="ru-RU" sz="2400" dirty="0"/>
          </a:p>
          <a:p>
            <a:r>
              <a:rPr lang="en-US" sz="2400" dirty="0"/>
              <a:t>C</a:t>
            </a:r>
            <a:r>
              <a:rPr lang="ru-RU" sz="2400" dirty="0" err="1" smtClean="0"/>
              <a:t>нипет</a:t>
            </a:r>
            <a:r>
              <a:rPr lang="en-US" sz="2400" dirty="0" smtClean="0"/>
              <a:t> – </a:t>
            </a:r>
            <a:r>
              <a:rPr lang="ru-RU" sz="2400" dirty="0" smtClean="0"/>
              <a:t>часть документа, важная в контексте запроса</a:t>
            </a:r>
            <a:endParaRPr lang="ru-RU" sz="2400" dirty="0" smtClean="0"/>
          </a:p>
          <a:p>
            <a:r>
              <a:rPr lang="ru-RU" sz="2400" dirty="0" smtClean="0"/>
              <a:t>Это поиск по </a:t>
            </a:r>
            <a:r>
              <a:rPr lang="ru-RU" sz="2400" b="1" dirty="0" smtClean="0"/>
              <a:t>целым </a:t>
            </a:r>
            <a:r>
              <a:rPr lang="ru-RU" sz="2400" b="1" dirty="0" smtClean="0"/>
              <a:t>словам(</a:t>
            </a:r>
            <a:r>
              <a:rPr lang="ru-RU" sz="2400" b="1" dirty="0" err="1" smtClean="0"/>
              <a:t>токены</a:t>
            </a:r>
            <a:r>
              <a:rPr lang="ru-RU" sz="2400" b="1" dirty="0" smtClean="0"/>
              <a:t>)</a:t>
            </a:r>
            <a:endParaRPr lang="ru-RU" sz="2400" b="1" dirty="0" smtClean="0"/>
          </a:p>
          <a:p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000504" y="2396628"/>
            <a:ext cx="5136056" cy="31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Search-as-you-type</a:t>
            </a:r>
            <a:endParaRPr lang="ru-RU" sz="2400" dirty="0" smtClean="0"/>
          </a:p>
          <a:p>
            <a:r>
              <a:rPr lang="ru-RU" sz="2400" dirty="0" smtClean="0"/>
              <a:t>Помогает сформировать поисковый запрос </a:t>
            </a:r>
          </a:p>
          <a:p>
            <a:r>
              <a:rPr lang="ru-RU" sz="2400" dirty="0" smtClean="0"/>
              <a:t>Переход в </a:t>
            </a:r>
            <a:r>
              <a:rPr lang="en-US" sz="2400" dirty="0" smtClean="0"/>
              <a:t>SERP </a:t>
            </a:r>
            <a:r>
              <a:rPr lang="ru-RU" sz="2400" dirty="0" smtClean="0"/>
              <a:t>или на сразу на результат</a:t>
            </a:r>
          </a:p>
          <a:p>
            <a:r>
              <a:rPr lang="ru-RU" sz="2400" dirty="0" smtClean="0"/>
              <a:t>Это </a:t>
            </a:r>
            <a:r>
              <a:rPr lang="ru-RU" sz="2400" b="1" dirty="0" smtClean="0"/>
              <a:t>префиксный</a:t>
            </a:r>
            <a:r>
              <a:rPr lang="ru-RU" sz="2400" dirty="0" smtClean="0"/>
              <a:t> поиск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2778903"/>
            <a:ext cx="4656137" cy="2381281"/>
          </a:xfrm>
        </p:spPr>
      </p:pic>
    </p:spTree>
    <p:extLst>
      <p:ext uri="{BB962C8B-B14F-4D97-AF65-F5344CB8AC3E}">
        <p14:creationId xmlns:p14="http://schemas.microsoft.com/office/powerpoint/2010/main" val="4206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smtClean="0"/>
              <a:t>Elastic Search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Движки – специализированное ПО</a:t>
            </a:r>
          </a:p>
          <a:p>
            <a:pPr lvl="1"/>
            <a:r>
              <a:rPr lang="ru-RU" dirty="0" smtClean="0"/>
              <a:t>Умеют </a:t>
            </a:r>
            <a:r>
              <a:rPr lang="ru-RU" dirty="0" smtClean="0"/>
              <a:t>искать </a:t>
            </a:r>
            <a:r>
              <a:rPr lang="ru-RU" dirty="0" smtClean="0"/>
              <a:t>документы по запросу </a:t>
            </a:r>
          </a:p>
          <a:p>
            <a:pPr lvl="1"/>
            <a:r>
              <a:rPr lang="ru-RU" dirty="0" smtClean="0"/>
              <a:t>Умеют </a:t>
            </a:r>
            <a:r>
              <a:rPr lang="ru-RU" dirty="0" smtClean="0"/>
              <a:t>ранжировать результаты поиска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- </a:t>
            </a:r>
            <a:r>
              <a:rPr lang="ru-RU" dirty="0" smtClean="0"/>
              <a:t>Движ</a:t>
            </a:r>
            <a:r>
              <a:rPr lang="ru-RU" dirty="0" smtClean="0"/>
              <a:t>ок</a:t>
            </a:r>
            <a:r>
              <a:rPr lang="ru-RU" dirty="0" smtClean="0"/>
              <a:t> </a:t>
            </a:r>
            <a:r>
              <a:rPr lang="ru-RU" dirty="0" smtClean="0"/>
              <a:t>полнотекстового поиска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Реляционные БД не подходят для поиска слов по многим таблицам</a:t>
            </a:r>
          </a:p>
          <a:p>
            <a:r>
              <a:rPr lang="ru-RU" dirty="0" smtClean="0"/>
              <a:t>Не умеют ранжировать</a:t>
            </a:r>
          </a:p>
          <a:p>
            <a:r>
              <a:rPr lang="ru-RU" dirty="0" smtClean="0"/>
              <a:t>Не умеют обрабатывать текст</a:t>
            </a:r>
            <a:endParaRPr lang="en-US" dirty="0" smtClean="0"/>
          </a:p>
          <a:p>
            <a:r>
              <a:rPr lang="ru-RU" dirty="0" smtClean="0"/>
              <a:t>Некоторые БД включают поиск как доп. </a:t>
            </a:r>
            <a:r>
              <a:rPr lang="ru-RU" dirty="0" err="1" smtClean="0"/>
              <a:t>фичу</a:t>
            </a:r>
            <a:endParaRPr lang="ru-RU" dirty="0" smtClean="0"/>
          </a:p>
          <a:p>
            <a:pPr lvl="1"/>
            <a:r>
              <a:rPr lang="en-US" dirty="0" smtClean="0"/>
              <a:t>MSSQL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 smtClean="0"/>
          </a:p>
          <a:p>
            <a:pPr lvl="1"/>
            <a:r>
              <a:rPr lang="ru-RU" dirty="0" smtClean="0"/>
              <a:t>Функционал все равно далек от специального решения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865004" cy="1079501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реляционные БД не подходят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умеют ранжировать</a:t>
            </a:r>
          </a:p>
          <a:p>
            <a:r>
              <a:rPr lang="ru-RU" dirty="0" smtClean="0"/>
              <a:t>Не умеют обрабатывать текст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865004" cy="1079501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Почему </a:t>
            </a:r>
            <a:r>
              <a:rPr lang="ru-RU" sz="3600" dirty="0" smtClean="0"/>
              <a:t>документно-ориентированные</a:t>
            </a:r>
            <a:r>
              <a:rPr lang="ru-RU" sz="3600" dirty="0" smtClean="0"/>
              <a:t> </a:t>
            </a:r>
            <a:r>
              <a:rPr lang="ru-RU" sz="3600" dirty="0" smtClean="0"/>
              <a:t>БД не подходят 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5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Реплицированный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sz="2400" dirty="0" smtClean="0"/>
              <a:t>Распределенный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Горизонтально </a:t>
            </a:r>
            <a:r>
              <a:rPr lang="ru-RU" dirty="0" smtClean="0"/>
              <a:t>масштабируемый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Реплицированный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sz="2400" dirty="0" smtClean="0"/>
              <a:t>Распределенный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Горизонтально масштабируемый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Самодостаточный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Быстрый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                    …. движок поиска</a:t>
            </a:r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 smtClean="0"/>
              <a:t>REST </a:t>
            </a:r>
            <a:r>
              <a:rPr lang="ru-RU" dirty="0" smtClean="0"/>
              <a:t>сервер</a:t>
            </a:r>
          </a:p>
          <a:p>
            <a:pPr>
              <a:spcAft>
                <a:spcPts val="1500"/>
              </a:spcAft>
            </a:pPr>
            <a:r>
              <a:rPr lang="ru-RU" dirty="0"/>
              <a:t>К</a:t>
            </a:r>
            <a:r>
              <a:rPr lang="ru-RU" dirty="0" smtClean="0"/>
              <a:t>ак одиночный сервер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кластер</a:t>
            </a:r>
          </a:p>
          <a:p>
            <a:pPr>
              <a:spcAft>
                <a:spcPts val="1500"/>
              </a:spcAft>
            </a:pPr>
            <a:endParaRPr lang="ru-RU" dirty="0"/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Elasticsearch</a:t>
            </a:r>
            <a:r>
              <a:rPr lang="ru-R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выбрали </a:t>
            </a:r>
            <a:r>
              <a:rPr lang="en-US" dirty="0"/>
              <a:t>ES </a:t>
            </a:r>
            <a:r>
              <a:rPr lang="ru-RU" dirty="0"/>
              <a:t>так-как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 smtClean="0"/>
              <a:t>Opensource</a:t>
            </a:r>
            <a:endParaRPr lang="ru-RU" dirty="0" smtClean="0"/>
          </a:p>
          <a:p>
            <a:pPr lvl="1"/>
            <a:r>
              <a:rPr lang="ru-RU" dirty="0" smtClean="0"/>
              <a:t>Самое </a:t>
            </a:r>
            <a:r>
              <a:rPr lang="ru-RU" dirty="0"/>
              <a:t>популярное решение</a:t>
            </a:r>
          </a:p>
          <a:p>
            <a:pPr lvl="1"/>
            <a:r>
              <a:rPr lang="ru-RU" dirty="0"/>
              <a:t>Просто развертывается</a:t>
            </a:r>
          </a:p>
          <a:p>
            <a:pPr marL="0" indent="0">
              <a:buNone/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Я рассказываю про </a:t>
            </a:r>
            <a:r>
              <a:rPr lang="en-US" dirty="0" smtClean="0"/>
              <a:t>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Внутренний </a:t>
            </a:r>
            <a:r>
              <a:rPr lang="ru-RU" dirty="0" smtClean="0"/>
              <a:t>поиск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История 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 marL="0" indent="0">
              <a:spcAft>
                <a:spcPts val="1500"/>
              </a:spcAft>
              <a:buNone/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Sphinx</a:t>
            </a:r>
            <a:endParaRPr lang="en-US" sz="2400" dirty="0" smtClean="0"/>
          </a:p>
          <a:p>
            <a:r>
              <a:rPr lang="en-US" dirty="0" err="1" smtClean="0"/>
              <a:t>Solr</a:t>
            </a:r>
            <a:endParaRPr lang="ru-RU" dirty="0" smtClean="0"/>
          </a:p>
          <a:p>
            <a:r>
              <a:rPr lang="ru-RU" dirty="0" smtClean="0"/>
              <a:t>Имеют свои плюсы и заслуживают отдельных докладов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Конкуренты </a:t>
            </a:r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</a:t>
            </a:r>
            <a:r>
              <a:rPr lang="en-US" sz="2400" dirty="0" smtClean="0"/>
              <a:t> Shay </a:t>
            </a:r>
            <a:r>
              <a:rPr lang="en-US" sz="2400" dirty="0" err="1" smtClean="0"/>
              <a:t>Banon</a:t>
            </a:r>
            <a:endParaRPr lang="ru-RU" sz="2400" dirty="0" smtClean="0"/>
          </a:p>
          <a:p>
            <a:r>
              <a:rPr lang="ru-RU" sz="2400" dirty="0" smtClean="0"/>
              <a:t>Начал проект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Compass </a:t>
            </a:r>
            <a:r>
              <a:rPr lang="ru-RU" sz="2400" dirty="0" smtClean="0"/>
              <a:t>в </a:t>
            </a:r>
            <a:r>
              <a:rPr lang="en-US" sz="2400" dirty="0" smtClean="0"/>
              <a:t>2004</a:t>
            </a:r>
            <a:r>
              <a:rPr lang="ru-RU" sz="2400" dirty="0" smtClean="0"/>
              <a:t> г.,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2010 </a:t>
            </a:r>
            <a:r>
              <a:rPr lang="ru-RU" sz="2400" dirty="0" smtClean="0"/>
              <a:t>г. как результат большого переписывания появился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ru-RU" sz="2400" dirty="0" smtClean="0"/>
              <a:t>В качестве основы используется </a:t>
            </a:r>
            <a:r>
              <a:rPr lang="en-US" sz="2400" b="1" dirty="0" err="1" smtClean="0"/>
              <a:t>Lucene</a:t>
            </a:r>
            <a:endParaRPr lang="ru-RU" sz="2400" b="1" dirty="0"/>
          </a:p>
        </p:txBody>
      </p:sp>
      <p:pic>
        <p:nvPicPr>
          <p:cNvPr id="2052" name="Picture 4" descr="https://upload.wikimedia.org/wikipedia/commons/thumb/f/fc/Shay_Banon_talking_about_Elasticsearch_at_Berlin_Buzzwords_2010.jpg/800px-Shay_Banon_talking_about_Elasticsearch_at_Berlin_Buzzwords_2010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03" y="1773238"/>
            <a:ext cx="2916256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3430272e5.jpg" descr="e3430272e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758" y="531578"/>
            <a:ext cx="3116897" cy="8812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 </a:t>
            </a:r>
            <a:r>
              <a:rPr lang="en-US" sz="2400" dirty="0" smtClean="0"/>
              <a:t>Douglass Cutting</a:t>
            </a:r>
            <a:endParaRPr lang="ru-RU" sz="2400" dirty="0" smtClean="0"/>
          </a:p>
          <a:p>
            <a:r>
              <a:rPr lang="ru-RU" sz="2400" dirty="0" smtClean="0"/>
              <a:t>Начал проект в 1997 г.</a:t>
            </a:r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1999 </a:t>
            </a:r>
            <a:r>
              <a:rPr lang="ru-RU" sz="2400" dirty="0" smtClean="0"/>
              <a:t>г. выложил на </a:t>
            </a:r>
            <a:r>
              <a:rPr lang="en-US" sz="2400" dirty="0" smtClean="0"/>
              <a:t>SourceForge.net</a:t>
            </a:r>
          </a:p>
          <a:p>
            <a:r>
              <a:rPr lang="ru-RU" sz="2400" dirty="0" smtClean="0"/>
              <a:t>В 2001 г. вошел в состав проектов фонда </a:t>
            </a:r>
            <a:r>
              <a:rPr lang="en-US" sz="2400" dirty="0" smtClean="0"/>
              <a:t>Apache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22" y="1985665"/>
            <a:ext cx="2975818" cy="3967758"/>
          </a:xfrm>
        </p:spPr>
      </p:pic>
      <p:pic>
        <p:nvPicPr>
          <p:cNvPr id="5" name="lucene_0.png" descr="lucene_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2440" y="620687"/>
            <a:ext cx="4337975" cy="79218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51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/>
              <a:t>– Java </a:t>
            </a:r>
            <a:r>
              <a:rPr lang="ru-RU" dirty="0" smtClean="0"/>
              <a:t>библиотека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REST </a:t>
            </a:r>
            <a:r>
              <a:rPr lang="ru-RU" dirty="0"/>
              <a:t>сервер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добавляет поверх </a:t>
            </a:r>
            <a:r>
              <a:rPr lang="en-US" dirty="0" err="1" smtClean="0"/>
              <a:t>Lucene</a:t>
            </a:r>
            <a:endParaRPr lang="en-US" dirty="0"/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  <a:p>
            <a:pPr lvl="1"/>
            <a:r>
              <a:rPr lang="ru-RU" dirty="0" err="1" smtClean="0"/>
              <a:t>Реплицируемость</a:t>
            </a:r>
            <a:endParaRPr lang="ru-RU" dirty="0"/>
          </a:p>
          <a:p>
            <a:pPr lvl="1"/>
            <a:r>
              <a:rPr lang="ru-RU" dirty="0" smtClean="0"/>
              <a:t>Аналитические инструменты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Elasticsearch</a:t>
            </a:r>
            <a:r>
              <a:rPr lang="en-US" dirty="0" smtClean="0"/>
              <a:t> &gt;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Начнем с простого примера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err="1" smtClean="0"/>
              <a:t>Elastic</a:t>
            </a:r>
            <a:r>
              <a:rPr lang="en-US" dirty="0" err="1"/>
              <a:t>s</a:t>
            </a:r>
            <a:r>
              <a:rPr lang="en-US" dirty="0" err="1" smtClean="0"/>
              <a:t>earch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367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POST </a:t>
            </a:r>
            <a:r>
              <a:rPr lang="en-US" i="1" dirty="0" smtClean="0"/>
              <a:t>localhost:9200/information/person/1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/>
              <a:t>name” : “Paul”,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lastname</a:t>
            </a:r>
            <a:r>
              <a:rPr lang="en-US" i="1" dirty="0"/>
              <a:t>” : “Smith”,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job_description</a:t>
            </a:r>
            <a:r>
              <a:rPr lang="en-US" i="1" dirty="0"/>
              <a:t>” : “Business Analyst”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}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Индексируем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</a:t>
            </a:r>
            <a:r>
              <a:rPr lang="en-US" i="1" dirty="0"/>
              <a:t>information</a:t>
            </a:r>
            <a:r>
              <a:rPr lang="en-US" dirty="0"/>
              <a:t>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 : {</a:t>
            </a:r>
          </a:p>
          <a:p>
            <a:pPr marL="0" indent="0">
              <a:buNone/>
            </a:pPr>
            <a:r>
              <a:rPr lang="en-US" dirty="0"/>
              <a:t>        "term" : { "user" : "</a:t>
            </a:r>
            <a:r>
              <a:rPr lang="en-US" dirty="0" err="1"/>
              <a:t>kimchy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Еще варианты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i="1" dirty="0" err="1" smtClean="0"/>
              <a:t>kimchy</a:t>
            </a:r>
            <a:endParaRPr lang="ru-RU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</a:t>
            </a:r>
            <a:r>
              <a:rPr lang="en-US" dirty="0" err="1" smtClean="0"/>
              <a:t>user:kimchy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"query": {</a:t>
            </a:r>
          </a:p>
          <a:p>
            <a:pPr marL="0" indent="0">
              <a:buNone/>
            </a:pPr>
            <a:r>
              <a:rPr lang="en-US" dirty="0"/>
              <a:t>        "prefix": {</a:t>
            </a:r>
          </a:p>
          <a:p>
            <a:pPr marL="0" indent="0">
              <a:buNone/>
            </a:pPr>
            <a:r>
              <a:rPr lang="en-US" dirty="0"/>
              <a:t>            "user": {</a:t>
            </a:r>
          </a:p>
          <a:p>
            <a:pPr marL="0" indent="0">
              <a:buNone/>
            </a:pPr>
            <a:r>
              <a:rPr lang="en-US" dirty="0"/>
              <a:t>                "value": "</a:t>
            </a:r>
            <a:r>
              <a:rPr lang="en-US" dirty="0" err="1"/>
              <a:t>ki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Ищем по префиксу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Теория чтобы искать умнее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Внутренний </a:t>
            </a:r>
            <a:r>
              <a:rPr lang="ru-RU" dirty="0" smtClean="0"/>
              <a:t>поиск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История 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Теория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сделать поиск </a:t>
            </a:r>
            <a:r>
              <a:rPr lang="ru-RU" dirty="0" smtClean="0"/>
              <a:t>умнее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использует классическую теорию </a:t>
            </a:r>
            <a:r>
              <a:rPr lang="ru-RU" dirty="0" smtClean="0"/>
              <a:t>поиска</a:t>
            </a:r>
          </a:p>
          <a:p>
            <a:endParaRPr lang="ru-RU" dirty="0" smtClean="0"/>
          </a:p>
          <a:p>
            <a:r>
              <a:rPr lang="ru-RU" dirty="0" smtClean="0"/>
              <a:t>Для того что бы качественно настроить поиск нужно понимать процесс обработки </a:t>
            </a:r>
            <a:r>
              <a:rPr lang="ru-RU" dirty="0" smtClean="0"/>
              <a:t>текста</a:t>
            </a:r>
          </a:p>
          <a:p>
            <a:endParaRPr lang="ru-RU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</a:t>
            </a:r>
            <a:r>
              <a:rPr lang="ru-RU" dirty="0" smtClean="0"/>
              <a:t>не черная коробка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– </a:t>
            </a:r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Документом называется индексируемое текстовое поле </a:t>
            </a:r>
          </a:p>
          <a:p>
            <a:endParaRPr lang="ru-RU" sz="2400" dirty="0" smtClean="0"/>
          </a:p>
          <a:p>
            <a:r>
              <a:rPr lang="ru-RU" sz="2400" dirty="0" smtClean="0"/>
              <a:t>Каждый документ режется на  «слова» или «</a:t>
            </a:r>
            <a:r>
              <a:rPr lang="ru-RU" sz="2400" dirty="0" err="1" smtClean="0"/>
              <a:t>токены</a:t>
            </a:r>
            <a:r>
              <a:rPr lang="ru-RU" sz="2400" dirty="0" smtClean="0"/>
              <a:t>» </a:t>
            </a:r>
          </a:p>
          <a:p>
            <a:endParaRPr lang="ru-RU" sz="2400" dirty="0"/>
          </a:p>
          <a:p>
            <a:r>
              <a:rPr lang="ru-RU" sz="2400" dirty="0" smtClean="0"/>
              <a:t>Порядок не учитывается</a:t>
            </a:r>
          </a:p>
          <a:p>
            <a:endParaRPr lang="ru-RU" sz="24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66" y="2475571"/>
            <a:ext cx="3983930" cy="2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Токен</a:t>
            </a:r>
            <a:r>
              <a:rPr lang="ru-RU" dirty="0" smtClean="0"/>
              <a:t>»?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10297017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«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» – минимальная единица поиска</a:t>
            </a:r>
          </a:p>
          <a:p>
            <a:r>
              <a:rPr lang="ru-RU" sz="2400" dirty="0" smtClean="0"/>
              <a:t>Обычно слово, но не всегда</a:t>
            </a:r>
            <a:endParaRPr lang="ru-RU" sz="2400" dirty="0" smtClean="0"/>
          </a:p>
          <a:p>
            <a:r>
              <a:rPr lang="ru-RU" sz="2400" dirty="0" smtClean="0"/>
              <a:t>Поиск меньших частей «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» возможен, но более </a:t>
            </a:r>
            <a:r>
              <a:rPr lang="ru-RU" sz="2400" dirty="0" err="1" smtClean="0"/>
              <a:t>затратен</a:t>
            </a:r>
            <a:r>
              <a:rPr lang="ru-RU" sz="2400" dirty="0" smtClean="0"/>
              <a:t>  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Поисковый индекс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en-US" sz="2400" dirty="0" smtClean="0"/>
              <a:t>ES </a:t>
            </a:r>
            <a:r>
              <a:rPr lang="ru-RU" sz="2400" dirty="0" smtClean="0"/>
              <a:t>Строит индекс</a:t>
            </a:r>
            <a:r>
              <a:rPr lang="en-US" sz="2400" dirty="0" smtClean="0"/>
              <a:t> </a:t>
            </a:r>
            <a:r>
              <a:rPr lang="ru-RU" sz="2400" dirty="0" smtClean="0"/>
              <a:t>почти как в книгах</a:t>
            </a:r>
          </a:p>
          <a:p>
            <a:r>
              <a:rPr lang="ru-RU" sz="2400" dirty="0" smtClean="0"/>
              <a:t>Запись в индексе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Связка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</a:t>
            </a:r>
            <a:r>
              <a:rPr lang="ru-RU" sz="2400" dirty="0"/>
              <a:t>–</a:t>
            </a:r>
            <a:r>
              <a:rPr lang="ru-RU" sz="2400" dirty="0" smtClean="0"/>
              <a:t>  и номера документов, где слово встречается</a:t>
            </a:r>
          </a:p>
          <a:p>
            <a:r>
              <a:rPr lang="ru-RU" sz="2400" dirty="0" smtClean="0"/>
              <a:t>Еще называется «Инвертированным»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40463" y="1967999"/>
            <a:ext cx="4656137" cy="40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Инвертированный </a:t>
            </a:r>
            <a:r>
              <a:rPr lang="ru-RU" dirty="0"/>
              <a:t>индекс 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85847562"/>
              </p:ext>
            </p:extLst>
          </p:nvPr>
        </p:nvGraphicFramePr>
        <p:xfrm>
          <a:off x="1271588" y="1773238"/>
          <a:ext cx="9625012" cy="212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0436">
                  <a:extLst>
                    <a:ext uri="{9D8B030D-6E8A-4147-A177-3AD203B41FA5}">
                      <a16:colId xmlns:a16="http://schemas.microsoft.com/office/drawing/2014/main" val="360522288"/>
                    </a:ext>
                  </a:extLst>
                </a:gridCol>
                <a:gridCol w="4584576">
                  <a:extLst>
                    <a:ext uri="{9D8B030D-6E8A-4147-A177-3AD203B41FA5}">
                      <a16:colId xmlns:a16="http://schemas.microsoft.com/office/drawing/2014/main" val="13742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Слово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Номера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д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окументов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где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слово встречается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,4,7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8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всегда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2,7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делать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23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дело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6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индексации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52772997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Процесс построения индекса</a:t>
            </a:r>
          </a:p>
          <a:p>
            <a:r>
              <a:rPr lang="ru-RU" dirty="0" smtClean="0"/>
              <a:t>Управляя процессом индексации можно</a:t>
            </a:r>
          </a:p>
          <a:p>
            <a:pPr lvl="1"/>
            <a:r>
              <a:rPr lang="ru-RU" dirty="0" smtClean="0"/>
              <a:t>Убрать лишнее из выдачи</a:t>
            </a:r>
          </a:p>
          <a:p>
            <a:pPr lvl="1"/>
            <a:r>
              <a:rPr lang="ru-RU" dirty="0" smtClean="0"/>
              <a:t>Научить поиск находить 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текста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32760550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Убираем из текста все что не должно искаться</a:t>
            </a:r>
          </a:p>
          <a:p>
            <a:r>
              <a:rPr lang="ru-RU" dirty="0" smtClean="0"/>
              <a:t>В терминах </a:t>
            </a:r>
            <a:r>
              <a:rPr lang="en-US" dirty="0" smtClean="0"/>
              <a:t>ES – </a:t>
            </a:r>
            <a:r>
              <a:rPr lang="ru-RU" dirty="0" smtClean="0"/>
              <a:t>«</a:t>
            </a:r>
            <a:r>
              <a:rPr lang="en-US" dirty="0" err="1" smtClean="0"/>
              <a:t>char_filter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Пример – «</a:t>
            </a:r>
            <a:r>
              <a:rPr lang="en-US" dirty="0" err="1" smtClean="0"/>
              <a:t>html_strip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убирает </a:t>
            </a:r>
            <a:r>
              <a:rPr lang="en-US" dirty="0" smtClean="0"/>
              <a:t>HTML </a:t>
            </a:r>
            <a:r>
              <a:rPr lang="ru-RU" dirty="0" smtClean="0"/>
              <a:t>разметку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15355849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/>
              <a:t>Управляя </a:t>
            </a:r>
            <a:r>
              <a:rPr lang="ru-RU" dirty="0" err="1"/>
              <a:t>токенизацей</a:t>
            </a:r>
            <a:r>
              <a:rPr lang="ru-RU" dirty="0"/>
              <a:t> важно понять что мы хотим считать одним «словом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Мобильные номера</a:t>
            </a:r>
          </a:p>
          <a:p>
            <a:pPr lvl="1"/>
            <a:r>
              <a:rPr lang="ru-RU" dirty="0" smtClean="0"/>
              <a:t>+ 7 (933) 34344322 –</a:t>
            </a:r>
            <a:r>
              <a:rPr lang="en-US" dirty="0" smtClean="0"/>
              <a:t>&gt;  </a:t>
            </a:r>
            <a:r>
              <a:rPr lang="ru-RU" dirty="0" smtClean="0"/>
              <a:t>+7(933)34344322</a:t>
            </a:r>
            <a:r>
              <a:rPr lang="en-US" dirty="0" smtClean="0"/>
              <a:t>, </a:t>
            </a:r>
            <a:r>
              <a:rPr lang="ru-RU" dirty="0"/>
              <a:t>(</a:t>
            </a:r>
            <a:r>
              <a:rPr lang="ru-RU" dirty="0" smtClean="0"/>
              <a:t>933)34344322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34344322</a:t>
            </a:r>
            <a:endParaRPr lang="en-US" dirty="0" smtClean="0"/>
          </a:p>
          <a:p>
            <a:r>
              <a:rPr lang="ru-RU" dirty="0" smtClean="0"/>
              <a:t>От выбора </a:t>
            </a:r>
            <a:r>
              <a:rPr lang="ru-RU" dirty="0" err="1" smtClean="0"/>
              <a:t>токенов</a:t>
            </a:r>
            <a:r>
              <a:rPr lang="ru-RU" dirty="0" smtClean="0"/>
              <a:t> зависит будет ли находиться тот или иной вариант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59158633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>
            <a:normAutofit/>
          </a:bodyPr>
          <a:lstStyle/>
          <a:p>
            <a:r>
              <a:rPr lang="ru-RU" dirty="0"/>
              <a:t>Приводим схожие </a:t>
            </a:r>
            <a:r>
              <a:rPr lang="ru-RU" dirty="0" err="1" smtClean="0"/>
              <a:t>токены</a:t>
            </a:r>
            <a:r>
              <a:rPr lang="ru-RU" dirty="0" smtClean="0"/>
              <a:t> </a:t>
            </a:r>
            <a:r>
              <a:rPr lang="ru-RU" dirty="0"/>
              <a:t>к </a:t>
            </a:r>
            <a:r>
              <a:rPr lang="ru-RU" dirty="0" smtClean="0"/>
              <a:t>одному</a:t>
            </a:r>
          </a:p>
          <a:p>
            <a:pPr lvl="1"/>
            <a:r>
              <a:rPr lang="ru-RU" dirty="0" smtClean="0"/>
              <a:t>Хотим </a:t>
            </a:r>
            <a:r>
              <a:rPr lang="ru-RU" dirty="0"/>
              <a:t>ли мы считать слова в разном падеже одним и тем</a:t>
            </a:r>
            <a:r>
              <a:rPr lang="en-US" dirty="0"/>
              <a:t> </a:t>
            </a:r>
            <a:r>
              <a:rPr lang="ru-RU" dirty="0"/>
              <a:t>же словом? </a:t>
            </a:r>
            <a:r>
              <a:rPr lang="ru-RU" dirty="0" smtClean="0"/>
              <a:t>	</a:t>
            </a:r>
            <a:endParaRPr lang="ru-RU" dirty="0"/>
          </a:p>
          <a:p>
            <a:pPr lvl="1"/>
            <a:r>
              <a:rPr lang="ru-RU" dirty="0"/>
              <a:t>Мы теряем немного информации, но и будем находить больше</a:t>
            </a:r>
          </a:p>
        </p:txBody>
      </p:sp>
    </p:spTree>
    <p:extLst>
      <p:ext uri="{BB962C8B-B14F-4D97-AF65-F5344CB8AC3E}">
        <p14:creationId xmlns:p14="http://schemas.microsoft.com/office/powerpoint/2010/main" val="245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Эксплуатация </a:t>
            </a:r>
            <a:r>
              <a:rPr lang="en-US" dirty="0" smtClean="0"/>
              <a:t>ES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Использование </a:t>
            </a:r>
            <a:r>
              <a:rPr lang="en-US" dirty="0" smtClean="0"/>
              <a:t>ES </a:t>
            </a:r>
            <a:r>
              <a:rPr lang="ru-RU" dirty="0" smtClean="0"/>
              <a:t>для хранения логов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dirty="0" smtClean="0"/>
              <a:t>ML (aka </a:t>
            </a:r>
            <a:r>
              <a:rPr lang="ru-RU" dirty="0" smtClean="0"/>
              <a:t>Машинное обучение </a:t>
            </a:r>
            <a:r>
              <a:rPr lang="en-US" dirty="0" smtClean="0"/>
              <a:t>)</a:t>
            </a:r>
            <a:r>
              <a:rPr lang="ru-RU" dirty="0" smtClean="0"/>
              <a:t> в поиске.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токенов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280094796"/>
              </p:ext>
            </p:extLst>
          </p:nvPr>
        </p:nvGraphicFramePr>
        <p:xfrm>
          <a:off x="983432" y="3933056"/>
          <a:ext cx="10081119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9648825" cy="2303833"/>
          </a:xfrm>
        </p:spPr>
        <p:txBody>
          <a:bodyPr/>
          <a:lstStyle/>
          <a:p>
            <a:r>
              <a:rPr lang="ru-RU" dirty="0" smtClean="0"/>
              <a:t>Не все </a:t>
            </a:r>
            <a:r>
              <a:rPr lang="ru-RU" dirty="0" err="1" smtClean="0"/>
              <a:t>токены</a:t>
            </a:r>
            <a:r>
              <a:rPr lang="ru-RU" dirty="0" smtClean="0"/>
              <a:t> нам интересны</a:t>
            </a:r>
          </a:p>
          <a:p>
            <a:pPr lvl="1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предлоги</a:t>
            </a:r>
          </a:p>
        </p:txBody>
      </p:sp>
    </p:spTree>
    <p:extLst>
      <p:ext uri="{BB962C8B-B14F-4D97-AF65-F5344CB8AC3E}">
        <p14:creationId xmlns:p14="http://schemas.microsoft.com/office/powerpoint/2010/main" val="1234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Делаем поиск умнее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5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Маппинг</a:t>
            </a:r>
            <a:r>
              <a:rPr lang="ru-RU" dirty="0" smtClean="0"/>
              <a:t> – аналог схемы в </a:t>
            </a:r>
            <a:r>
              <a:rPr lang="en-US" dirty="0" smtClean="0"/>
              <a:t>ES</a:t>
            </a:r>
          </a:p>
          <a:p>
            <a:r>
              <a:rPr lang="ru-RU" dirty="0" smtClean="0"/>
              <a:t>Что нам важно</a:t>
            </a:r>
            <a:endParaRPr lang="en-US" dirty="0"/>
          </a:p>
          <a:p>
            <a:r>
              <a:rPr lang="ru-RU" dirty="0" smtClean="0"/>
              <a:t>Тип поля </a:t>
            </a:r>
          </a:p>
          <a:p>
            <a:r>
              <a:rPr lang="ru-RU" dirty="0" smtClean="0"/>
              <a:t>Анализатор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</a:t>
            </a:r>
            <a:r>
              <a:rPr lang="ru-RU" dirty="0" smtClean="0"/>
              <a:t>ущности </a:t>
            </a:r>
            <a:r>
              <a:rPr lang="ru-RU" dirty="0" smtClean="0"/>
              <a:t>в </a:t>
            </a:r>
            <a:r>
              <a:rPr lang="en-US" dirty="0" smtClean="0"/>
              <a:t>ES </a:t>
            </a:r>
            <a:r>
              <a:rPr lang="ru-RU" dirty="0" smtClean="0"/>
              <a:t>– </a:t>
            </a:r>
            <a:r>
              <a:rPr lang="ru-RU" dirty="0" err="1" smtClean="0"/>
              <a:t>иммутабельные</a:t>
            </a:r>
            <a:endParaRPr lang="ru-RU" dirty="0"/>
          </a:p>
          <a:p>
            <a:pPr lvl="1"/>
            <a:r>
              <a:rPr lang="ru-RU" dirty="0" smtClean="0"/>
              <a:t> Настраивать </a:t>
            </a:r>
            <a:r>
              <a:rPr lang="ru-RU" dirty="0" smtClean="0"/>
              <a:t>можно только не </a:t>
            </a:r>
            <a:r>
              <a:rPr lang="ru-RU" dirty="0" smtClean="0"/>
              <a:t>индексированные поля</a:t>
            </a:r>
          </a:p>
          <a:p>
            <a:pPr lvl="1"/>
            <a:r>
              <a:rPr lang="ru-RU" dirty="0" smtClean="0"/>
              <a:t>Лучше настраивать при создании индексов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curl -X PUT "localhost:9200/</a:t>
            </a:r>
            <a:r>
              <a:rPr lang="en-US" dirty="0" err="1"/>
              <a:t>my-index?pretty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"mappings": {</a:t>
            </a:r>
          </a:p>
          <a:p>
            <a:pPr marL="0" indent="0">
              <a:buNone/>
            </a:pPr>
            <a:r>
              <a:rPr lang="en-US" dirty="0"/>
              <a:t>    "properties": {</a:t>
            </a:r>
          </a:p>
          <a:p>
            <a:pPr marL="0" indent="0">
              <a:buNone/>
            </a:pPr>
            <a:r>
              <a:rPr lang="en-US" dirty="0"/>
              <a:t>      "age":    { "type": "</a:t>
            </a:r>
            <a:r>
              <a:rPr lang="en-US" dirty="0" smtClean="0"/>
              <a:t>integer“ </a:t>
            </a:r>
            <a:r>
              <a:rPr lang="en-US" dirty="0"/>
              <a:t>},  </a:t>
            </a:r>
          </a:p>
          <a:p>
            <a:pPr marL="0" indent="0">
              <a:buNone/>
            </a:pPr>
            <a:r>
              <a:rPr lang="en-US" dirty="0"/>
              <a:t>      "email":  { "type": </a:t>
            </a:r>
            <a:r>
              <a:rPr lang="en-US" dirty="0" smtClean="0"/>
              <a:t>"</a:t>
            </a:r>
            <a:r>
              <a:rPr lang="en-US" dirty="0"/>
              <a:t> text</a:t>
            </a:r>
            <a:r>
              <a:rPr lang="en-US" dirty="0" smtClean="0"/>
              <a:t>“ 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/>
              <a:t>analyzer": "</a:t>
            </a:r>
            <a:r>
              <a:rPr lang="en-US" dirty="0" err="1"/>
              <a:t>std_english</a:t>
            </a:r>
            <a:r>
              <a:rPr lang="en-US" dirty="0"/>
              <a:t>"  }, </a:t>
            </a:r>
          </a:p>
          <a:p>
            <a:pPr marL="0" indent="0">
              <a:buNone/>
            </a:pPr>
            <a:r>
              <a:rPr lang="en-US" dirty="0"/>
              <a:t>      "name":   { "type": </a:t>
            </a:r>
            <a:r>
              <a:rPr lang="en-US" dirty="0" smtClean="0"/>
              <a:t>"keyword"  </a:t>
            </a:r>
            <a:r>
              <a:rPr lang="en-US" dirty="0"/>
              <a:t>}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 }  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ru-RU" dirty="0"/>
              <a:t>Автоматически настраивает поля и для текстовых полей выбирается анализатор </a:t>
            </a:r>
            <a:r>
              <a:rPr lang="en-US" dirty="0"/>
              <a:t>“standard”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Посмотреть настройки </a:t>
            </a:r>
            <a:r>
              <a:rPr lang="ru-RU" dirty="0" err="1"/>
              <a:t>маппингов</a:t>
            </a:r>
            <a:r>
              <a:rPr lang="ru-RU" dirty="0"/>
              <a:t> можно так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curl -X GET "localhost:9200/my-index/_</a:t>
            </a:r>
            <a:r>
              <a:rPr lang="en-US" dirty="0" err="1"/>
              <a:t>mapping?pretty</a:t>
            </a:r>
            <a:r>
              <a:rPr lang="en-US" dirty="0"/>
              <a:t>"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</a:t>
            </a:r>
            <a:r>
              <a:rPr lang="en-US" dirty="0" smtClean="0"/>
              <a:t>e</a:t>
            </a:r>
            <a:r>
              <a:rPr lang="en-US" dirty="0" smtClean="0"/>
              <a:t>line </a:t>
            </a:r>
            <a:r>
              <a:rPr lang="ru-RU" dirty="0" smtClean="0"/>
              <a:t> обработки конкретного поля</a:t>
            </a:r>
            <a:endParaRPr lang="en-US" dirty="0" smtClean="0"/>
          </a:p>
          <a:p>
            <a:r>
              <a:rPr lang="ru-RU" dirty="0" smtClean="0"/>
              <a:t>Создаем свой если стандартных мало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 err="1"/>
              <a:t>my_index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"settings": { "analysis": {</a:t>
            </a:r>
          </a:p>
          <a:p>
            <a:pPr marL="0" indent="0">
              <a:buNone/>
            </a:pPr>
            <a:r>
              <a:rPr lang="en-US" dirty="0"/>
              <a:t>      "analyzer":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my_custom_analyzer</a:t>
            </a:r>
            <a:r>
              <a:rPr lang="en-US" dirty="0"/>
              <a:t>": { "type": "custom", "tokenizer": "standard",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char_filter</a:t>
            </a:r>
            <a:r>
              <a:rPr lang="en-US" dirty="0"/>
              <a:t>": ["</a:t>
            </a:r>
            <a:r>
              <a:rPr lang="en-US" dirty="0" err="1"/>
              <a:t>html_strip</a:t>
            </a:r>
            <a:r>
              <a:rPr lang="en-US" dirty="0"/>
              <a:t>" ],</a:t>
            </a:r>
          </a:p>
          <a:p>
            <a:pPr marL="0" indent="0">
              <a:buNone/>
            </a:pPr>
            <a:r>
              <a:rPr lang="en-US" dirty="0"/>
              <a:t>          "filter": [</a:t>
            </a:r>
          </a:p>
          <a:p>
            <a:pPr marL="0" indent="0">
              <a:buNone/>
            </a:pPr>
            <a:r>
              <a:rPr lang="en-US" dirty="0"/>
              <a:t>            "lowercase</a:t>
            </a:r>
            <a:r>
              <a:rPr lang="en-US" dirty="0" smtClean="0"/>
              <a:t>",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]  }  </a:t>
            </a:r>
            <a:r>
              <a:rPr lang="en-US" dirty="0"/>
              <a:t>} } } 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Пример использования – </a:t>
            </a:r>
            <a:r>
              <a:rPr lang="ru-RU" dirty="0" err="1" smtClean="0"/>
              <a:t>Контур.Стафф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4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Контур</a:t>
            </a:r>
            <a:r>
              <a:rPr lang="en-US" dirty="0" smtClean="0"/>
              <a:t>.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Справочник </a:t>
            </a:r>
            <a:r>
              <a:rPr lang="ru-RU" sz="2400" dirty="0" smtClean="0"/>
              <a:t>сотрудников</a:t>
            </a:r>
          </a:p>
          <a:p>
            <a:r>
              <a:rPr lang="ru-RU" sz="2400" dirty="0" smtClean="0"/>
              <a:t>Социальная сеть</a:t>
            </a:r>
          </a:p>
          <a:p>
            <a:r>
              <a:rPr lang="ru-RU" sz="2400" dirty="0"/>
              <a:t>Использует </a:t>
            </a:r>
            <a:r>
              <a:rPr lang="en-US" sz="2400" dirty="0"/>
              <a:t>ES </a:t>
            </a:r>
            <a:r>
              <a:rPr lang="ru-RU" sz="2400" dirty="0"/>
              <a:t>для</a:t>
            </a:r>
            <a:r>
              <a:rPr lang="en-US" sz="2400" dirty="0"/>
              <a:t> </a:t>
            </a:r>
            <a:r>
              <a:rPr lang="ru-RU" sz="2400" dirty="0"/>
              <a:t>Поиска </a:t>
            </a:r>
          </a:p>
          <a:p>
            <a:r>
              <a:rPr lang="ru-RU" sz="2400" dirty="0" smtClean="0"/>
              <a:t>Много </a:t>
            </a:r>
            <a:r>
              <a:rPr lang="ru-RU" sz="2400" dirty="0" smtClean="0"/>
              <a:t>разного контента</a:t>
            </a:r>
          </a:p>
          <a:p>
            <a:r>
              <a:rPr lang="en-US" sz="2400" dirty="0" smtClean="0"/>
              <a:t>~4k </a:t>
            </a:r>
            <a:r>
              <a:rPr lang="ru-RU" sz="2400" dirty="0" smtClean="0"/>
              <a:t>обращений к </a:t>
            </a:r>
            <a:r>
              <a:rPr lang="en-US" sz="2400" dirty="0" smtClean="0"/>
              <a:t>SERP </a:t>
            </a:r>
            <a:r>
              <a:rPr lang="ru-RU" sz="2400" dirty="0" smtClean="0"/>
              <a:t>за день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16080" y="2348880"/>
            <a:ext cx="3181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Зачем в вашем приложении встроенный поиск?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строенный 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Использует продвинутые фишки </a:t>
            </a:r>
            <a:r>
              <a:rPr lang="en-US" dirty="0" smtClean="0"/>
              <a:t>ES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ru-RU" dirty="0" smtClean="0"/>
              <a:t>крипты ранжирования для управления результатом</a:t>
            </a:r>
          </a:p>
          <a:p>
            <a:pPr lvl="1"/>
            <a:r>
              <a:rPr lang="ru-RU" dirty="0" smtClean="0"/>
              <a:t>Вложенные объекты</a:t>
            </a:r>
            <a:endParaRPr lang="ru-RU" dirty="0"/>
          </a:p>
          <a:p>
            <a:pPr lvl="1"/>
            <a:r>
              <a:rPr lang="ru-RU" dirty="0" smtClean="0"/>
              <a:t>Релевантностью полей в запросе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Настроены фильтры управления видимости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Агрегирование 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Контур</a:t>
            </a:r>
            <a:r>
              <a:rPr lang="en-US" dirty="0"/>
              <a:t>.</a:t>
            </a:r>
            <a:r>
              <a:rPr lang="ru-RU" dirty="0" err="1"/>
              <a:t>Стафф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43" r="85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0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 тоже подсказки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7796352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Популярные теги за последнее время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404664"/>
            <a:ext cx="3816424" cy="47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Что дальше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Хорошее введение в теорию информационного поиска</a:t>
            </a:r>
            <a:endParaRPr lang="ru-RU" sz="2400" dirty="0"/>
          </a:p>
          <a:p>
            <a:r>
              <a:rPr lang="ru-RU" sz="2400" dirty="0" smtClean="0"/>
              <a:t>Идеально если вы хотите глубже понимать </a:t>
            </a:r>
            <a:r>
              <a:rPr lang="en-US" sz="2400" dirty="0" smtClean="0"/>
              <a:t>ES</a:t>
            </a:r>
            <a:r>
              <a:rPr lang="ru-RU" sz="2400" dirty="0" smtClean="0"/>
              <a:t> либо написать свой аналог</a:t>
            </a:r>
            <a:endParaRPr lang="ru-RU" sz="2400" dirty="0"/>
          </a:p>
          <a:p>
            <a:r>
              <a:rPr lang="ru-RU" sz="2400" dirty="0"/>
              <a:t>Н</a:t>
            </a:r>
            <a:r>
              <a:rPr lang="ru-RU" sz="2400" dirty="0" smtClean="0"/>
              <a:t>овой </a:t>
            </a:r>
            <a:r>
              <a:rPr lang="ru-RU" sz="2400" dirty="0" smtClean="0"/>
              <a:t>редакции нет </a:t>
            </a:r>
            <a:r>
              <a:rPr lang="ru-RU" sz="2400" dirty="0" smtClean="0"/>
              <a:t>с 2008 </a:t>
            </a:r>
            <a:r>
              <a:rPr lang="ru-RU" sz="2400" dirty="0" smtClean="0"/>
              <a:t>г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У</a:t>
            </a:r>
            <a:r>
              <a:rPr lang="ru-RU" sz="2400" dirty="0" smtClean="0"/>
              <a:t>старела </a:t>
            </a:r>
            <a:r>
              <a:rPr lang="ru-RU" sz="2400" dirty="0" smtClean="0"/>
              <a:t>в </a:t>
            </a:r>
            <a:r>
              <a:rPr lang="en-US" sz="2400" dirty="0" smtClean="0"/>
              <a:t>ML </a:t>
            </a:r>
            <a:r>
              <a:rPr lang="ru-RU" sz="2400" dirty="0" smtClean="0"/>
              <a:t>части.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15" y="1773238"/>
            <a:ext cx="3913832" cy="4392612"/>
          </a:xfrm>
        </p:spPr>
      </p:pic>
    </p:spTree>
    <p:extLst>
      <p:ext uri="{BB962C8B-B14F-4D97-AF65-F5344CB8AC3E}">
        <p14:creationId xmlns:p14="http://schemas.microsoft.com/office/powerpoint/2010/main" val="2521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723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https://www.ozon.ru/context/detail/id/5497130/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47" y="1043614"/>
            <a:ext cx="4114178" cy="4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Конкретные рецепты</a:t>
            </a:r>
          </a:p>
          <a:p>
            <a:r>
              <a:rPr lang="ru-RU" sz="2400" dirty="0" smtClean="0"/>
              <a:t>Практика использования </a:t>
            </a:r>
            <a:r>
              <a:rPr lang="en-US" sz="2400" dirty="0" smtClean="0"/>
              <a:t>ES</a:t>
            </a:r>
            <a:endParaRPr lang="ru-RU" sz="2400" dirty="0"/>
          </a:p>
          <a:p>
            <a:r>
              <a:rPr lang="ru-RU" sz="2400" dirty="0" smtClean="0"/>
              <a:t>Ориентация на ручное управление ранжированием без </a:t>
            </a:r>
            <a:r>
              <a:rPr lang="en-US" sz="2400" dirty="0" smtClean="0"/>
              <a:t>ML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8" y="1773238"/>
            <a:ext cx="3105887" cy="4392612"/>
          </a:xfrm>
        </p:spPr>
      </p:pic>
    </p:spTree>
    <p:extLst>
      <p:ext uri="{BB962C8B-B14F-4D97-AF65-F5344CB8AC3E}">
        <p14:creationId xmlns:p14="http://schemas.microsoft.com/office/powerpoint/2010/main" val="266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Встроенный </a:t>
            </a:r>
            <a:r>
              <a:rPr lang="ru-RU" dirty="0" smtClean="0"/>
              <a:t>поиск – Примеры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Windows</a:t>
            </a:r>
          </a:p>
          <a:p>
            <a:r>
              <a:rPr lang="en-US" sz="2400" dirty="0" smtClean="0"/>
              <a:t>MS Office</a:t>
            </a:r>
          </a:p>
          <a:p>
            <a:r>
              <a:rPr lang="en-US" sz="2400" dirty="0" err="1" smtClean="0"/>
              <a:t>GMail</a:t>
            </a:r>
            <a:endParaRPr lang="ru-RU" sz="2400" dirty="0"/>
          </a:p>
          <a:p>
            <a:r>
              <a:rPr lang="en-US" sz="2400" dirty="0" err="1" smtClean="0"/>
              <a:t>Ozon</a:t>
            </a:r>
            <a:endParaRPr lang="ru-RU" sz="2400" dirty="0" smtClean="0"/>
          </a:p>
          <a:p>
            <a:r>
              <a:rPr lang="en-US" sz="2400" dirty="0" err="1" smtClean="0"/>
              <a:t>Inteliji</a:t>
            </a:r>
            <a:r>
              <a:rPr lang="en-US" sz="2400" dirty="0" smtClean="0"/>
              <a:t> Idea</a:t>
            </a:r>
            <a:endParaRPr lang="en-US" sz="2400" dirty="0" smtClean="0"/>
          </a:p>
          <a:p>
            <a:r>
              <a:rPr lang="ru-RU" sz="2400" dirty="0" smtClean="0"/>
              <a:t>И </a:t>
            </a:r>
            <a:r>
              <a:rPr lang="ru-RU" sz="2400" dirty="0" smtClean="0"/>
              <a:t>ещё много-много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примеров….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22" y="2350984"/>
            <a:ext cx="2808312" cy="231936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35" y="4785688"/>
            <a:ext cx="5938686" cy="490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282" y="5407142"/>
            <a:ext cx="6434591" cy="5040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86" y="1886153"/>
            <a:ext cx="201958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871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https://www.ozon.ru/context/detail/id/144631193/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43" y="1007910"/>
            <a:ext cx="4149882" cy="41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Алексей Шестаков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shestakovap@skbkontur.ru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Единая точка навигации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Быстрая навигация 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Встроенный поиск </a:t>
            </a:r>
            <a:r>
              <a:rPr lang="ru-RU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Профит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Признаки того, что вам он нужен</a:t>
            </a:r>
          </a:p>
          <a:p>
            <a:pPr lvl="1"/>
            <a:r>
              <a:rPr lang="ru-RU" dirty="0" smtClean="0"/>
              <a:t>Много контента	</a:t>
            </a:r>
            <a:endParaRPr lang="ru-RU" dirty="0" smtClean="0"/>
          </a:p>
          <a:p>
            <a:pPr lvl="1"/>
            <a:r>
              <a:rPr lang="ru-RU" dirty="0" smtClean="0"/>
              <a:t>Много типов контента</a:t>
            </a:r>
          </a:p>
          <a:p>
            <a:pPr lvl="1"/>
            <a:r>
              <a:rPr lang="ru-RU" dirty="0" smtClean="0"/>
              <a:t>Много </a:t>
            </a:r>
            <a:r>
              <a:rPr lang="ru-RU" dirty="0" smtClean="0"/>
              <a:t>разных функции (</a:t>
            </a:r>
            <a:r>
              <a:rPr lang="ru-RU" dirty="0" err="1" smtClean="0"/>
              <a:t>фичей</a:t>
            </a:r>
            <a:r>
              <a:rPr lang="ru-RU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Сложная навигация меню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Встроенный поиск </a:t>
            </a:r>
            <a:r>
              <a:rPr lang="ru-RU" dirty="0" smtClean="0"/>
              <a:t>– Когда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SERP -</a:t>
            </a:r>
            <a:r>
              <a:rPr lang="ru-RU" dirty="0" smtClean="0"/>
              <a:t> </a:t>
            </a:r>
            <a:r>
              <a:rPr lang="en-US" dirty="0"/>
              <a:t>Search Engine Result </a:t>
            </a:r>
            <a:r>
              <a:rPr lang="en-US" dirty="0" smtClean="0"/>
              <a:t>Page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Поисковая подсказка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виды поиска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FFF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24780</TotalTime>
  <Words>1171</Words>
  <Application>Microsoft Office PowerPoint</Application>
  <PresentationFormat>Широкоэкранный</PresentationFormat>
  <Paragraphs>342</Paragraphs>
  <Slides>61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Segoe UI</vt:lpstr>
      <vt:lpstr>Segoe UI Light</vt:lpstr>
      <vt:lpstr>Тема Контур</vt:lpstr>
      <vt:lpstr>Добавляем поисковую строку в ваше приложение с Elasticsearch</vt:lpstr>
      <vt:lpstr>Что будет в этом докладе</vt:lpstr>
      <vt:lpstr>Что будет в этом докладе</vt:lpstr>
      <vt:lpstr>Чего не будет в этом докладе</vt:lpstr>
      <vt:lpstr>Встроенный поиск</vt:lpstr>
      <vt:lpstr>Встроенный поиск – Примеры</vt:lpstr>
      <vt:lpstr>Встроенный поиск – Профит</vt:lpstr>
      <vt:lpstr>Встроенный поиск – Когда  </vt:lpstr>
      <vt:lpstr>Основные виды поиска</vt:lpstr>
      <vt:lpstr>SERP – Search Engine Result Page</vt:lpstr>
      <vt:lpstr>Поисковые подсказки</vt:lpstr>
      <vt:lpstr>Elastic Search - Введение</vt:lpstr>
      <vt:lpstr>ES - Движок полнотекстового поиска</vt:lpstr>
      <vt:lpstr>Почему реляционные БД не подходят ?</vt:lpstr>
      <vt:lpstr>Почему документно-ориентированные БД не подходят ?</vt:lpstr>
      <vt:lpstr>Что такое Elasticsearch?</vt:lpstr>
      <vt:lpstr>Что такое Elasticsearch?</vt:lpstr>
      <vt:lpstr>Что такое Elasticsearch?</vt:lpstr>
      <vt:lpstr>Почему Я рассказываю про ES?</vt:lpstr>
      <vt:lpstr>Конкуренты Elasticsearch</vt:lpstr>
      <vt:lpstr>Elasticsearch – История</vt:lpstr>
      <vt:lpstr>История Elasticsearch</vt:lpstr>
      <vt:lpstr>История Lucene</vt:lpstr>
      <vt:lpstr>Почему Elasticsearch &gt; Lucene</vt:lpstr>
      <vt:lpstr>Elasticsearch - 🚀</vt:lpstr>
      <vt:lpstr>Индексируем</vt:lpstr>
      <vt:lpstr>Поиск</vt:lpstr>
      <vt:lpstr>Ищем по префиксу</vt:lpstr>
      <vt:lpstr>Теория чтобы искать умнее</vt:lpstr>
      <vt:lpstr>Elasticsearch – не черная коробка</vt:lpstr>
      <vt:lpstr>Модель – Bag of Words</vt:lpstr>
      <vt:lpstr>Что такое «Токен»?</vt:lpstr>
      <vt:lpstr>Поисковый индекс </vt:lpstr>
      <vt:lpstr>Инвертированный индекс </vt:lpstr>
      <vt:lpstr>Процесс индексации</vt:lpstr>
      <vt:lpstr>Фильтр текста</vt:lpstr>
      <vt:lpstr>Токенизация</vt:lpstr>
      <vt:lpstr>Токенизация</vt:lpstr>
      <vt:lpstr>Нормализация</vt:lpstr>
      <vt:lpstr>Фильтр токенов</vt:lpstr>
      <vt:lpstr>Делаем поиск умнее</vt:lpstr>
      <vt:lpstr>Настраиваем маппинги</vt:lpstr>
      <vt:lpstr>Настраиваем маппинги</vt:lpstr>
      <vt:lpstr>Настраиваем маппинги</vt:lpstr>
      <vt:lpstr>Настраиваем маппинги</vt:lpstr>
      <vt:lpstr>Настраиваем анализаторы</vt:lpstr>
      <vt:lpstr>Настраиваем анализаторы</vt:lpstr>
      <vt:lpstr>Пример использования – Контур.Стафф</vt:lpstr>
      <vt:lpstr>Контур.Стафф</vt:lpstr>
      <vt:lpstr>Контур.Стафф</vt:lpstr>
      <vt:lpstr>Поиск в Стафф</vt:lpstr>
      <vt:lpstr>Поиск в Стафф</vt:lpstr>
      <vt:lpstr>Поисковая подсказка в Стафф</vt:lpstr>
      <vt:lpstr>Это тоже подсказки</vt:lpstr>
      <vt:lpstr>Популярные теги за последнее время</vt:lpstr>
      <vt:lpstr>Что дальше </vt:lpstr>
      <vt:lpstr>Литература</vt:lpstr>
      <vt:lpstr>https://www.ozon.ru/context/detail/id/5497130/</vt:lpstr>
      <vt:lpstr>Литература</vt:lpstr>
      <vt:lpstr>https://www.ozon.ru/context/detail/id/144631193/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Шестаков Алексей Петрович</dc:creator>
  <cp:keywords/>
  <dc:description/>
  <cp:lastModifiedBy>Шестаков Алексей Петрович</cp:lastModifiedBy>
  <cp:revision>424</cp:revision>
  <dcterms:created xsi:type="dcterms:W3CDTF">2014-03-14T10:29:29Z</dcterms:created>
  <dcterms:modified xsi:type="dcterms:W3CDTF">2019-09-19T09:05:05Z</dcterms:modified>
  <cp:category/>
</cp:coreProperties>
</file>