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5" r:id="rId2"/>
    <p:sldId id="382" r:id="rId3"/>
    <p:sldId id="390" r:id="rId4"/>
    <p:sldId id="391" r:id="rId5"/>
    <p:sldId id="392" r:id="rId6"/>
    <p:sldId id="383" r:id="rId7"/>
    <p:sldId id="384" r:id="rId8"/>
    <p:sldId id="385" r:id="rId9"/>
    <p:sldId id="398" r:id="rId10"/>
    <p:sldId id="400" r:id="rId11"/>
    <p:sldId id="319" r:id="rId12"/>
    <p:sldId id="320" r:id="rId13"/>
    <p:sldId id="341" r:id="rId14"/>
    <p:sldId id="370" r:id="rId15"/>
    <p:sldId id="378" r:id="rId16"/>
    <p:sldId id="371" r:id="rId17"/>
    <p:sldId id="372" r:id="rId18"/>
    <p:sldId id="373" r:id="rId19"/>
    <p:sldId id="374" r:id="rId20"/>
    <p:sldId id="375" r:id="rId21"/>
    <p:sldId id="380" r:id="rId22"/>
    <p:sldId id="376" r:id="rId23"/>
    <p:sldId id="377" r:id="rId24"/>
    <p:sldId id="401" r:id="rId25"/>
    <p:sldId id="402" r:id="rId26"/>
    <p:sldId id="403" r:id="rId27"/>
    <p:sldId id="356" r:id="rId28"/>
    <p:sldId id="360" r:id="rId29"/>
    <p:sldId id="355" r:id="rId30"/>
    <p:sldId id="315" r:id="rId31"/>
    <p:sldId id="359" r:id="rId32"/>
    <p:sldId id="358" r:id="rId33"/>
    <p:sldId id="404" r:id="rId34"/>
    <p:sldId id="351" r:id="rId35"/>
    <p:sldId id="362" r:id="rId36"/>
    <p:sldId id="354" r:id="rId37"/>
    <p:sldId id="353" r:id="rId38"/>
    <p:sldId id="363" r:id="rId39"/>
    <p:sldId id="364" r:id="rId40"/>
    <p:sldId id="313" r:id="rId41"/>
    <p:sldId id="317" r:id="rId42"/>
    <p:sldId id="312" r:id="rId43"/>
    <p:sldId id="316" r:id="rId44"/>
    <p:sldId id="28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E36A9E-3D00-4D82-B814-7BADD787C2F0}">
          <p14:sldIdLst>
            <p14:sldId id="285"/>
            <p14:sldId id="382"/>
            <p14:sldId id="390"/>
            <p14:sldId id="391"/>
            <p14:sldId id="392"/>
            <p14:sldId id="383"/>
            <p14:sldId id="384"/>
            <p14:sldId id="385"/>
            <p14:sldId id="398"/>
            <p14:sldId id="400"/>
          </p14:sldIdLst>
        </p14:section>
        <p14:section name="Встроенный поиск" id="{F11FE9E3-3AF9-48A9-B358-38DA6F67D657}">
          <p14:sldIdLst>
            <p14:sldId id="319"/>
            <p14:sldId id="320"/>
          </p14:sldIdLst>
        </p14:section>
        <p14:section name="Elasticsearch - Bootstrap" id="{374AAFC3-5C3A-47E2-B3CC-97911B798BB4}">
          <p14:sldIdLst>
            <p14:sldId id="341"/>
            <p14:sldId id="370"/>
            <p14:sldId id="378"/>
            <p14:sldId id="371"/>
            <p14:sldId id="372"/>
            <p14:sldId id="373"/>
            <p14:sldId id="374"/>
            <p14:sldId id="375"/>
            <p14:sldId id="380"/>
            <p14:sldId id="376"/>
            <p14:sldId id="377"/>
          </p14:sldIdLst>
        </p14:section>
        <p14:section name="Делаем поиск умнее" id="{11459DF0-5CCF-4A0E-81C4-82360D6E835A}">
          <p14:sldIdLst>
            <p14:sldId id="401"/>
            <p14:sldId id="402"/>
            <p14:sldId id="403"/>
            <p14:sldId id="356"/>
            <p14:sldId id="360"/>
            <p14:sldId id="355"/>
            <p14:sldId id="315"/>
            <p14:sldId id="359"/>
            <p14:sldId id="358"/>
            <p14:sldId id="404"/>
          </p14:sldIdLst>
        </p14:section>
        <p14:section name="Пример использования - Стафф" id="{75A36FDD-F6BA-4421-8C7C-94A11B50F9D4}">
          <p14:sldIdLst>
            <p14:sldId id="351"/>
            <p14:sldId id="362"/>
            <p14:sldId id="354"/>
            <p14:sldId id="353"/>
            <p14:sldId id="363"/>
            <p14:sldId id="364"/>
          </p14:sldIdLst>
        </p14:section>
        <p14:section name="Что дальше" id="{866EAD80-A965-4898-BEDD-7BD5F6D24F2C}">
          <p14:sldIdLst>
            <p14:sldId id="313"/>
            <p14:sldId id="317"/>
            <p14:sldId id="312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стаков Алексей Петрович" initials="ШАП" lastIdx="1" clrIdx="0">
    <p:extLst>
      <p:ext uri="{19B8F6BF-5375-455C-9EA6-DF929625EA0E}">
        <p15:presenceInfo xmlns:p15="http://schemas.microsoft.com/office/powerpoint/2012/main" userId="S-1-5-21-1231152155-1323711836-1525454979-96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1" autoAdjust="0"/>
    <p:restoredTop sz="75793" autoAdjust="0"/>
  </p:normalViewPr>
  <p:slideViewPr>
    <p:cSldViewPr>
      <p:cViewPr varScale="1">
        <p:scale>
          <a:sx n="96" d="100"/>
          <a:sy n="96" d="100"/>
        </p:scale>
        <p:origin x="54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4F4BA665-3416-B14A-AC27-9E1EAD7881BB}" type="presOf" srcId="{EAB81984-5B84-4970-8447-2B456B8C58DF}" destId="{3A252E36-3D7E-49E5-B812-EE4CACF0D5CF}" srcOrd="0" destOrd="0" presId="urn:microsoft.com/office/officeart/2008/layout/PictureGrid"/>
    <dgm:cxn modelId="{6FA022A7-8122-0145-A44E-1E2E4A154C6D}" type="presOf" srcId="{B75F6A3A-9A51-4DF3-8A57-9AEB0739425C}" destId="{B29ABF60-EC0F-45AD-A90E-9C76D15C2F14}" srcOrd="0" destOrd="0" presId="urn:microsoft.com/office/officeart/2008/layout/PictureGrid"/>
    <dgm:cxn modelId="{9DB39390-5EE9-AE45-94E7-14FD67996D2B}" type="presParOf" srcId="{3A252E36-3D7E-49E5-B812-EE4CACF0D5CF}" destId="{CF6D50B3-578A-4EA0-A5A0-492FA729F6ED}" srcOrd="0" destOrd="0" presId="urn:microsoft.com/office/officeart/2008/layout/PictureGrid"/>
    <dgm:cxn modelId="{FA8CBED8-F43B-544D-8535-730188D61BBB}" type="presParOf" srcId="{CF6D50B3-578A-4EA0-A5A0-492FA729F6ED}" destId="{B29ABF60-EC0F-45AD-A90E-9C76D15C2F14}" srcOrd="0" destOrd="0" presId="urn:microsoft.com/office/officeart/2008/layout/PictureGrid"/>
    <dgm:cxn modelId="{5F36191D-8257-6B46-AC01-56B6C208107A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95273E94-9556-0B43-B0C3-AA8FFBDF873B}" type="presOf" srcId="{B75F6A3A-9A51-4DF3-8A57-9AEB0739425C}" destId="{B29ABF60-EC0F-45AD-A90E-9C76D15C2F14}" srcOrd="0" destOrd="0" presId="urn:microsoft.com/office/officeart/2008/layout/PictureGrid"/>
    <dgm:cxn modelId="{5B58A190-EE9E-6549-B13C-BE0C8B46F828}" type="presOf" srcId="{EAB81984-5B84-4970-8447-2B456B8C58DF}" destId="{3A252E36-3D7E-49E5-B812-EE4CACF0D5CF}" srcOrd="0" destOrd="0" presId="urn:microsoft.com/office/officeart/2008/layout/PictureGrid"/>
    <dgm:cxn modelId="{0AE7A9E3-0502-6045-97CF-5AE6D683FE34}" type="presParOf" srcId="{3A252E36-3D7E-49E5-B812-EE4CACF0D5CF}" destId="{CF6D50B3-578A-4EA0-A5A0-492FA729F6ED}" srcOrd="0" destOrd="0" presId="urn:microsoft.com/office/officeart/2008/layout/PictureGrid"/>
    <dgm:cxn modelId="{D12C498C-F6A5-974B-AD59-ECAAC6C7346D}" type="presParOf" srcId="{CF6D50B3-578A-4EA0-A5A0-492FA729F6ED}" destId="{B29ABF60-EC0F-45AD-A90E-9C76D15C2F14}" srcOrd="0" destOrd="0" presId="urn:microsoft.com/office/officeart/2008/layout/PictureGrid"/>
    <dgm:cxn modelId="{F7871347-DDA3-7242-9AC7-62A0E55ADCB8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2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8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4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4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2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просто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4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11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Настройки будут 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4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в поле </a:t>
            </a:r>
            <a:r>
              <a:rPr lang="en-US" baseline="0" dirty="0" err="1" smtClean="0"/>
              <a:t>job_description</a:t>
            </a:r>
            <a:r>
              <a:rPr lang="en-US" baseline="0" dirty="0" smtClean="0"/>
              <a:t> HTML </a:t>
            </a:r>
            <a:r>
              <a:rPr lang="ru-RU" baseline="0" dirty="0" smtClean="0"/>
              <a:t>код будет игнорироваться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3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Реляционные БД не подходят для поиска слов по многим таблицам</a:t>
            </a:r>
          </a:p>
          <a:p>
            <a:r>
              <a:rPr lang="ru-RU" dirty="0" smtClean="0"/>
              <a:t>Не умеют ранжировать</a:t>
            </a:r>
          </a:p>
          <a:p>
            <a:r>
              <a:rPr lang="ru-RU" dirty="0" smtClean="0"/>
              <a:t>Не умеют обрабатывать текст</a:t>
            </a:r>
            <a:endParaRPr lang="en-US" dirty="0" smtClean="0"/>
          </a:p>
          <a:p>
            <a:r>
              <a:rPr lang="ru-RU" dirty="0" smtClean="0"/>
              <a:t>Некоторые БД включают поиск как доп. </a:t>
            </a:r>
            <a:r>
              <a:rPr lang="ru-RU" dirty="0" err="1" smtClean="0"/>
              <a:t>фичу</a:t>
            </a:r>
            <a:endParaRPr lang="ru-RU" dirty="0" smtClean="0"/>
          </a:p>
          <a:p>
            <a:pPr lvl="1"/>
            <a:r>
              <a:rPr lang="en-US" dirty="0" smtClean="0"/>
              <a:t>MSSQL </a:t>
            </a:r>
            <a:r>
              <a:rPr lang="ru-RU" dirty="0" smtClean="0"/>
              <a:t>и </a:t>
            </a:r>
            <a:r>
              <a:rPr lang="en-US" dirty="0" smtClean="0"/>
              <a:t>PostgreSQL</a:t>
            </a:r>
            <a:endParaRPr lang="ru-RU" dirty="0" smtClean="0"/>
          </a:p>
          <a:p>
            <a:pPr lvl="1"/>
            <a:r>
              <a:rPr lang="ru-RU" dirty="0" smtClean="0"/>
              <a:t>Функционал все равно далек от специального решения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5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9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</a:t>
            </a:r>
            <a:r>
              <a:rPr lang="ru-RU" dirty="0" smtClean="0"/>
              <a:t>сервер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4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Это поиск по </a:t>
            </a:r>
            <a:r>
              <a:rPr lang="ru-RU" sz="1200" b="1" dirty="0" smtClean="0"/>
              <a:t>целым словам(</a:t>
            </a:r>
            <a:r>
              <a:rPr lang="ru-RU" sz="1200" b="1" dirty="0" err="1" smtClean="0"/>
              <a:t>токены</a:t>
            </a:r>
            <a:r>
              <a:rPr lang="ru-RU" sz="1200" b="1" dirty="0" smtClean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Это </a:t>
            </a:r>
            <a:r>
              <a:rPr lang="ru-RU" sz="1200" b="1" dirty="0" smtClean="0"/>
              <a:t>префиксный</a:t>
            </a:r>
            <a:r>
              <a:rPr lang="ru-RU" sz="1200" dirty="0" smtClean="0"/>
              <a:t> поиск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8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7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4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8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042597239"/>
              </p:ext>
            </p:extLst>
          </p:nvPr>
        </p:nvGraphicFramePr>
        <p:xfrm>
          <a:off x="8742726" y="4697991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9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52767167"/>
              </p:ext>
            </p:extLst>
          </p:nvPr>
        </p:nvGraphicFramePr>
        <p:xfrm>
          <a:off x="3568843" y="3424776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24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392065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39206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1"/>
            <a:ext cx="4656139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30"/>
            <a:ext cx="4656137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248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bg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ozon.ru/context/detail/id/144631193/" TargetMode="Externa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s://www.ozon.ru/context/detail/id/5497130/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Маленький </a:t>
            </a:r>
            <a:r>
              <a:rPr lang="en-US" dirty="0" smtClean="0"/>
              <a:t>google</a:t>
            </a:r>
            <a:r>
              <a:rPr lang="ru-RU" dirty="0" smtClean="0"/>
              <a:t> в вашем приложение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Добавляем поисковую строку в ваше приложение с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Шестаков Алексей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/>
              <a:t>– Java </a:t>
            </a:r>
            <a:r>
              <a:rPr lang="ru-RU" dirty="0" smtClean="0"/>
              <a:t>библиотека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REST </a:t>
            </a:r>
            <a:r>
              <a:rPr lang="ru-RU" dirty="0"/>
              <a:t>сервер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добавляет поверх </a:t>
            </a:r>
            <a:r>
              <a:rPr lang="en-US" dirty="0" err="1" smtClean="0"/>
              <a:t>Lucene</a:t>
            </a:r>
            <a:endParaRPr lang="en-US" dirty="0"/>
          </a:p>
          <a:p>
            <a:pPr lvl="1"/>
            <a:r>
              <a:rPr lang="ru-RU" dirty="0" smtClean="0"/>
              <a:t>Масштабируемость</a:t>
            </a:r>
            <a:endParaRPr lang="en-US" dirty="0" smtClean="0"/>
          </a:p>
          <a:p>
            <a:pPr lvl="1"/>
            <a:r>
              <a:rPr lang="ru-RU" dirty="0" err="1" smtClean="0"/>
              <a:t>Реплицируемость</a:t>
            </a:r>
            <a:endParaRPr lang="ru-RU" dirty="0"/>
          </a:p>
          <a:p>
            <a:pPr lvl="1"/>
            <a:r>
              <a:rPr lang="ru-RU" dirty="0" smtClean="0"/>
              <a:t>Аналитические инструменты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</a:t>
            </a:r>
            <a:r>
              <a:rPr lang="en-US" dirty="0" err="1" smtClean="0"/>
              <a:t>Elasticsearch</a:t>
            </a:r>
            <a:r>
              <a:rPr lang="en-US" dirty="0" smtClean="0"/>
              <a:t> &gt;</a:t>
            </a:r>
            <a:r>
              <a:rPr lang="ru-RU" dirty="0" smtClean="0"/>
              <a:t> </a:t>
            </a:r>
            <a:r>
              <a:rPr lang="en-US" dirty="0" err="1" smtClean="0"/>
              <a:t>Lucene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SERP</a:t>
            </a:r>
            <a:r>
              <a:rPr lang="ru-RU" dirty="0" smtClean="0"/>
              <a:t> </a:t>
            </a:r>
            <a:r>
              <a:rPr lang="en-US" dirty="0" smtClean="0"/>
              <a:t>– Search Engine Result Page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/>
              <a:t>Страница с результатом поиска</a:t>
            </a:r>
            <a:r>
              <a:rPr lang="en-US" sz="2400" dirty="0"/>
              <a:t> </a:t>
            </a:r>
            <a:endParaRPr lang="ru-RU" sz="2400" dirty="0" smtClean="0"/>
          </a:p>
          <a:p>
            <a:r>
              <a:rPr lang="en-US" sz="2400" dirty="0" smtClean="0"/>
              <a:t>C</a:t>
            </a:r>
            <a:r>
              <a:rPr lang="ru-RU" sz="2400" dirty="0" err="1" smtClean="0"/>
              <a:t>нипет</a:t>
            </a:r>
            <a:r>
              <a:rPr lang="en-US" sz="2400" dirty="0" smtClean="0"/>
              <a:t> – </a:t>
            </a:r>
            <a:r>
              <a:rPr lang="ru-RU" sz="2400" dirty="0" smtClean="0"/>
              <a:t>часть документа, важная в контексте запроса</a:t>
            </a:r>
          </a:p>
          <a:p>
            <a:endParaRPr lang="ru-RU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000504" y="2396628"/>
            <a:ext cx="5136056" cy="31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подсказки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Search-as-you-type</a:t>
            </a:r>
            <a:endParaRPr lang="ru-RU" sz="2400" dirty="0" smtClean="0"/>
          </a:p>
          <a:p>
            <a:r>
              <a:rPr lang="ru-RU" sz="2400" dirty="0" smtClean="0"/>
              <a:t>Помогает сформировать поисковый запрос </a:t>
            </a:r>
          </a:p>
          <a:p>
            <a:r>
              <a:rPr lang="ru-RU" sz="2400" dirty="0" smtClean="0"/>
              <a:t>Переход в </a:t>
            </a:r>
            <a:r>
              <a:rPr lang="en-US" sz="2400" dirty="0" smtClean="0"/>
              <a:t>SERP </a:t>
            </a:r>
            <a:r>
              <a:rPr lang="ru-RU" sz="2400" dirty="0" smtClean="0"/>
              <a:t>или на сразу на результат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2778903"/>
            <a:ext cx="4656137" cy="2381281"/>
          </a:xfrm>
        </p:spPr>
      </p:pic>
    </p:spTree>
    <p:extLst>
      <p:ext uri="{BB962C8B-B14F-4D97-AF65-F5344CB8AC3E}">
        <p14:creationId xmlns:p14="http://schemas.microsoft.com/office/powerpoint/2010/main" val="42068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использует классическую теорию поиска</a:t>
            </a:r>
          </a:p>
          <a:p>
            <a:endParaRPr lang="ru-RU" dirty="0" smtClean="0"/>
          </a:p>
          <a:p>
            <a:r>
              <a:rPr lang="ru-RU" dirty="0" smtClean="0"/>
              <a:t>Для того что бы качественно настроить поиск нужно понимать процесс обработки текста</a:t>
            </a:r>
          </a:p>
          <a:p>
            <a:endParaRPr lang="ru-RU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– </a:t>
            </a:r>
            <a:r>
              <a:rPr lang="ru-RU" dirty="0" smtClean="0"/>
              <a:t>не черная коробка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– </a:t>
            </a:r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Документом называется индексируемое текстовое поле </a:t>
            </a:r>
          </a:p>
          <a:p>
            <a:endParaRPr lang="ru-RU" sz="2400" dirty="0" smtClean="0"/>
          </a:p>
          <a:p>
            <a:r>
              <a:rPr lang="ru-RU" sz="2400" dirty="0" smtClean="0"/>
              <a:t>Каждый документ режется на  «слова» или «</a:t>
            </a:r>
            <a:r>
              <a:rPr lang="ru-RU" sz="2400" dirty="0" err="1" smtClean="0"/>
              <a:t>токены</a:t>
            </a:r>
            <a:r>
              <a:rPr lang="ru-RU" sz="2400" dirty="0" smtClean="0"/>
              <a:t>» </a:t>
            </a:r>
          </a:p>
          <a:p>
            <a:endParaRPr lang="ru-RU" sz="2400" dirty="0"/>
          </a:p>
          <a:p>
            <a:r>
              <a:rPr lang="ru-RU" sz="2400" dirty="0" smtClean="0"/>
              <a:t>Порядок не учитывается</a:t>
            </a:r>
          </a:p>
          <a:p>
            <a:endParaRPr lang="ru-RU" sz="24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66" y="2475571"/>
            <a:ext cx="3983930" cy="2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«</a:t>
            </a:r>
            <a:r>
              <a:rPr lang="ru-RU" dirty="0" err="1" smtClean="0"/>
              <a:t>Токен</a:t>
            </a:r>
            <a:r>
              <a:rPr lang="ru-RU" dirty="0" smtClean="0"/>
              <a:t>»?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10297017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«</a:t>
            </a:r>
            <a:r>
              <a:rPr lang="ru-RU" sz="2400" dirty="0" err="1" smtClean="0"/>
              <a:t>Токен</a:t>
            </a:r>
            <a:r>
              <a:rPr lang="ru-RU" sz="2400" dirty="0" smtClean="0"/>
              <a:t>» – минимальная единица поиска</a:t>
            </a:r>
          </a:p>
          <a:p>
            <a:r>
              <a:rPr lang="ru-RU" sz="2400" dirty="0" smtClean="0"/>
              <a:t>Обычно слово, но не всегда</a:t>
            </a:r>
          </a:p>
          <a:p>
            <a:r>
              <a:rPr lang="ru-RU" sz="2400" dirty="0" smtClean="0"/>
              <a:t>Поиск меньших частей «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» возможен, но более </a:t>
            </a:r>
            <a:r>
              <a:rPr lang="ru-RU" sz="2400" dirty="0" err="1" smtClean="0"/>
              <a:t>затратен</a:t>
            </a:r>
            <a:r>
              <a:rPr lang="ru-RU" sz="2400" dirty="0" smtClean="0"/>
              <a:t> 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Поисковый индекс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en-US" sz="2400" dirty="0" smtClean="0"/>
              <a:t>ES </a:t>
            </a:r>
            <a:r>
              <a:rPr lang="ru-RU" sz="2400" dirty="0" smtClean="0"/>
              <a:t>Строит индекс</a:t>
            </a:r>
            <a:r>
              <a:rPr lang="en-US" sz="2400" dirty="0" smtClean="0"/>
              <a:t> </a:t>
            </a:r>
            <a:r>
              <a:rPr lang="ru-RU" sz="2400" dirty="0" smtClean="0"/>
              <a:t>почти как в книгах</a:t>
            </a:r>
          </a:p>
          <a:p>
            <a:r>
              <a:rPr lang="ru-RU" sz="2400" dirty="0" smtClean="0"/>
              <a:t>Запись в индексе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Связка 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 </a:t>
            </a:r>
            <a:r>
              <a:rPr lang="ru-RU" sz="2400" dirty="0"/>
              <a:t>–</a:t>
            </a:r>
            <a:r>
              <a:rPr lang="ru-RU" sz="2400" dirty="0" smtClean="0"/>
              <a:t>  и номера документов, где слово встречается</a:t>
            </a:r>
          </a:p>
          <a:p>
            <a:r>
              <a:rPr lang="ru-RU" sz="2400" dirty="0" smtClean="0"/>
              <a:t>Еще называется «Инвертированным»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40463" y="1967999"/>
            <a:ext cx="4656137" cy="4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Инвертированный </a:t>
            </a:r>
            <a:r>
              <a:rPr lang="ru-RU" dirty="0"/>
              <a:t>индекс 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85847562"/>
              </p:ext>
            </p:extLst>
          </p:nvPr>
        </p:nvGraphicFramePr>
        <p:xfrm>
          <a:off x="1271588" y="1773238"/>
          <a:ext cx="9625012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0436">
                  <a:extLst>
                    <a:ext uri="{9D8B030D-6E8A-4147-A177-3AD203B41FA5}">
                      <a16:colId xmlns:a16="http://schemas.microsoft.com/office/drawing/2014/main" val="360522288"/>
                    </a:ext>
                  </a:extLst>
                </a:gridCol>
                <a:gridCol w="4584576">
                  <a:extLst>
                    <a:ext uri="{9D8B030D-6E8A-4147-A177-3AD203B41FA5}">
                      <a16:colId xmlns:a16="http://schemas.microsoft.com/office/drawing/2014/main" val="13742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Слово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Номера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д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окументов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где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слово встречается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8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,4,7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18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всегда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делать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23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6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индексации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52772997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Процесс построения индекса</a:t>
            </a:r>
          </a:p>
          <a:p>
            <a:r>
              <a:rPr lang="ru-RU" dirty="0" smtClean="0"/>
              <a:t>Управляя процессом индексации можно</a:t>
            </a:r>
          </a:p>
          <a:p>
            <a:pPr lvl="1"/>
            <a:r>
              <a:rPr lang="ru-RU" dirty="0" smtClean="0"/>
              <a:t>Убрать лишнее из выдачи</a:t>
            </a:r>
          </a:p>
          <a:p>
            <a:pPr lvl="1"/>
            <a:r>
              <a:rPr lang="ru-RU" dirty="0" smtClean="0"/>
              <a:t>Научить поиск находить 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текста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32760550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Убираем из текста все что не должно искаться</a:t>
            </a:r>
          </a:p>
          <a:p>
            <a:r>
              <a:rPr lang="ru-RU" dirty="0" smtClean="0"/>
              <a:t>В терминах </a:t>
            </a:r>
            <a:r>
              <a:rPr lang="en-US" dirty="0" smtClean="0"/>
              <a:t>ES – </a:t>
            </a:r>
            <a:r>
              <a:rPr lang="ru-RU" dirty="0" smtClean="0"/>
              <a:t>«</a:t>
            </a:r>
            <a:r>
              <a:rPr lang="en-US" dirty="0" err="1" smtClean="0"/>
              <a:t>char_filter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Пример – «</a:t>
            </a:r>
            <a:r>
              <a:rPr lang="en-US" dirty="0" err="1" smtClean="0"/>
              <a:t>html_strip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убирает </a:t>
            </a:r>
            <a:r>
              <a:rPr lang="en-US" dirty="0" smtClean="0"/>
              <a:t>HTML </a:t>
            </a:r>
            <a:r>
              <a:rPr lang="ru-RU" dirty="0" smtClean="0"/>
              <a:t>разметку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1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Backend</a:t>
            </a:r>
          </a:p>
          <a:p>
            <a:pPr lvl="1"/>
            <a:r>
              <a:rPr lang="ru-RU" dirty="0" smtClean="0"/>
              <a:t>Внутренняя разработка</a:t>
            </a:r>
          </a:p>
          <a:p>
            <a:pPr lvl="1"/>
            <a:r>
              <a:rPr lang="ru-RU" dirty="0" smtClean="0"/>
              <a:t>Пишу </a:t>
            </a:r>
            <a:r>
              <a:rPr lang="ru-RU" dirty="0" err="1" smtClean="0"/>
              <a:t>Контур.Стафф</a:t>
            </a:r>
            <a:r>
              <a:rPr lang="ru-RU" dirty="0" smtClean="0"/>
              <a:t> – внутреннюю социальную сеть контура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98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15355849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/>
              <a:t>Управляя </a:t>
            </a:r>
            <a:r>
              <a:rPr lang="ru-RU" dirty="0" err="1"/>
              <a:t>токенизацей</a:t>
            </a:r>
            <a:r>
              <a:rPr lang="ru-RU" dirty="0"/>
              <a:t> важно понять что мы хотим считать одним «словом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Мобильные номера</a:t>
            </a:r>
          </a:p>
          <a:p>
            <a:pPr lvl="1"/>
            <a:r>
              <a:rPr lang="ru-RU" dirty="0" smtClean="0"/>
              <a:t>+ 7 (933) 34344322 –</a:t>
            </a:r>
            <a:r>
              <a:rPr lang="en-US" dirty="0" smtClean="0"/>
              <a:t>&gt;  </a:t>
            </a:r>
            <a:r>
              <a:rPr lang="ru-RU" dirty="0" smtClean="0"/>
              <a:t>+7(933)34344322</a:t>
            </a:r>
            <a:r>
              <a:rPr lang="en-US" dirty="0" smtClean="0"/>
              <a:t>, </a:t>
            </a:r>
            <a:r>
              <a:rPr lang="ru-RU" dirty="0"/>
              <a:t>(</a:t>
            </a:r>
            <a:r>
              <a:rPr lang="ru-RU" dirty="0" smtClean="0"/>
              <a:t>933)34344322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34344322</a:t>
            </a:r>
            <a:endParaRPr lang="en-US" dirty="0" smtClean="0"/>
          </a:p>
          <a:p>
            <a:r>
              <a:rPr lang="ru-RU" dirty="0" smtClean="0"/>
              <a:t>От выбора </a:t>
            </a:r>
            <a:r>
              <a:rPr lang="ru-RU" dirty="0" err="1" smtClean="0"/>
              <a:t>токенов</a:t>
            </a:r>
            <a:r>
              <a:rPr lang="ru-RU" dirty="0" smtClean="0"/>
              <a:t> зависит будет ли находиться тот или иной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59158633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>
            <a:normAutofit/>
          </a:bodyPr>
          <a:lstStyle/>
          <a:p>
            <a:r>
              <a:rPr lang="ru-RU" dirty="0"/>
              <a:t>Приводим схожие </a:t>
            </a:r>
            <a:r>
              <a:rPr lang="ru-RU" dirty="0" err="1" smtClean="0"/>
              <a:t>токены</a:t>
            </a:r>
            <a:r>
              <a:rPr lang="ru-RU" dirty="0" smtClean="0"/>
              <a:t> </a:t>
            </a:r>
            <a:r>
              <a:rPr lang="ru-RU" dirty="0"/>
              <a:t>к </a:t>
            </a:r>
            <a:r>
              <a:rPr lang="ru-RU" dirty="0" smtClean="0"/>
              <a:t>одному</a:t>
            </a:r>
          </a:p>
          <a:p>
            <a:pPr lvl="1"/>
            <a:r>
              <a:rPr lang="ru-RU" dirty="0" smtClean="0"/>
              <a:t>Хотим </a:t>
            </a:r>
            <a:r>
              <a:rPr lang="ru-RU" dirty="0"/>
              <a:t>ли мы считать слова в разном падеже одним и тем</a:t>
            </a:r>
            <a:r>
              <a:rPr lang="en-US" dirty="0"/>
              <a:t> </a:t>
            </a:r>
            <a:r>
              <a:rPr lang="ru-RU" dirty="0"/>
              <a:t>же словом? </a:t>
            </a:r>
            <a:r>
              <a:rPr lang="ru-RU" dirty="0" smtClean="0"/>
              <a:t>	</a:t>
            </a:r>
            <a:endParaRPr lang="ru-RU" dirty="0"/>
          </a:p>
          <a:p>
            <a:pPr lvl="1"/>
            <a:r>
              <a:rPr lang="ru-RU" dirty="0"/>
              <a:t>Мы теряем немного информации, но и будем находить больше</a:t>
            </a:r>
          </a:p>
        </p:txBody>
      </p:sp>
    </p:spTree>
    <p:extLst>
      <p:ext uri="{BB962C8B-B14F-4D97-AF65-F5344CB8AC3E}">
        <p14:creationId xmlns:p14="http://schemas.microsoft.com/office/powerpoint/2010/main" val="2457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токенов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80094796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Не все </a:t>
            </a:r>
            <a:r>
              <a:rPr lang="ru-RU" dirty="0" err="1" smtClean="0"/>
              <a:t>токены</a:t>
            </a:r>
            <a:r>
              <a:rPr lang="ru-RU" dirty="0" smtClean="0"/>
              <a:t> нам интересны</a:t>
            </a:r>
          </a:p>
          <a:p>
            <a:pPr lvl="1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предлоги</a:t>
            </a:r>
            <a:r>
              <a:rPr lang="en-US" dirty="0" smtClean="0"/>
              <a:t>, </a:t>
            </a:r>
            <a:r>
              <a:rPr lang="ru-RU" dirty="0" smtClean="0"/>
              <a:t>местоимения – «Стоп-слова»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4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367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POST </a:t>
            </a:r>
            <a:r>
              <a:rPr lang="en-US" i="1" dirty="0" smtClean="0"/>
              <a:t>localhost:9200/information/person/1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smtClean="0"/>
              <a:t>user</a:t>
            </a:r>
            <a:r>
              <a:rPr lang="en-US" i="1" dirty="0" smtClean="0"/>
              <a:t>” </a:t>
            </a:r>
            <a:r>
              <a:rPr lang="en-US" i="1" dirty="0"/>
              <a:t>: “Paul”,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/>
              <a:t>lastname</a:t>
            </a:r>
            <a:r>
              <a:rPr lang="en-US" i="1" dirty="0"/>
              <a:t>” : “Smith”,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/>
              <a:t>job_description</a:t>
            </a:r>
            <a:r>
              <a:rPr lang="en-US" i="1" dirty="0"/>
              <a:t>” : “Business </a:t>
            </a:r>
            <a:r>
              <a:rPr lang="en-US" i="1" dirty="0" smtClean="0"/>
              <a:t>Analyst”,</a:t>
            </a:r>
          </a:p>
          <a:p>
            <a:pPr marL="0" indent="0">
              <a:buNone/>
            </a:pPr>
            <a:r>
              <a:rPr lang="en-US" i="1" dirty="0" smtClean="0"/>
              <a:t>“age“ : 33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}</a:t>
            </a:r>
          </a:p>
          <a:p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Elasticsearch</a:t>
            </a:r>
            <a:r>
              <a:rPr lang="ru-RU" dirty="0"/>
              <a:t> –</a:t>
            </a:r>
            <a:r>
              <a:rPr lang="en-US" dirty="0" smtClean="0"/>
              <a:t> </a:t>
            </a:r>
            <a:r>
              <a:rPr lang="ru-RU" dirty="0" smtClean="0"/>
              <a:t>Индексируем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</a:t>
            </a:r>
            <a:r>
              <a:rPr lang="en-US" i="1" dirty="0"/>
              <a:t>information</a:t>
            </a:r>
            <a:r>
              <a:rPr lang="en-US" dirty="0"/>
              <a:t>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 : {</a:t>
            </a:r>
          </a:p>
          <a:p>
            <a:pPr marL="0" indent="0">
              <a:buNone/>
            </a:pPr>
            <a:r>
              <a:rPr lang="en-US" dirty="0"/>
              <a:t>        "term" : { "user" : "</a:t>
            </a:r>
            <a:r>
              <a:rPr lang="en-US" dirty="0" err="1"/>
              <a:t>kimchy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Еще варианты</a:t>
            </a:r>
            <a:r>
              <a:rPr lang="en-US" i="1" dirty="0" smtClean="0"/>
              <a:t>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</a:t>
            </a:r>
            <a:r>
              <a:rPr lang="en-US" i="1" dirty="0" err="1" smtClean="0"/>
              <a:t>kimchy</a:t>
            </a:r>
            <a:endParaRPr lang="ru-RU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</a:t>
            </a:r>
            <a:r>
              <a:rPr lang="en-US" dirty="0" err="1" smtClean="0"/>
              <a:t>user:kimchy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Elasticsearch</a:t>
            </a:r>
            <a:r>
              <a:rPr lang="en-US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"query": {</a:t>
            </a:r>
          </a:p>
          <a:p>
            <a:pPr marL="0" indent="0">
              <a:buNone/>
            </a:pPr>
            <a:r>
              <a:rPr lang="en-US" dirty="0"/>
              <a:t>        "prefix": {</a:t>
            </a:r>
          </a:p>
          <a:p>
            <a:pPr marL="0" indent="0">
              <a:buNone/>
            </a:pPr>
            <a:r>
              <a:rPr lang="en-US" dirty="0"/>
              <a:t>            "user": {</a:t>
            </a:r>
          </a:p>
          <a:p>
            <a:pPr marL="0" indent="0">
              <a:buNone/>
            </a:pPr>
            <a:r>
              <a:rPr lang="en-US" dirty="0"/>
              <a:t>                "value": "</a:t>
            </a:r>
            <a:r>
              <a:rPr lang="en-US" dirty="0" err="1"/>
              <a:t>ki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ru-RU" dirty="0" smtClean="0"/>
              <a:t> –</a:t>
            </a:r>
            <a:r>
              <a:rPr lang="ru-RU" dirty="0" smtClean="0"/>
              <a:t> Поиск по </a:t>
            </a:r>
            <a:r>
              <a:rPr lang="ru-RU" dirty="0" smtClean="0"/>
              <a:t>префиксу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Управляет процессом индексации конкретного поля</a:t>
            </a:r>
            <a:endParaRPr lang="en-US" dirty="0" smtClean="0"/>
          </a:p>
          <a:p>
            <a:r>
              <a:rPr lang="ru-RU" dirty="0" smtClean="0"/>
              <a:t>Можно создать </a:t>
            </a:r>
            <a:r>
              <a:rPr lang="ru-RU" dirty="0" smtClean="0"/>
              <a:t>свой если </a:t>
            </a:r>
            <a:r>
              <a:rPr lang="ru-RU" dirty="0" smtClean="0"/>
              <a:t>стандартный не подходит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 smtClean="0"/>
              <a:t>information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"settings": { "analysis": {</a:t>
            </a:r>
          </a:p>
          <a:p>
            <a:pPr marL="0" indent="0">
              <a:buNone/>
            </a:pPr>
            <a:r>
              <a:rPr lang="en-US" dirty="0"/>
              <a:t>      "analyzer":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“</a:t>
            </a:r>
            <a:r>
              <a:rPr lang="en-US" i="1" dirty="0" err="1" smtClean="0"/>
              <a:t>job_description_analyzer</a:t>
            </a:r>
            <a:r>
              <a:rPr lang="en-US" dirty="0" smtClean="0"/>
              <a:t>":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type": "custom",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tokenizer": "standard",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char_filter</a:t>
            </a:r>
            <a:r>
              <a:rPr lang="en-US" dirty="0" smtClean="0"/>
              <a:t>": </a:t>
            </a:r>
            <a:r>
              <a:rPr lang="en-US" dirty="0"/>
              <a:t>["</a:t>
            </a:r>
            <a:r>
              <a:rPr lang="en-US" dirty="0" err="1"/>
              <a:t>html_strip</a:t>
            </a:r>
            <a:r>
              <a:rPr lang="en-US" dirty="0"/>
              <a:t>" ],</a:t>
            </a:r>
          </a:p>
          <a:p>
            <a:pPr marL="0" indent="0">
              <a:buNone/>
            </a:pPr>
            <a:r>
              <a:rPr lang="en-US" dirty="0"/>
              <a:t>          "filter": </a:t>
            </a:r>
            <a:r>
              <a:rPr lang="en-US" dirty="0" smtClean="0"/>
              <a:t>[ "lowercase“ ]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}  </a:t>
            </a:r>
            <a:r>
              <a:rPr lang="en-US" dirty="0"/>
              <a:t>} } } }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Маппинг</a:t>
            </a:r>
            <a:r>
              <a:rPr lang="ru-RU" dirty="0" smtClean="0"/>
              <a:t> – аналог схемы в </a:t>
            </a:r>
            <a:r>
              <a:rPr lang="en-US" dirty="0" smtClean="0"/>
              <a:t>ES</a:t>
            </a:r>
          </a:p>
          <a:p>
            <a:r>
              <a:rPr lang="ru-RU" dirty="0" smtClean="0"/>
              <a:t>Тип </a:t>
            </a:r>
            <a:r>
              <a:rPr lang="ru-RU" dirty="0" smtClean="0"/>
              <a:t>поля </a:t>
            </a:r>
          </a:p>
          <a:p>
            <a:r>
              <a:rPr lang="ru-RU" dirty="0" smtClean="0"/>
              <a:t>Анализатор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История </a:t>
            </a:r>
            <a:r>
              <a:rPr lang="ru-RU" dirty="0" smtClean="0"/>
              <a:t>и Введение в </a:t>
            </a:r>
            <a:r>
              <a:rPr lang="en-US" dirty="0" err="1" smtClean="0"/>
              <a:t>Elasticsearch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Примеры использования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Теория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Как сделать поиск умнее</a:t>
            </a:r>
          </a:p>
          <a:p>
            <a:r>
              <a:rPr lang="ru-RU" dirty="0"/>
              <a:t>Как мы сделали наш </a:t>
            </a:r>
            <a:r>
              <a:rPr lang="ru-RU" dirty="0" smtClean="0"/>
              <a:t>поиск на </a:t>
            </a:r>
            <a:r>
              <a:rPr lang="en-US" dirty="0" err="1" smtClean="0"/>
              <a:t>Elasticsearch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dirty="0" smtClean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</a:t>
            </a:r>
            <a:r>
              <a:rPr lang="ru-RU" dirty="0" smtClean="0"/>
              <a:t>Может автоматически создавать </a:t>
            </a:r>
            <a:r>
              <a:rPr lang="ru-RU" dirty="0" err="1" smtClean="0"/>
              <a:t>маппинги</a:t>
            </a:r>
            <a:endParaRPr lang="en-US" dirty="0" smtClean="0"/>
          </a:p>
          <a:p>
            <a:r>
              <a:rPr lang="ru-RU" dirty="0" smtClean="0"/>
              <a:t>Сущности </a:t>
            </a:r>
            <a:r>
              <a:rPr lang="ru-RU" dirty="0" smtClean="0"/>
              <a:t>в </a:t>
            </a:r>
            <a:r>
              <a:rPr lang="en-US" dirty="0" smtClean="0"/>
              <a:t>ES </a:t>
            </a:r>
            <a:r>
              <a:rPr lang="ru-RU" dirty="0" smtClean="0"/>
              <a:t>– </a:t>
            </a:r>
            <a:r>
              <a:rPr lang="ru-RU" dirty="0" err="1" smtClean="0"/>
              <a:t>иммутабельные</a:t>
            </a:r>
            <a:endParaRPr lang="ru-RU" dirty="0"/>
          </a:p>
          <a:p>
            <a:r>
              <a:rPr lang="ru-RU" dirty="0"/>
              <a:t>Н</a:t>
            </a:r>
            <a:r>
              <a:rPr lang="ru-RU" dirty="0" smtClean="0"/>
              <a:t>астраивать нужно при </a:t>
            </a:r>
            <a:r>
              <a:rPr lang="ru-RU" dirty="0" smtClean="0"/>
              <a:t>создании </a:t>
            </a:r>
            <a:r>
              <a:rPr lang="ru-RU" dirty="0" smtClean="0"/>
              <a:t>индексов</a:t>
            </a:r>
            <a:endParaRPr lang="ru-RU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curl -X PUT "</a:t>
            </a:r>
            <a:r>
              <a:rPr lang="en-US" dirty="0" smtClean="0"/>
              <a:t>localhost:9200/</a:t>
            </a:r>
            <a:r>
              <a:rPr lang="en-US" dirty="0" err="1" smtClean="0"/>
              <a:t>information?pretty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"mappings": {</a:t>
            </a:r>
          </a:p>
          <a:p>
            <a:pPr marL="0" indent="0">
              <a:buNone/>
            </a:pPr>
            <a:r>
              <a:rPr lang="en-US" dirty="0"/>
              <a:t>    "properties": {</a:t>
            </a:r>
          </a:p>
          <a:p>
            <a:pPr marL="0" indent="0">
              <a:buNone/>
            </a:pPr>
            <a:r>
              <a:rPr lang="en-US" dirty="0"/>
              <a:t>      "age":    { "type": "</a:t>
            </a:r>
            <a:r>
              <a:rPr lang="en-US" dirty="0" smtClean="0"/>
              <a:t>integer“ </a:t>
            </a:r>
            <a:r>
              <a:rPr lang="en-US" dirty="0"/>
              <a:t>},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"</a:t>
            </a:r>
            <a:r>
              <a:rPr lang="en-US" i="1" dirty="0" err="1" smtClean="0"/>
              <a:t>job_description</a:t>
            </a:r>
            <a:r>
              <a:rPr lang="en-US" dirty="0" smtClean="0"/>
              <a:t>":  </a:t>
            </a:r>
            <a:r>
              <a:rPr lang="en-US" dirty="0"/>
              <a:t>{ "type": </a:t>
            </a:r>
            <a:r>
              <a:rPr lang="en-US" dirty="0" smtClean="0"/>
              <a:t>"</a:t>
            </a:r>
            <a:r>
              <a:rPr lang="en-US" dirty="0"/>
              <a:t> text</a:t>
            </a:r>
            <a:r>
              <a:rPr lang="en-US" dirty="0" smtClean="0"/>
              <a:t>“ 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/>
              <a:t>analyzer": </a:t>
            </a:r>
            <a:r>
              <a:rPr lang="en-US" dirty="0" smtClean="0"/>
              <a:t>"</a:t>
            </a:r>
            <a:r>
              <a:rPr lang="en-US" i="1" dirty="0"/>
              <a:t> </a:t>
            </a:r>
            <a:r>
              <a:rPr lang="en-US" i="1" dirty="0" err="1" smtClean="0"/>
              <a:t>job_description_analyzer</a:t>
            </a:r>
            <a:r>
              <a:rPr lang="en-US" dirty="0" smtClean="0"/>
              <a:t>" </a:t>
            </a: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“user":   </a:t>
            </a:r>
            <a:r>
              <a:rPr lang="en-US" dirty="0"/>
              <a:t>{ "type": </a:t>
            </a:r>
            <a:r>
              <a:rPr lang="en-US" dirty="0" smtClean="0"/>
              <a:t>"keyword"  </a:t>
            </a:r>
            <a:r>
              <a:rPr lang="en-US" dirty="0"/>
              <a:t>}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  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ES </a:t>
            </a:r>
            <a:r>
              <a:rPr lang="ru-RU" dirty="0"/>
              <a:t>Автоматически настраивает поля и для текстовых полей выбирается анализатор </a:t>
            </a:r>
            <a:r>
              <a:rPr lang="en-US" dirty="0"/>
              <a:t>“standard”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Посмотреть настройки </a:t>
            </a:r>
            <a:r>
              <a:rPr lang="ru-RU" dirty="0" err="1"/>
              <a:t>маппингов</a:t>
            </a:r>
            <a:r>
              <a:rPr lang="ru-RU" dirty="0"/>
              <a:t> можно так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curl -X GET "localhost:9200/my-index/_</a:t>
            </a:r>
            <a:r>
              <a:rPr lang="en-US" dirty="0" err="1"/>
              <a:t>mapping?pretty</a:t>
            </a:r>
            <a:r>
              <a:rPr lang="en-US" dirty="0"/>
              <a:t>"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"query":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multi_match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"query" : </a:t>
            </a:r>
            <a:r>
              <a:rPr lang="en-US" dirty="0" smtClean="0"/>
              <a:t>“</a:t>
            </a:r>
            <a:r>
              <a:rPr lang="ru-RU" dirty="0" smtClean="0"/>
              <a:t>Что ищем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“name" </a:t>
            </a:r>
            <a:r>
              <a:rPr lang="en-US" dirty="0"/>
              <a:t>: [ </a:t>
            </a:r>
            <a:r>
              <a:rPr lang="en-US" dirty="0" smtClean="0"/>
              <a:t>“name^</a:t>
            </a:r>
            <a:r>
              <a:rPr lang="ru-RU" dirty="0" smtClean="0"/>
              <a:t>2</a:t>
            </a:r>
            <a:r>
              <a:rPr lang="en-US" dirty="0" smtClean="0"/>
              <a:t>", "</a:t>
            </a:r>
            <a:r>
              <a:rPr lang="en-US" i="1" dirty="0" err="1" smtClean="0"/>
              <a:t>job_description</a:t>
            </a:r>
            <a:r>
              <a:rPr lang="en-US" dirty="0" smtClean="0"/>
              <a:t>" 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Строим правильно запрос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08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Использует продвинутые фишки </a:t>
            </a:r>
            <a:r>
              <a:rPr lang="en-US" dirty="0" smtClean="0"/>
              <a:t>ES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ru-RU" dirty="0" smtClean="0"/>
              <a:t>крипты ранжирования для управления результатом</a:t>
            </a:r>
          </a:p>
          <a:p>
            <a:pPr lvl="1"/>
            <a:r>
              <a:rPr lang="ru-RU" dirty="0" smtClean="0"/>
              <a:t>Вложенные объекты</a:t>
            </a:r>
            <a:endParaRPr lang="ru-RU" dirty="0"/>
          </a:p>
          <a:p>
            <a:pPr lvl="1"/>
            <a:r>
              <a:rPr lang="ru-RU" dirty="0" smtClean="0"/>
              <a:t>Релевантностью полей в запросе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Настроены фильтры управления видимости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Агрегирование 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Контур</a:t>
            </a:r>
            <a:r>
              <a:rPr lang="en-US" dirty="0"/>
              <a:t>.</a:t>
            </a:r>
            <a:r>
              <a:rPr lang="ru-RU" dirty="0" err="1"/>
              <a:t>Стафф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43" r="85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08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 тоже подсказки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4"/>
            <a:ext cx="7796352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Популярные теги за последнее время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3" y="404664"/>
            <a:ext cx="3816424" cy="47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Эксплуатация </a:t>
            </a:r>
            <a:r>
              <a:rPr lang="en-US" dirty="0" smtClean="0"/>
              <a:t>ES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Использование </a:t>
            </a:r>
            <a:r>
              <a:rPr lang="en-US" dirty="0" smtClean="0"/>
              <a:t>ES </a:t>
            </a:r>
            <a:r>
              <a:rPr lang="ru-RU" dirty="0" smtClean="0"/>
              <a:t>для хранения логов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dirty="0" smtClean="0"/>
              <a:t>ML (aka </a:t>
            </a:r>
            <a:r>
              <a:rPr lang="ru-RU" dirty="0" smtClean="0"/>
              <a:t>Машинное обучение </a:t>
            </a:r>
            <a:r>
              <a:rPr lang="en-US" dirty="0" smtClean="0"/>
              <a:t>)</a:t>
            </a:r>
            <a:r>
              <a:rPr lang="ru-RU" dirty="0" smtClean="0"/>
              <a:t> в поиске.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Конкретные рецепты</a:t>
            </a:r>
          </a:p>
          <a:p>
            <a:r>
              <a:rPr lang="ru-RU" sz="2400" dirty="0" smtClean="0"/>
              <a:t>Практика использования </a:t>
            </a:r>
            <a:r>
              <a:rPr lang="en-US" sz="2400" dirty="0" smtClean="0"/>
              <a:t>ES</a:t>
            </a:r>
            <a:endParaRPr lang="ru-RU" sz="2400" dirty="0"/>
          </a:p>
          <a:p>
            <a:r>
              <a:rPr lang="ru-RU" sz="2400" dirty="0" smtClean="0"/>
              <a:t>Ориентация на ручное управление ранжированием без </a:t>
            </a:r>
            <a:r>
              <a:rPr lang="en-US" sz="2400" dirty="0" smtClean="0"/>
              <a:t>ML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88" y="1773238"/>
            <a:ext cx="3105887" cy="4392612"/>
          </a:xfrm>
        </p:spPr>
      </p:pic>
    </p:spTree>
    <p:extLst>
      <p:ext uri="{BB962C8B-B14F-4D97-AF65-F5344CB8AC3E}">
        <p14:creationId xmlns:p14="http://schemas.microsoft.com/office/powerpoint/2010/main" val="266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871" y="5517232"/>
            <a:ext cx="9648825" cy="5667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https://www.ozon.ru/context/detail/id/144631193/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43" y="1007910"/>
            <a:ext cx="4149882" cy="41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Хорошее введение в теорию информационного поиска</a:t>
            </a:r>
            <a:endParaRPr lang="ru-RU" sz="2400" dirty="0"/>
          </a:p>
          <a:p>
            <a:r>
              <a:rPr lang="ru-RU" sz="2400" dirty="0" smtClean="0"/>
              <a:t>Идеально если вы хотите глубже понимать </a:t>
            </a:r>
            <a:r>
              <a:rPr lang="en-US" sz="2400" dirty="0" smtClean="0"/>
              <a:t>ES</a:t>
            </a:r>
            <a:r>
              <a:rPr lang="ru-RU" sz="2400" dirty="0" smtClean="0"/>
              <a:t> либо написать свой аналог</a:t>
            </a:r>
            <a:endParaRPr lang="ru-RU" sz="2400" dirty="0"/>
          </a:p>
          <a:p>
            <a:r>
              <a:rPr lang="ru-RU" sz="2400" dirty="0"/>
              <a:t>Н</a:t>
            </a:r>
            <a:r>
              <a:rPr lang="ru-RU" sz="2400" dirty="0" smtClean="0"/>
              <a:t>овой редакции нет с 2008 г.</a:t>
            </a:r>
          </a:p>
          <a:p>
            <a:r>
              <a:rPr lang="ru-RU" sz="2400" dirty="0"/>
              <a:t>У</a:t>
            </a:r>
            <a:r>
              <a:rPr lang="ru-RU" sz="2400" dirty="0" smtClean="0"/>
              <a:t>старела в </a:t>
            </a:r>
            <a:r>
              <a:rPr lang="en-US" sz="2400" dirty="0" smtClean="0"/>
              <a:t>ML </a:t>
            </a:r>
            <a:r>
              <a:rPr lang="ru-RU" sz="2400" dirty="0" smtClean="0"/>
              <a:t>части.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15" y="1773238"/>
            <a:ext cx="3913832" cy="4392612"/>
          </a:xfrm>
        </p:spPr>
      </p:pic>
    </p:spTree>
    <p:extLst>
      <p:ext uri="{BB962C8B-B14F-4D97-AF65-F5344CB8AC3E}">
        <p14:creationId xmlns:p14="http://schemas.microsoft.com/office/powerpoint/2010/main" val="2521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723" y="5517232"/>
            <a:ext cx="9648825" cy="5667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https://www.ozon.ru/context/detail/id/5497130/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47" y="1043614"/>
            <a:ext cx="4114178" cy="4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ru-RU" dirty="0" smtClean="0"/>
              <a:t>Алексей Шестаков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shestakovap@skbkontur.ru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Контур.Стафф</a:t>
            </a:r>
            <a:r>
              <a:rPr lang="en-US" dirty="0"/>
              <a:t> – </a:t>
            </a:r>
            <a:r>
              <a:rPr lang="ru-RU" dirty="0" err="1"/>
              <a:t>Соцсеть</a:t>
            </a:r>
            <a:r>
              <a:rPr lang="ru-RU" dirty="0"/>
              <a:t> Контура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ru-RU" dirty="0" smtClean="0"/>
              <a:t>Пользователи </a:t>
            </a:r>
            <a:r>
              <a:rPr lang="en-US" dirty="0"/>
              <a:t>~ 8000</a:t>
            </a:r>
            <a:endParaRPr lang="ru-RU" dirty="0"/>
          </a:p>
          <a:p>
            <a:pPr lvl="1"/>
            <a:r>
              <a:rPr lang="ru-RU" dirty="0"/>
              <a:t>Посты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Сообщества</a:t>
            </a:r>
            <a:r>
              <a:rPr lang="en-US" dirty="0"/>
              <a:t> ~ 10k</a:t>
            </a:r>
            <a:endParaRPr lang="ru-RU" dirty="0"/>
          </a:p>
          <a:p>
            <a:pPr lvl="1"/>
            <a:r>
              <a:rPr lang="ru-RU" dirty="0"/>
              <a:t>Мероприятия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816080" y="2348880"/>
            <a:ext cx="318179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ru-RU" dirty="0" smtClean="0"/>
              <a:t>Разграничивать доступ</a:t>
            </a:r>
          </a:p>
          <a:p>
            <a:pPr lvl="1"/>
            <a:r>
              <a:rPr lang="ru-RU" dirty="0" smtClean="0"/>
              <a:t>Находить сотрудников</a:t>
            </a:r>
          </a:p>
          <a:p>
            <a:pPr lvl="1"/>
            <a:r>
              <a:rPr lang="ru-RU" dirty="0" smtClean="0"/>
              <a:t>Находить информацию о  сотрудниках</a:t>
            </a:r>
          </a:p>
          <a:p>
            <a:pPr lvl="1"/>
            <a:r>
              <a:rPr lang="ru-RU" dirty="0" smtClean="0"/>
              <a:t>Находить контент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нужен был поиск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3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У нас тогда было и не подошло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Mongo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Lucene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очему у нас появился </a:t>
            </a:r>
            <a:r>
              <a:rPr lang="en-US" dirty="0" err="1" smtClean="0"/>
              <a:t>Elasticsearch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89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 err="1" smtClean="0"/>
              <a:t>Opensource</a:t>
            </a:r>
            <a:endParaRPr lang="en-US" dirty="0"/>
          </a:p>
          <a:p>
            <a:pPr>
              <a:spcAft>
                <a:spcPts val="1500"/>
              </a:spcAft>
            </a:pPr>
            <a:r>
              <a:rPr lang="ru-RU" dirty="0" smtClean="0"/>
              <a:t>Широко используемый 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М</a:t>
            </a:r>
            <a:r>
              <a:rPr lang="ru-RU" dirty="0" smtClean="0"/>
              <a:t>асштабируемый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Быстрый</a:t>
            </a:r>
          </a:p>
          <a:p>
            <a:pPr>
              <a:spcAft>
                <a:spcPts val="1500"/>
              </a:spcAft>
            </a:pPr>
            <a:r>
              <a:rPr lang="ru-RU" dirty="0" err="1" smtClean="0"/>
              <a:t>Кастомизируемый</a:t>
            </a:r>
            <a:endParaRPr lang="ru-RU" dirty="0" smtClean="0"/>
          </a:p>
          <a:p>
            <a:r>
              <a:rPr lang="en-US" dirty="0"/>
              <a:t>REST </a:t>
            </a:r>
            <a:r>
              <a:rPr lang="ru-RU" dirty="0" smtClean="0"/>
              <a:t>сервер(ы)</a:t>
            </a:r>
            <a:endParaRPr lang="ru-RU" dirty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Elasticsearch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</a:t>
            </a:r>
            <a:r>
              <a:rPr lang="en-US" sz="2400" dirty="0" smtClean="0"/>
              <a:t> Shay </a:t>
            </a:r>
            <a:r>
              <a:rPr lang="en-US" sz="2400" dirty="0" err="1" smtClean="0"/>
              <a:t>Banon</a:t>
            </a:r>
            <a:endParaRPr lang="ru-RU" sz="2400" dirty="0" smtClean="0"/>
          </a:p>
          <a:p>
            <a:r>
              <a:rPr lang="ru-RU" sz="2400" dirty="0" smtClean="0"/>
              <a:t>Начал проект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Compass </a:t>
            </a:r>
            <a:r>
              <a:rPr lang="ru-RU" sz="2400" dirty="0" smtClean="0"/>
              <a:t>в </a:t>
            </a:r>
            <a:r>
              <a:rPr lang="en-US" sz="2400" dirty="0" smtClean="0"/>
              <a:t>2004</a:t>
            </a:r>
            <a:r>
              <a:rPr lang="ru-RU" sz="2400" dirty="0" smtClean="0"/>
              <a:t> г.,</a:t>
            </a:r>
          </a:p>
          <a:p>
            <a:r>
              <a:rPr lang="ru-RU" sz="2400" dirty="0" smtClean="0"/>
              <a:t>В </a:t>
            </a:r>
            <a:r>
              <a:rPr lang="en-US" sz="2400" dirty="0" smtClean="0"/>
              <a:t>2010 </a:t>
            </a:r>
            <a:r>
              <a:rPr lang="ru-RU" sz="2400" dirty="0" smtClean="0"/>
              <a:t>г. как результат большого переписывания появился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r>
              <a:rPr lang="ru-RU" sz="2400" dirty="0" smtClean="0"/>
              <a:t>В качестве основы используется </a:t>
            </a:r>
            <a:r>
              <a:rPr lang="en-US" sz="2400" b="1" dirty="0" err="1" smtClean="0"/>
              <a:t>Lucene</a:t>
            </a:r>
            <a:endParaRPr lang="ru-RU" sz="2400" b="1" dirty="0"/>
          </a:p>
        </p:txBody>
      </p:sp>
      <p:pic>
        <p:nvPicPr>
          <p:cNvPr id="2052" name="Picture 4" descr="https://upload.wikimedia.org/wikipedia/commons/thumb/f/fc/Shay_Banon_talking_about_Elasticsearch_at_Berlin_Buzzwords_2010.jpg/800px-Shay_Banon_talking_about_Elasticsearch_at_Berlin_Buzzwords_2010.jp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03" y="1773238"/>
            <a:ext cx="2916256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3430272e5.jpg" descr="e3430272e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8128" y="432476"/>
            <a:ext cx="3116897" cy="8812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3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FFF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24884</TotalTime>
  <Words>997</Words>
  <Application>Microsoft Office PowerPoint</Application>
  <PresentationFormat>Широкоэкранный</PresentationFormat>
  <Paragraphs>287</Paragraphs>
  <Slides>44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Тема Контур</vt:lpstr>
      <vt:lpstr>Добавляем поисковую строку в ваше приложение с Elasticsearch</vt:lpstr>
      <vt:lpstr>Кто я</vt:lpstr>
      <vt:lpstr>Что будет в этом докладе</vt:lpstr>
      <vt:lpstr>Чего не будет в этом докладе</vt:lpstr>
      <vt:lpstr>Контур.Стафф – Соцсеть Контура</vt:lpstr>
      <vt:lpstr>Нам нужен был поиск</vt:lpstr>
      <vt:lpstr>Почему у нас появился Elasticsearch</vt:lpstr>
      <vt:lpstr>Что такое Elasticsearch?</vt:lpstr>
      <vt:lpstr>История Elasticsearch</vt:lpstr>
      <vt:lpstr>Почему Elasticsearch &gt; Lucene</vt:lpstr>
      <vt:lpstr>SERP – Search Engine Result Page</vt:lpstr>
      <vt:lpstr>Поисковые подсказки</vt:lpstr>
      <vt:lpstr>Elasticsearch – не черная коробка</vt:lpstr>
      <vt:lpstr>Модель – Bag of Words</vt:lpstr>
      <vt:lpstr>Что такое «Токен»?</vt:lpstr>
      <vt:lpstr>Поисковый индекс </vt:lpstr>
      <vt:lpstr>Инвертированный индекс </vt:lpstr>
      <vt:lpstr>Процесс индексации</vt:lpstr>
      <vt:lpstr>Фильтр текста</vt:lpstr>
      <vt:lpstr>Токенизация</vt:lpstr>
      <vt:lpstr>Токенизация</vt:lpstr>
      <vt:lpstr>Нормализация</vt:lpstr>
      <vt:lpstr>Фильтр токенов</vt:lpstr>
      <vt:lpstr>Elasticsearch – Индексируем</vt:lpstr>
      <vt:lpstr>Elasticsearch – Поиск</vt:lpstr>
      <vt:lpstr>Elasticsearch – Поиск по префиксу</vt:lpstr>
      <vt:lpstr>Настраиваем анализаторы</vt:lpstr>
      <vt:lpstr>Настраиваем анализаторы</vt:lpstr>
      <vt:lpstr>Настраиваем маппинги</vt:lpstr>
      <vt:lpstr>Настраиваем маппинги</vt:lpstr>
      <vt:lpstr>Настраиваем маппинги</vt:lpstr>
      <vt:lpstr>Настраиваем маппинги</vt:lpstr>
      <vt:lpstr>Строим правильно запрос поиска</vt:lpstr>
      <vt:lpstr>Контур.Стафф</vt:lpstr>
      <vt:lpstr>Поиск в Стафф</vt:lpstr>
      <vt:lpstr>Поиск в Стафф</vt:lpstr>
      <vt:lpstr>Поисковая подсказка в Стафф</vt:lpstr>
      <vt:lpstr>Это тоже подсказки</vt:lpstr>
      <vt:lpstr>Популярные теги за последнее время</vt:lpstr>
      <vt:lpstr>Литература</vt:lpstr>
      <vt:lpstr>https://www.ozon.ru/context/detail/id/144631193/</vt:lpstr>
      <vt:lpstr>Литература</vt:lpstr>
      <vt:lpstr>https://www.ozon.ru/context/detail/id/5497130/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Шестаков Алексей Петрович</dc:creator>
  <cp:keywords/>
  <dc:description/>
  <cp:lastModifiedBy>Шестаков Алексей Петрович</cp:lastModifiedBy>
  <cp:revision>472</cp:revision>
  <dcterms:created xsi:type="dcterms:W3CDTF">2014-03-14T10:29:29Z</dcterms:created>
  <dcterms:modified xsi:type="dcterms:W3CDTF">2019-09-19T11:36:11Z</dcterms:modified>
  <cp:category/>
</cp:coreProperties>
</file>