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85" r:id="rId2"/>
    <p:sldId id="296" r:id="rId3"/>
    <p:sldId id="326" r:id="rId4"/>
    <p:sldId id="282" r:id="rId5"/>
    <p:sldId id="301" r:id="rId6"/>
    <p:sldId id="318" r:id="rId7"/>
    <p:sldId id="303" r:id="rId8"/>
    <p:sldId id="311" r:id="rId9"/>
    <p:sldId id="319" r:id="rId10"/>
    <p:sldId id="320" r:id="rId11"/>
    <p:sldId id="297" r:id="rId12"/>
    <p:sldId id="305" r:id="rId13"/>
    <p:sldId id="321" r:id="rId14"/>
    <p:sldId id="307" r:id="rId15"/>
    <p:sldId id="336" r:id="rId16"/>
    <p:sldId id="322" r:id="rId17"/>
    <p:sldId id="357" r:id="rId18"/>
    <p:sldId id="323" r:id="rId19"/>
    <p:sldId id="328" r:id="rId20"/>
    <p:sldId id="329" r:id="rId21"/>
    <p:sldId id="327" r:id="rId22"/>
    <p:sldId id="325" r:id="rId23"/>
    <p:sldId id="330" r:id="rId24"/>
    <p:sldId id="304" r:id="rId25"/>
    <p:sldId id="308" r:id="rId26"/>
    <p:sldId id="309" r:id="rId27"/>
    <p:sldId id="338" r:id="rId28"/>
    <p:sldId id="310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298" r:id="rId40"/>
    <p:sldId id="355" r:id="rId41"/>
    <p:sldId id="315" r:id="rId42"/>
    <p:sldId id="359" r:id="rId43"/>
    <p:sldId id="358" r:id="rId44"/>
    <p:sldId id="356" r:id="rId45"/>
    <p:sldId id="360" r:id="rId46"/>
    <p:sldId id="299" r:id="rId47"/>
    <p:sldId id="332" r:id="rId48"/>
    <p:sldId id="362" r:id="rId49"/>
    <p:sldId id="354" r:id="rId50"/>
    <p:sldId id="353" r:id="rId51"/>
    <p:sldId id="363" r:id="rId52"/>
    <p:sldId id="364" r:id="rId53"/>
    <p:sldId id="351" r:id="rId54"/>
    <p:sldId id="300" r:id="rId55"/>
    <p:sldId id="331" r:id="rId56"/>
    <p:sldId id="350" r:id="rId57"/>
    <p:sldId id="312" r:id="rId58"/>
    <p:sldId id="316" r:id="rId59"/>
    <p:sldId id="313" r:id="rId60"/>
    <p:sldId id="317" r:id="rId61"/>
    <p:sldId id="286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0E36A9E-3D00-4D82-B814-7BADD787C2F0}">
          <p14:sldIdLst>
            <p14:sldId id="285"/>
            <p14:sldId id="296"/>
            <p14:sldId id="326"/>
          </p14:sldIdLst>
        </p14:section>
        <p14:section name="Встроенный поиск" id="{F11FE9E3-3AF9-48A9-B358-38DA6F67D657}">
          <p14:sldIdLst>
            <p14:sldId id="282"/>
            <p14:sldId id="301"/>
            <p14:sldId id="318"/>
            <p14:sldId id="303"/>
            <p14:sldId id="311"/>
            <p14:sldId id="319"/>
            <p14:sldId id="320"/>
          </p14:sldIdLst>
        </p14:section>
        <p14:section name="Введение в Elasticsearch" id="{5CC2C3F0-92AD-4A6E-A3DC-31E54DABBD46}">
          <p14:sldIdLst>
            <p14:sldId id="297"/>
            <p14:sldId id="305"/>
            <p14:sldId id="321"/>
            <p14:sldId id="307"/>
            <p14:sldId id="336"/>
            <p14:sldId id="322"/>
            <p14:sldId id="357"/>
            <p14:sldId id="323"/>
            <p14:sldId id="328"/>
            <p14:sldId id="329"/>
            <p14:sldId id="327"/>
            <p14:sldId id="325"/>
            <p14:sldId id="330"/>
          </p14:sldIdLst>
        </p14:section>
        <p14:section name="Elasticsearch - Bootstrap" id="{374AAFC3-5C3A-47E2-B3CC-97911B798BB4}">
          <p14:sldIdLst>
            <p14:sldId id="304"/>
            <p14:sldId id="308"/>
            <p14:sldId id="309"/>
            <p14:sldId id="338"/>
            <p14:sldId id="31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</p14:sldIdLst>
        </p14:section>
        <p14:section name="Делаем поиск умнее" id="{11459DF0-5CCF-4A0E-81C4-82360D6E835A}">
          <p14:sldIdLst>
            <p14:sldId id="298"/>
            <p14:sldId id="355"/>
            <p14:sldId id="315"/>
            <p14:sldId id="359"/>
            <p14:sldId id="358"/>
            <p14:sldId id="356"/>
            <p14:sldId id="360"/>
          </p14:sldIdLst>
        </p14:section>
        <p14:section name="Пример использования - Стафф" id="{75A36FDD-F6BA-4421-8C7C-94A11B50F9D4}">
          <p14:sldIdLst>
            <p14:sldId id="299"/>
            <p14:sldId id="332"/>
            <p14:sldId id="362"/>
            <p14:sldId id="354"/>
            <p14:sldId id="353"/>
            <p14:sldId id="363"/>
            <p14:sldId id="364"/>
            <p14:sldId id="351"/>
          </p14:sldIdLst>
        </p14:section>
        <p14:section name="Что дальше" id="{866EAD80-A965-4898-BEDD-7BD5F6D24F2C}">
          <p14:sldIdLst>
            <p14:sldId id="300"/>
            <p14:sldId id="331"/>
            <p14:sldId id="350"/>
            <p14:sldId id="312"/>
            <p14:sldId id="316"/>
            <p14:sldId id="313"/>
            <p14:sldId id="317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стаков Алексей Петрович" initials="ШАП" lastIdx="1" clrIdx="0">
    <p:extLst>
      <p:ext uri="{19B8F6BF-5375-455C-9EA6-DF929625EA0E}">
        <p15:presenceInfo xmlns:p15="http://schemas.microsoft.com/office/powerpoint/2012/main" userId="S-1-5-21-1231152155-1323711836-1525454979-961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CA0013"/>
    <a:srgbClr val="D9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1" autoAdjust="0"/>
    <p:restoredTop sz="85624" autoAdjust="0"/>
  </p:normalViewPr>
  <p:slideViewPr>
    <p:cSldViewPr>
      <p:cViewPr varScale="1">
        <p:scale>
          <a:sx n="92" d="100"/>
          <a:sy n="92" d="100"/>
        </p:scale>
        <p:origin x="96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4F4BA665-3416-B14A-AC27-9E1EAD7881BB}" type="presOf" srcId="{EAB81984-5B84-4970-8447-2B456B8C58DF}" destId="{3A252E36-3D7E-49E5-B812-EE4CACF0D5CF}" srcOrd="0" destOrd="0" presId="urn:microsoft.com/office/officeart/2008/layout/PictureGrid"/>
    <dgm:cxn modelId="{6FA022A7-8122-0145-A44E-1E2E4A154C6D}" type="presOf" srcId="{B75F6A3A-9A51-4DF3-8A57-9AEB0739425C}" destId="{B29ABF60-EC0F-45AD-A90E-9C76D15C2F14}" srcOrd="0" destOrd="0" presId="urn:microsoft.com/office/officeart/2008/layout/PictureGrid"/>
    <dgm:cxn modelId="{9DB39390-5EE9-AE45-94E7-14FD67996D2B}" type="presParOf" srcId="{3A252E36-3D7E-49E5-B812-EE4CACF0D5CF}" destId="{CF6D50B3-578A-4EA0-A5A0-492FA729F6ED}" srcOrd="0" destOrd="0" presId="urn:microsoft.com/office/officeart/2008/layout/PictureGrid"/>
    <dgm:cxn modelId="{FA8CBED8-F43B-544D-8535-730188D61BBB}" type="presParOf" srcId="{CF6D50B3-578A-4EA0-A5A0-492FA729F6ED}" destId="{B29ABF60-EC0F-45AD-A90E-9C76D15C2F14}" srcOrd="0" destOrd="0" presId="urn:microsoft.com/office/officeart/2008/layout/PictureGrid"/>
    <dgm:cxn modelId="{5F36191D-8257-6B46-AC01-56B6C208107A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137765" custScaleY="68558" custLinFactNeighborX="5406" custLinFactNeighborY="-18343"/>
      <dgm:spPr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95273E94-9556-0B43-B0C3-AA8FFBDF873B}" type="presOf" srcId="{B75F6A3A-9A51-4DF3-8A57-9AEB0739425C}" destId="{B29ABF60-EC0F-45AD-A90E-9C76D15C2F14}" srcOrd="0" destOrd="0" presId="urn:microsoft.com/office/officeart/2008/layout/PictureGrid"/>
    <dgm:cxn modelId="{5B58A190-EE9E-6549-B13C-BE0C8B46F828}" type="presOf" srcId="{EAB81984-5B84-4970-8447-2B456B8C58DF}" destId="{3A252E36-3D7E-49E5-B812-EE4CACF0D5CF}" srcOrd="0" destOrd="0" presId="urn:microsoft.com/office/officeart/2008/layout/PictureGrid"/>
    <dgm:cxn modelId="{0AE7A9E3-0502-6045-97CF-5AE6D683FE34}" type="presParOf" srcId="{3A252E36-3D7E-49E5-B812-EE4CACF0D5CF}" destId="{CF6D50B3-578A-4EA0-A5A0-492FA729F6ED}" srcOrd="0" destOrd="0" presId="urn:microsoft.com/office/officeart/2008/layout/PictureGrid"/>
    <dgm:cxn modelId="{D12C498C-F6A5-974B-AD59-ECAAC6C7346D}" type="presParOf" srcId="{CF6D50B3-578A-4EA0-A5A0-492FA729F6ED}" destId="{B29ABF60-EC0F-45AD-A90E-9C76D15C2F14}" srcOrd="0" destOrd="0" presId="urn:microsoft.com/office/officeart/2008/layout/PictureGrid"/>
    <dgm:cxn modelId="{F7871347-DDA3-7242-9AC7-62A0E55ADCB8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562921" y="985980"/>
          <a:ext cx="705078" cy="156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30480" bIns="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dirty="0"/>
            <a:t> </a:t>
          </a:r>
        </a:p>
      </dsp:txBody>
      <dsp:txXfrm>
        <a:off x="1562921" y="985980"/>
        <a:ext cx="705078" cy="156261"/>
      </dsp:txXfrm>
    </dsp:sp>
    <dsp:sp modelId="{61EB78D8-69FF-471D-8FEB-71388C442F55}">
      <dsp:nvSpPr>
        <dsp:cNvPr id="0" name=""/>
        <dsp:cNvSpPr/>
      </dsp:nvSpPr>
      <dsp:spPr>
        <a:xfrm>
          <a:off x="288048" y="405109"/>
          <a:ext cx="1835994" cy="913672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t="29524" b="29524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C3F9-9C5B-4717-9F59-36DC790402FE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14A10-66C2-4A61-B0C2-25BAE495FC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33F-8031-4831-8F3E-50C91F823C86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B005B-06D2-48E8-9D1D-814134C67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Поисковая страница </a:t>
            </a:r>
            <a:r>
              <a:rPr lang="en-US" dirty="0" smtClean="0"/>
              <a:t>aka SERP</a:t>
            </a:r>
            <a:r>
              <a:rPr lang="ru-RU" dirty="0" smtClean="0"/>
              <a:t> </a:t>
            </a:r>
            <a:r>
              <a:rPr lang="en-US" dirty="0" smtClean="0"/>
              <a:t>(Search Engine Results Page) – </a:t>
            </a:r>
            <a:r>
              <a:rPr lang="ru-RU" dirty="0" smtClean="0"/>
              <a:t>маленький встроенный </a:t>
            </a:r>
            <a:r>
              <a:rPr lang="ru-RU" dirty="0" err="1" smtClean="0"/>
              <a:t>гугл</a:t>
            </a:r>
            <a:r>
              <a:rPr lang="ru-RU" dirty="0" smtClean="0"/>
              <a:t> по приложению.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Поисковые п</a:t>
            </a:r>
            <a:r>
              <a:rPr lang="ru-RU" sz="1200" dirty="0" smtClean="0"/>
              <a:t>одсказки – </a:t>
            </a:r>
            <a:r>
              <a:rPr lang="ru-RU" dirty="0" smtClean="0"/>
              <a:t>Результаты поиска, которые начинаются на те же буквы, что и ваш запрос, и появляются под поисковой строкой.</a:t>
            </a: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0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др</a:t>
            </a:r>
            <a:r>
              <a:rPr lang="ru-RU" baseline="0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08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 что бы выучить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просто </a:t>
            </a:r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1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445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ТОВЩ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93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B005B-06D2-48E8-9D1D-814134C67689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9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mailto:mail@kontur.ru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kontur.ru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1271590" y="1773242"/>
            <a:ext cx="9648825" cy="1648749"/>
          </a:xfrm>
        </p:spPr>
        <p:txBody>
          <a:bodyPr>
            <a:normAutofit/>
          </a:bodyPr>
          <a:lstStyle>
            <a:lvl1pPr algn="ctr">
              <a:defRPr sz="5400" baseline="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17" name="Текст 11"/>
          <p:cNvSpPr>
            <a:spLocks noGrp="1"/>
          </p:cNvSpPr>
          <p:nvPr>
            <p:ph type="body" sz="quarter" idx="14" hasCustomPrompt="1"/>
          </p:nvPr>
        </p:nvSpPr>
        <p:spPr>
          <a:xfrm>
            <a:off x="1272000" y="3421988"/>
            <a:ext cx="9648000" cy="72709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Образец подзаголовка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71590" y="5343599"/>
            <a:ext cx="7200000" cy="461665"/>
          </a:xfrm>
        </p:spPr>
        <p:txBody>
          <a:bodyPr wrap="square">
            <a:spAutoFit/>
          </a:bodyPr>
          <a:lstStyle>
            <a:lvl1pPr marL="0" indent="0">
              <a:buNone/>
              <a:defRPr sz="3000"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6" hasCustomPrompt="1"/>
          </p:nvPr>
        </p:nvSpPr>
        <p:spPr>
          <a:xfrm>
            <a:off x="1271590" y="5899728"/>
            <a:ext cx="7219887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aphicFrame>
        <p:nvGraphicFramePr>
          <p:cNvPr id="8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2042597239"/>
              </p:ext>
            </p:extLst>
          </p:nvPr>
        </p:nvGraphicFramePr>
        <p:xfrm>
          <a:off x="8742726" y="4697991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87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773241"/>
            <a:ext cx="9601133" cy="4751387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946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1773241"/>
            <a:ext cx="9648825" cy="3384551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Тезис</a:t>
            </a:r>
          </a:p>
        </p:txBody>
      </p:sp>
    </p:spTree>
    <p:extLst>
      <p:ext uri="{BB962C8B-B14F-4D97-AF65-F5344CB8AC3E}">
        <p14:creationId xmlns:p14="http://schemas.microsoft.com/office/powerpoint/2010/main" val="3637993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304"/>
            <a:ext cx="12192000" cy="6858000"/>
          </a:xfrm>
        </p:spPr>
        <p:txBody>
          <a:bodyPr lIns="360000" tIns="360000" rIns="360000" bIns="360000" anchor="ctr" anchorCtr="1">
            <a:normAutofit/>
          </a:bodyPr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57791"/>
            <a:ext cx="12192000" cy="1366837"/>
          </a:xfrm>
          <a:solidFill>
            <a:schemeClr val="accent1">
              <a:alpha val="80000"/>
            </a:schemeClr>
          </a:solidFill>
        </p:spPr>
        <p:txBody>
          <a:bodyPr lIns="1260000" rIns="126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 sz="240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389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333379"/>
            <a:ext cx="10896600" cy="1439863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33379"/>
            <a:ext cx="1295400" cy="1439863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917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157789"/>
            <a:ext cx="10896600" cy="1366836"/>
          </a:xfrm>
          <a:solidFill>
            <a:schemeClr val="accent1">
              <a:alpha val="80000"/>
            </a:schemeClr>
          </a:solidFill>
        </p:spPr>
        <p:txBody>
          <a:bodyPr lIns="0" tIns="46800" rIns="0" anchor="ctr" anchorCtr="0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или заголовок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57789"/>
            <a:ext cx="1295400" cy="1366836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2810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6096000" y="-1304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5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1304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90" y="333375"/>
            <a:ext cx="4464372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09086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зис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/>
            </a:lvl1pPr>
          </a:lstStyle>
          <a:p>
            <a:endParaRPr lang="ru-RU" dirty="0"/>
          </a:p>
        </p:txBody>
      </p:sp>
      <p:sp>
        <p:nvSpPr>
          <p:cNvPr id="4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"/>
            <a:ext cx="6096000" cy="6859303"/>
          </a:xfrm>
          <a:solidFill>
            <a:schemeClr val="accent1"/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79853" y="333375"/>
            <a:ext cx="4440560" cy="6191250"/>
          </a:xfrm>
          <a:noFill/>
        </p:spPr>
        <p:txBody>
          <a:bodyPr lIns="0" tIns="46800" rIns="0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Тезис </a:t>
            </a:r>
            <a:br>
              <a:rPr lang="ru-RU" dirty="0"/>
            </a:br>
            <a:r>
              <a:rPr lang="ru-RU" dirty="0"/>
              <a:t>или 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3986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271590" y="2420893"/>
            <a:ext cx="9648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accent1"/>
                </a:solidFill>
                <a:latin typeface="+mj-lt"/>
              </a:rPr>
              <a:t>Вопросы?</a:t>
            </a:r>
          </a:p>
        </p:txBody>
      </p:sp>
      <p:sp>
        <p:nvSpPr>
          <p:cNvPr id="16" name="Текст 9"/>
          <p:cNvSpPr txBox="1">
            <a:spLocks/>
          </p:cNvSpPr>
          <p:nvPr userDrawn="1"/>
        </p:nvSpPr>
        <p:spPr>
          <a:xfrm>
            <a:off x="6132128" y="6155293"/>
            <a:ext cx="4860416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err="1">
                <a:hlinkClick r:id="rId2" action="ppaction://hlinkfile"/>
              </a:rPr>
              <a:t>kontur.ru</a:t>
            </a:r>
            <a:endParaRPr lang="ru-RU" sz="1800" dirty="0"/>
          </a:p>
        </p:txBody>
      </p:sp>
      <p:sp>
        <p:nvSpPr>
          <p:cNvPr id="20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32128" y="4077076"/>
            <a:ext cx="4824412" cy="492443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ru-RU" dirty="0"/>
              <a:t>Имя Фамилия</a:t>
            </a:r>
            <a:endParaRPr lang="en-US" dirty="0"/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32128" y="5173759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+ 7 900 000-00-00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3" name="Текст 18"/>
          <p:cNvSpPr>
            <a:spLocks noGrp="1"/>
          </p:cNvSpPr>
          <p:nvPr>
            <p:ph type="body" sz="quarter" idx="18" hasCustomPrompt="1"/>
          </p:nvPr>
        </p:nvSpPr>
        <p:spPr>
          <a:xfrm>
            <a:off x="6132128" y="5548592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en-US" dirty="0">
                <a:hlinkClick r:id="rId3"/>
              </a:rPr>
              <a:t>mail@kontur.ru</a:t>
            </a:r>
            <a:r>
              <a:rPr lang="en-US" dirty="0"/>
              <a:t> (</a:t>
            </a:r>
            <a:r>
              <a:rPr lang="ru-RU" dirty="0"/>
              <a:t>если нужно)</a:t>
            </a:r>
            <a:endParaRPr lang="en-US" dirty="0"/>
          </a:p>
        </p:txBody>
      </p:sp>
      <p:sp>
        <p:nvSpPr>
          <p:cNvPr id="25" name="Текст 18"/>
          <p:cNvSpPr>
            <a:spLocks noGrp="1"/>
          </p:cNvSpPr>
          <p:nvPr>
            <p:ph type="body" sz="quarter" idx="19" hasCustomPrompt="1"/>
          </p:nvPr>
        </p:nvSpPr>
        <p:spPr>
          <a:xfrm>
            <a:off x="6132128" y="4782957"/>
            <a:ext cx="4824413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ru-RU" dirty="0"/>
              <a:t>Должность </a:t>
            </a:r>
            <a:r>
              <a:rPr lang="en-US" dirty="0"/>
              <a:t>(</a:t>
            </a:r>
            <a:r>
              <a:rPr lang="ru-RU" dirty="0"/>
              <a:t>если нужно)</a:t>
            </a:r>
            <a:endParaRPr lang="en-US" dirty="0"/>
          </a:p>
        </p:txBody>
      </p:sp>
      <p:graphicFrame>
        <p:nvGraphicFramePr>
          <p:cNvPr id="9" name="Схема 6"/>
          <p:cNvGraphicFramePr/>
          <p:nvPr userDrawn="1">
            <p:extLst>
              <p:ext uri="{D42A27DB-BD31-4B8C-83A1-F6EECF244321}">
                <p14:modId xmlns:p14="http://schemas.microsoft.com/office/powerpoint/2010/main" val="52767167"/>
              </p:ext>
            </p:extLst>
          </p:nvPr>
        </p:nvGraphicFramePr>
        <p:xfrm>
          <a:off x="3568843" y="3424776"/>
          <a:ext cx="2268000" cy="17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8773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2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71553" y="1773241"/>
            <a:ext cx="9648859" cy="42480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3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1271590" y="2708920"/>
            <a:ext cx="9648825" cy="1080442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71587" y="4076700"/>
            <a:ext cx="9648000" cy="50442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cap="none" baseline="0"/>
            </a:lvl1pPr>
          </a:lstStyle>
          <a:p>
            <a:pPr lvl="0"/>
            <a:r>
              <a:rPr lang="ru-RU" dirty="0"/>
              <a:t>Подзаголовок раздела</a:t>
            </a: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1271587" y="3933056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68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680396" cy="4392065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 baseline="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1"/>
          </p:nvPr>
        </p:nvSpPr>
        <p:spPr>
          <a:xfrm>
            <a:off x="6240016" y="1773239"/>
            <a:ext cx="4656517" cy="4392061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8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572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49" userDrawn="1">
          <p15:clr>
            <a:srgbClr val="FBAE40"/>
          </p15:clr>
        </p15:guide>
        <p15:guide id="2" pos="3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1" y="2774531"/>
            <a:ext cx="4656139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240465" y="2774530"/>
            <a:ext cx="4656137" cy="33907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1" y="1773238"/>
            <a:ext cx="4656139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240465" y="1773237"/>
            <a:ext cx="4656071" cy="647700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  <a:endParaRPr lang="en-US" dirty="0"/>
          </a:p>
        </p:txBody>
      </p:sp>
      <p:cxnSp>
        <p:nvCxnSpPr>
          <p:cNvPr id="12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879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 userDrawn="1">
          <p15:clr>
            <a:srgbClr val="FBAE40"/>
          </p15:clr>
        </p15:guide>
        <p15:guide id="2" pos="3749" userDrawn="1">
          <p15:clr>
            <a:srgbClr val="FBAE40"/>
          </p15:clr>
        </p15:guide>
        <p15:guide id="3" pos="393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648825" cy="10795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cxnSp>
        <p:nvCxnSpPr>
          <p:cNvPr id="4" name="Прямая соединительная линия 10"/>
          <p:cNvCxnSpPr/>
          <p:nvPr userDrawn="1"/>
        </p:nvCxnSpPr>
        <p:spPr>
          <a:xfrm>
            <a:off x="1272000" y="1419648"/>
            <a:ext cx="964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81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90" y="5724528"/>
            <a:ext cx="9648825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1271589" y="333378"/>
            <a:ext cx="9648824" cy="482441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baseline="0"/>
            </a:lvl1pPr>
            <a:lvl2pPr>
              <a:defRPr sz="200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227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пись под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271590" y="5157792"/>
            <a:ext cx="9648825" cy="56673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2"/>
          <p:cNvSpPr>
            <a:spLocks noGrp="1"/>
          </p:cNvSpPr>
          <p:nvPr>
            <p:ph type="pic" idx="1"/>
          </p:nvPr>
        </p:nvSpPr>
        <p:spPr>
          <a:xfrm>
            <a:off x="1271590" y="333379"/>
            <a:ext cx="9648825" cy="4824411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271589" y="5724528"/>
            <a:ext cx="9648824" cy="80009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14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90" y="1773238"/>
            <a:ext cx="9648825" cy="42480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271590" y="333376"/>
            <a:ext cx="9648825" cy="1079501"/>
          </a:xfrm>
          <a:prstGeom prst="rect">
            <a:avLst/>
          </a:prstGeom>
        </p:spPr>
        <p:txBody>
          <a:bodyPr vert="horz" wrap="square" lIns="0" tIns="45720" rIns="0" bIns="144000" rtlCol="0" anchor="b" anchorCtr="0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6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4" r:id="rId3"/>
    <p:sldLayoutId id="2147483668" r:id="rId4"/>
    <p:sldLayoutId id="2147483669" r:id="rId5"/>
    <p:sldLayoutId id="2147483670" r:id="rId6"/>
    <p:sldLayoutId id="2147483678" r:id="rId7"/>
    <p:sldLayoutId id="2147483679" r:id="rId8"/>
    <p:sldLayoutId id="2147483677" r:id="rId9"/>
    <p:sldLayoutId id="2147483673" r:id="rId10"/>
    <p:sldLayoutId id="2147483674" r:id="rId11"/>
    <p:sldLayoutId id="2147483661" r:id="rId12"/>
    <p:sldLayoutId id="2147483675" r:id="rId13"/>
    <p:sldLayoutId id="2147483676" r:id="rId14"/>
    <p:sldLayoutId id="2147483680" r:id="rId15"/>
    <p:sldLayoutId id="2147483681" r:id="rId16"/>
    <p:sldLayoutId id="2147483667" r:id="rId17"/>
    <p:sldLayoutId id="2147483655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bg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5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801" userDrawn="1">
          <p15:clr>
            <a:srgbClr val="F26B43"/>
          </p15:clr>
        </p15:guide>
        <p15:guide id="2" pos="6879" userDrawn="1">
          <p15:clr>
            <a:srgbClr val="F26B43"/>
          </p15:clr>
        </p15:guide>
        <p15:guide id="4" orient="horz" pos="3249" userDrawn="1">
          <p15:clr>
            <a:srgbClr val="F26B43"/>
          </p15:clr>
        </p15:guide>
        <p15:guide id="5" orient="horz" pos="1117" userDrawn="1">
          <p15:clr>
            <a:srgbClr val="F26B43"/>
          </p15:clr>
        </p15:guide>
        <p15:guide id="6" orient="horz" pos="210" userDrawn="1">
          <p15:clr>
            <a:srgbClr val="F26B43"/>
          </p15:clr>
        </p15:guide>
        <p15:guide id="7" orient="horz" pos="4110" userDrawn="1">
          <p15:clr>
            <a:srgbClr val="F26B43"/>
          </p15:clr>
        </p15:guide>
        <p15:guide id="8" orient="horz" pos="890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hyperlink" Target="https://www.ozon.ru/context/detail/id/5497130/" TargetMode="Externa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hyperlink" Target="https://www.ozon.ru/context/detail/id/144631193/" TargetMode="Externa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Маленький </a:t>
            </a:r>
            <a:r>
              <a:rPr lang="en-US" dirty="0" smtClean="0"/>
              <a:t>google</a:t>
            </a:r>
            <a:r>
              <a:rPr lang="ru-RU" dirty="0" smtClean="0"/>
              <a:t> в вашем приложение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Добавляем поисковую строку в ваше приложение с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Шестаков Алексей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Поисковые подсказки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Появляется по мере ввода </a:t>
            </a:r>
          </a:p>
          <a:p>
            <a:r>
              <a:rPr lang="ru-RU" sz="2400" dirty="0" smtClean="0"/>
              <a:t>Результат ввода – </a:t>
            </a:r>
            <a:r>
              <a:rPr lang="en-US" sz="2400" dirty="0" smtClean="0"/>
              <a:t>redirect </a:t>
            </a:r>
            <a:r>
              <a:rPr lang="ru-RU" sz="2400" dirty="0" smtClean="0"/>
              <a:t>на нужную страницу</a:t>
            </a:r>
          </a:p>
          <a:p>
            <a:r>
              <a:rPr lang="ru-RU" sz="2400" dirty="0" smtClean="0"/>
              <a:t>Умный фильтр</a:t>
            </a:r>
          </a:p>
          <a:p>
            <a:r>
              <a:rPr lang="ru-RU" sz="2400" dirty="0" smtClean="0"/>
              <a:t>Может отвечать на запрос сразу</a:t>
            </a:r>
            <a:endParaRPr lang="en-US" sz="2400" dirty="0" smtClean="0"/>
          </a:p>
          <a:p>
            <a:r>
              <a:rPr lang="ru-RU" sz="2400" dirty="0" smtClean="0"/>
              <a:t>Это </a:t>
            </a:r>
            <a:r>
              <a:rPr lang="ru-RU" sz="2400" b="1" dirty="0" smtClean="0"/>
              <a:t>префиксный</a:t>
            </a:r>
            <a:r>
              <a:rPr lang="ru-RU" sz="2400" dirty="0" smtClean="0"/>
              <a:t> поиск</a:t>
            </a:r>
          </a:p>
          <a:p>
            <a:endParaRPr lang="ru-RU" sz="2400" dirty="0" smtClean="0"/>
          </a:p>
          <a:p>
            <a:endParaRPr lang="ru-RU" sz="2400" dirty="0" smtClean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63" y="2778903"/>
            <a:ext cx="4656137" cy="2381281"/>
          </a:xfrm>
        </p:spPr>
      </p:pic>
    </p:spTree>
    <p:extLst>
      <p:ext uri="{BB962C8B-B14F-4D97-AF65-F5344CB8AC3E}">
        <p14:creationId xmlns:p14="http://schemas.microsoft.com/office/powerpoint/2010/main" val="42068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en-US" dirty="0" smtClean="0"/>
              <a:t>Elastic Search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sz="2400" dirty="0" smtClean="0"/>
              <a:t>Специализированное ПО для построения поиска</a:t>
            </a:r>
            <a:endParaRPr lang="ru-RU" dirty="0"/>
          </a:p>
          <a:p>
            <a:pPr>
              <a:spcAft>
                <a:spcPts val="1500"/>
              </a:spcAft>
            </a:pPr>
            <a:r>
              <a:rPr lang="ru-RU" dirty="0" smtClean="0"/>
              <a:t>Позволяют гибко настраивать ранжирование 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Наборы фильтров и др.</a:t>
            </a:r>
          </a:p>
          <a:p>
            <a:pPr>
              <a:spcAft>
                <a:spcPts val="1500"/>
              </a:spcAft>
            </a:pPr>
            <a:endParaRPr lang="ru-RU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Движки полнотекстового поиска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возразить что ряд БД имеет инструменты для полнотекстового поиска</a:t>
            </a:r>
            <a:r>
              <a:rPr lang="en-US" dirty="0" smtClean="0"/>
              <a:t>.</a:t>
            </a:r>
            <a:r>
              <a:rPr lang="ru-RU" dirty="0" smtClean="0"/>
              <a:t> (</a:t>
            </a:r>
            <a:r>
              <a:rPr lang="en-US" dirty="0" smtClean="0"/>
              <a:t>TODO: </a:t>
            </a:r>
            <a:r>
              <a:rPr lang="ru-RU" dirty="0" smtClean="0"/>
              <a:t>упростить)</a:t>
            </a:r>
            <a:endParaRPr lang="en-US" dirty="0" smtClean="0"/>
          </a:p>
          <a:p>
            <a:r>
              <a:rPr lang="ru-RU" dirty="0" smtClean="0"/>
              <a:t>Примеры </a:t>
            </a:r>
            <a:r>
              <a:rPr lang="en-US" dirty="0" smtClean="0"/>
              <a:t>MSSQL </a:t>
            </a:r>
            <a:r>
              <a:rPr lang="ru-RU" dirty="0" smtClean="0"/>
              <a:t>и </a:t>
            </a:r>
            <a:r>
              <a:rPr lang="en-US" dirty="0" smtClean="0"/>
              <a:t>PostgreSQL</a:t>
            </a:r>
            <a:endParaRPr lang="ru-RU" dirty="0" smtClean="0"/>
          </a:p>
          <a:p>
            <a:pPr>
              <a:spcAft>
                <a:spcPts val="1500"/>
              </a:spcAft>
            </a:pPr>
            <a:r>
              <a:rPr lang="ru-RU" dirty="0"/>
              <a:t>Э</a:t>
            </a:r>
            <a:r>
              <a:rPr lang="ru-RU" dirty="0" smtClean="0"/>
              <a:t>то дополнительная </a:t>
            </a:r>
            <a:r>
              <a:rPr lang="ru-RU" dirty="0" err="1" smtClean="0"/>
              <a:t>фича</a:t>
            </a:r>
            <a:endParaRPr lang="ru-RU" dirty="0"/>
          </a:p>
          <a:p>
            <a:pPr>
              <a:spcAft>
                <a:spcPts val="1500"/>
              </a:spcAft>
            </a:pPr>
            <a:r>
              <a:rPr lang="ru-RU" dirty="0" smtClean="0"/>
              <a:t>Не стандартны</a:t>
            </a:r>
            <a:r>
              <a:rPr lang="ru-RU" dirty="0"/>
              <a:t>й</a:t>
            </a:r>
            <a:r>
              <a:rPr lang="ru-RU" dirty="0" smtClean="0"/>
              <a:t> </a:t>
            </a:r>
            <a:r>
              <a:rPr lang="en-US" dirty="0" smtClean="0"/>
              <a:t>SQL</a:t>
            </a:r>
            <a:r>
              <a:rPr lang="ru-RU" dirty="0" smtClean="0"/>
              <a:t> (</a:t>
            </a:r>
            <a:r>
              <a:rPr lang="en-US" dirty="0" smtClean="0"/>
              <a:t>TODO: </a:t>
            </a:r>
            <a:r>
              <a:rPr lang="ru-RU" dirty="0" smtClean="0"/>
              <a:t>пояснить)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71556" y="333376"/>
            <a:ext cx="9865004" cy="1079501"/>
          </a:xfrm>
        </p:spPr>
        <p:txBody>
          <a:bodyPr>
            <a:normAutofit/>
          </a:bodyPr>
          <a:lstStyle/>
          <a:p>
            <a:r>
              <a:rPr lang="ru-RU" dirty="0" smtClean="0"/>
              <a:t>Почему реляционные БД не подходят 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Реплицированный</a:t>
            </a:r>
            <a:endParaRPr lang="ru-RU" dirty="0"/>
          </a:p>
          <a:p>
            <a:pPr>
              <a:spcAft>
                <a:spcPts val="1500"/>
              </a:spcAft>
            </a:pPr>
            <a:r>
              <a:rPr lang="ru-RU" sz="2400" dirty="0" smtClean="0"/>
              <a:t>Распределенный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Горизонтально масштабируемый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ru-RU" dirty="0" smtClean="0"/>
              <a:t>Самодостаточный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Быстрый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                    …. движок поиска</a:t>
            </a:r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Sphinx</a:t>
            </a:r>
          </a:p>
          <a:p>
            <a:pPr lvl="1"/>
            <a:r>
              <a:rPr lang="en-US" dirty="0" smtClean="0"/>
              <a:t>SQL-</a:t>
            </a:r>
            <a:r>
              <a:rPr lang="ru-RU" dirty="0" smtClean="0"/>
              <a:t>подобный язык запросов</a:t>
            </a:r>
            <a:endParaRPr lang="en-US" dirty="0" smtClean="0"/>
          </a:p>
          <a:p>
            <a:r>
              <a:rPr lang="en-US" dirty="0" err="1" smtClean="0"/>
              <a:t>Solr</a:t>
            </a:r>
            <a:endParaRPr lang="en-US" dirty="0" smtClean="0"/>
          </a:p>
          <a:p>
            <a:pPr lvl="1"/>
            <a:r>
              <a:rPr lang="en-US" dirty="0" smtClean="0"/>
              <a:t>REST </a:t>
            </a:r>
            <a:endParaRPr lang="ru-RU" dirty="0" smtClean="0"/>
          </a:p>
          <a:p>
            <a:pPr lvl="1"/>
            <a:r>
              <a:rPr lang="ru-RU" dirty="0" smtClean="0"/>
              <a:t>Менее популярное решение </a:t>
            </a:r>
            <a:r>
              <a:rPr lang="ru-RU" dirty="0" err="1" smtClean="0"/>
              <a:t>решение</a:t>
            </a:r>
            <a:r>
              <a:rPr lang="ru-RU" dirty="0"/>
              <a:t> </a:t>
            </a:r>
            <a:r>
              <a:rPr lang="ru-RU" dirty="0" smtClean="0"/>
              <a:t>чем </a:t>
            </a:r>
            <a:r>
              <a:rPr lang="en-US" dirty="0" err="1" smtClean="0"/>
              <a:t>Elasticsearch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Конкуренты </a:t>
            </a:r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0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текущий момент сам</a:t>
            </a:r>
            <a:r>
              <a:rPr lang="ru-RU" dirty="0" smtClean="0"/>
              <a:t>ый </a:t>
            </a:r>
            <a:r>
              <a:rPr lang="ru-RU" dirty="0" err="1" smtClean="0"/>
              <a:t>фичастый</a:t>
            </a:r>
            <a:r>
              <a:rPr lang="ru-RU" dirty="0" smtClean="0"/>
              <a:t> движок поиска</a:t>
            </a:r>
          </a:p>
          <a:p>
            <a:r>
              <a:rPr lang="ru-RU" dirty="0" smtClean="0"/>
              <a:t>Наиболее просто развертываемый</a:t>
            </a:r>
          </a:p>
          <a:p>
            <a:r>
              <a:rPr lang="ru-RU" dirty="0" smtClean="0"/>
              <a:t>Позволяет строить сложные поисковые запросы вне </a:t>
            </a:r>
            <a:br>
              <a:rPr lang="ru-RU" dirty="0" smtClean="0"/>
            </a:br>
            <a:r>
              <a:rPr lang="ru-RU" dirty="0" smtClean="0"/>
              <a:t>зависимости от их типа</a:t>
            </a:r>
          </a:p>
          <a:p>
            <a:pPr marL="0" indent="0">
              <a:buNone/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Почему Я рассказываю про </a:t>
            </a:r>
            <a:r>
              <a:rPr lang="en-US" dirty="0" smtClean="0"/>
              <a:t>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2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использовать в качестве основной базы данных</a:t>
            </a:r>
          </a:p>
          <a:p>
            <a:r>
              <a:rPr lang="ru-RU" dirty="0" smtClean="0"/>
              <a:t>Полностью </a:t>
            </a:r>
            <a:r>
              <a:rPr lang="ru-RU" dirty="0"/>
              <a:t>самодостаточная. В отличие от </a:t>
            </a:r>
            <a:r>
              <a:rPr lang="ru-RU" dirty="0" smtClean="0"/>
              <a:t>S</a:t>
            </a:r>
            <a:r>
              <a:rPr lang="en-US" dirty="0" err="1" smtClean="0"/>
              <a:t>olr</a:t>
            </a:r>
            <a:r>
              <a:rPr lang="ru-RU" dirty="0" smtClean="0"/>
              <a:t> </a:t>
            </a:r>
            <a:r>
              <a:rPr lang="ru-RU" dirty="0"/>
              <a:t>не требует </a:t>
            </a:r>
            <a:r>
              <a:rPr lang="ru-RU" dirty="0" smtClean="0"/>
              <a:t>развернутого </a:t>
            </a:r>
            <a:r>
              <a:rPr lang="ru-RU" dirty="0" err="1" smtClean="0"/>
              <a:t>ZooKeeper</a:t>
            </a:r>
            <a:endParaRPr lang="ru-RU" dirty="0"/>
          </a:p>
          <a:p>
            <a:r>
              <a:rPr lang="en-US" dirty="0" err="1" smtClean="0"/>
              <a:t>Opensource</a:t>
            </a:r>
            <a:endParaRPr lang="ru-RU" dirty="0"/>
          </a:p>
          <a:p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Почему Я рассказываю про </a:t>
            </a:r>
            <a:r>
              <a:rPr lang="en-US" dirty="0" smtClean="0"/>
              <a:t>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История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Логотип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e3430272e5.jpg" descr="e3430272e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076" y="2115653"/>
            <a:ext cx="9289848" cy="26266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3232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/>
              <a:t>В</a:t>
            </a:r>
            <a:r>
              <a:rPr lang="ru-RU" dirty="0" smtClean="0"/>
              <a:t>нутренний поиск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История и Введение в </a:t>
            </a:r>
            <a:r>
              <a:rPr lang="en-US" dirty="0" err="1" smtClean="0"/>
              <a:t>Elasticsearch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Примеры использования</a:t>
            </a:r>
            <a:endParaRPr lang="ru-RU" sz="2400" dirty="0"/>
          </a:p>
          <a:p>
            <a:pPr>
              <a:spcAft>
                <a:spcPts val="1500"/>
              </a:spcAft>
            </a:pPr>
            <a:r>
              <a:rPr lang="ru-RU" dirty="0" smtClean="0"/>
              <a:t>Теория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Как сделать поиск умнее</a:t>
            </a:r>
          </a:p>
          <a:p>
            <a:pPr>
              <a:spcAft>
                <a:spcPts val="1500"/>
              </a:spcAft>
            </a:pPr>
            <a:r>
              <a:rPr lang="ru-RU" dirty="0"/>
              <a:t>К</a:t>
            </a:r>
            <a:r>
              <a:rPr lang="ru-RU" dirty="0" smtClean="0"/>
              <a:t>уда двигаться дальше</a:t>
            </a:r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Opensource</a:t>
            </a:r>
            <a:endParaRPr lang="ru-RU" sz="2400" dirty="0"/>
          </a:p>
          <a:p>
            <a:r>
              <a:rPr lang="ru-RU" sz="2400" dirty="0" smtClean="0"/>
              <a:t>Автор</a:t>
            </a:r>
            <a:r>
              <a:rPr lang="en-US" sz="2400" dirty="0" smtClean="0"/>
              <a:t> Shay </a:t>
            </a:r>
            <a:r>
              <a:rPr lang="en-US" sz="2400" dirty="0" err="1" smtClean="0"/>
              <a:t>Banon</a:t>
            </a:r>
            <a:endParaRPr lang="ru-RU" sz="2400" dirty="0" smtClean="0"/>
          </a:p>
          <a:p>
            <a:r>
              <a:rPr lang="ru-RU" sz="2400" dirty="0" smtClean="0"/>
              <a:t>Начал проект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Compass </a:t>
            </a:r>
            <a:r>
              <a:rPr lang="ru-RU" sz="2400" dirty="0" smtClean="0"/>
              <a:t>в </a:t>
            </a:r>
            <a:r>
              <a:rPr lang="en-US" sz="2400" dirty="0" smtClean="0"/>
              <a:t>2004</a:t>
            </a:r>
            <a:r>
              <a:rPr lang="ru-RU" sz="2400" dirty="0" smtClean="0"/>
              <a:t> г.,</a:t>
            </a:r>
          </a:p>
          <a:p>
            <a:r>
              <a:rPr lang="ru-RU" sz="2400" dirty="0" smtClean="0"/>
              <a:t>В </a:t>
            </a:r>
            <a:r>
              <a:rPr lang="en-US" sz="2400" dirty="0" smtClean="0"/>
              <a:t>2010 </a:t>
            </a:r>
            <a:r>
              <a:rPr lang="ru-RU" sz="2400" dirty="0" smtClean="0"/>
              <a:t>г. как результат большого переписывания появился </a:t>
            </a:r>
            <a:r>
              <a:rPr lang="en-US" sz="2400" dirty="0" err="1" smtClean="0"/>
              <a:t>Elasticsearch</a:t>
            </a:r>
            <a:endParaRPr lang="en-US" sz="2400" dirty="0" smtClean="0"/>
          </a:p>
          <a:p>
            <a:r>
              <a:rPr lang="ru-RU" sz="2400" dirty="0" smtClean="0"/>
              <a:t>В качестве основы используется </a:t>
            </a:r>
            <a:r>
              <a:rPr lang="en-US" sz="2400" dirty="0" err="1" smtClean="0"/>
              <a:t>Lucene</a:t>
            </a:r>
            <a:endParaRPr lang="ru-RU" sz="2400" dirty="0"/>
          </a:p>
        </p:txBody>
      </p:sp>
      <p:pic>
        <p:nvPicPr>
          <p:cNvPr id="2052" name="Picture 4" descr="https://upload.wikimedia.org/wikipedia/commons/thumb/f/fc/Shay_Banon_talking_about_Elasticsearch_at_Berlin_Buzzwords_2010.jpg/800px-Shay_Banon_talking_about_Elasticsearch_at_Berlin_Buzzwords_2010.jp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03" y="1773238"/>
            <a:ext cx="2916256" cy="439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Логотип </a:t>
            </a:r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lucene_0.png" descr="lucene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3562" y="2530078"/>
            <a:ext cx="9844876" cy="1797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420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err="1" smtClean="0"/>
              <a:t>Lucene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Opensource</a:t>
            </a:r>
            <a:endParaRPr lang="ru-RU" sz="2400" dirty="0"/>
          </a:p>
          <a:p>
            <a:r>
              <a:rPr lang="ru-RU" sz="2400" dirty="0" smtClean="0"/>
              <a:t>Автор </a:t>
            </a:r>
            <a:r>
              <a:rPr lang="en-US" sz="2400" dirty="0" smtClean="0"/>
              <a:t>Douglass Cutting</a:t>
            </a:r>
            <a:endParaRPr lang="ru-RU" sz="2400" dirty="0" smtClean="0"/>
          </a:p>
          <a:p>
            <a:r>
              <a:rPr lang="ru-RU" sz="2400" dirty="0" smtClean="0"/>
              <a:t>Начал проект в 1997 г.</a:t>
            </a:r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1999 </a:t>
            </a:r>
            <a:r>
              <a:rPr lang="ru-RU" sz="2400" dirty="0" smtClean="0"/>
              <a:t>г. выложил на </a:t>
            </a:r>
            <a:r>
              <a:rPr lang="en-US" sz="2400" dirty="0" smtClean="0"/>
              <a:t>SourceForge.net</a:t>
            </a:r>
          </a:p>
          <a:p>
            <a:r>
              <a:rPr lang="ru-RU" sz="2400" dirty="0" smtClean="0"/>
              <a:t>В 2001 г. вошел в состав проектов фонда </a:t>
            </a:r>
            <a:r>
              <a:rPr lang="en-US" sz="2400" dirty="0" smtClean="0"/>
              <a:t>Apache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622" y="1985665"/>
            <a:ext cx="2975818" cy="3967758"/>
          </a:xfrm>
        </p:spPr>
      </p:pic>
    </p:spTree>
    <p:extLst>
      <p:ext uri="{BB962C8B-B14F-4D97-AF65-F5344CB8AC3E}">
        <p14:creationId xmlns:p14="http://schemas.microsoft.com/office/powerpoint/2010/main" val="23151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 err="1" smtClean="0"/>
              <a:t>Lucene</a:t>
            </a:r>
            <a:r>
              <a:rPr lang="en-US" dirty="0" smtClean="0"/>
              <a:t> – Java </a:t>
            </a:r>
            <a:r>
              <a:rPr lang="ru-RU" dirty="0" smtClean="0"/>
              <a:t>библиотека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REST </a:t>
            </a:r>
            <a:r>
              <a:rPr lang="ru-RU" dirty="0"/>
              <a:t>сервер</a:t>
            </a:r>
            <a:endParaRPr lang="ru-RU" dirty="0" smtClean="0"/>
          </a:p>
          <a:p>
            <a:pPr>
              <a:spcAft>
                <a:spcPts val="1500"/>
              </a:spcAft>
            </a:pPr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добавляет поверх </a:t>
            </a:r>
            <a:r>
              <a:rPr lang="en-US" dirty="0" err="1" smtClean="0"/>
              <a:t>Lucene</a:t>
            </a:r>
            <a:endParaRPr lang="en-US" dirty="0"/>
          </a:p>
          <a:p>
            <a:pPr lvl="1"/>
            <a:r>
              <a:rPr lang="ru-RU" dirty="0" smtClean="0"/>
              <a:t>Масштабируемость</a:t>
            </a:r>
            <a:endParaRPr lang="en-US" dirty="0" smtClean="0"/>
          </a:p>
          <a:p>
            <a:pPr lvl="1"/>
            <a:r>
              <a:rPr lang="ru-RU" dirty="0" err="1" smtClean="0"/>
              <a:t>Реплицируемость</a:t>
            </a:r>
            <a:endParaRPr lang="ru-RU" dirty="0"/>
          </a:p>
          <a:p>
            <a:pPr lvl="1"/>
            <a:r>
              <a:rPr lang="ru-RU" dirty="0" smtClean="0"/>
              <a:t>Аналитические инструменты</a:t>
            </a:r>
            <a:endParaRPr lang="ru-RU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Почему </a:t>
            </a:r>
            <a:r>
              <a:rPr lang="en-US" dirty="0" err="1" smtClean="0"/>
              <a:t>Elasticsearch</a:t>
            </a:r>
            <a:r>
              <a:rPr lang="en-US" dirty="0" smtClean="0"/>
              <a:t> &gt;</a:t>
            </a:r>
            <a:r>
              <a:rPr lang="ru-RU" dirty="0" smtClean="0"/>
              <a:t> </a:t>
            </a:r>
            <a:r>
              <a:rPr lang="en-US" dirty="0" err="1" smtClean="0"/>
              <a:t>Lucene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Начнем с простого примера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en-US" dirty="0" err="1" smtClean="0"/>
              <a:t>Elastic</a:t>
            </a:r>
            <a:r>
              <a:rPr lang="en-US" dirty="0" err="1"/>
              <a:t>s</a:t>
            </a:r>
            <a:r>
              <a:rPr lang="en-US" dirty="0" err="1" smtClean="0"/>
              <a:t>earch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271553" y="1773241"/>
            <a:ext cx="9648859" cy="367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POST </a:t>
            </a:r>
            <a:r>
              <a:rPr lang="en-US" i="1" dirty="0" smtClean="0"/>
              <a:t>localhost:9200/information/person/1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/>
              <a:t>name” : “Paul”,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/>
              <a:t>lastname</a:t>
            </a:r>
            <a:r>
              <a:rPr lang="en-US" i="1" dirty="0"/>
              <a:t>” : “Smith”,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i="1" dirty="0" smtClean="0"/>
              <a:t>“</a:t>
            </a:r>
            <a:r>
              <a:rPr lang="en-US" i="1" dirty="0" err="1"/>
              <a:t>job_description</a:t>
            </a:r>
            <a:r>
              <a:rPr lang="en-US" i="1" dirty="0"/>
              <a:t>” : “Business Analyst”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}</a:t>
            </a:r>
          </a:p>
          <a:p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Индексируем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1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GET </a:t>
            </a:r>
            <a:r>
              <a:rPr lang="en-US" i="1" dirty="0"/>
              <a:t>localhost:9200/_</a:t>
            </a:r>
            <a:r>
              <a:rPr lang="en-US" i="1" dirty="0" err="1" smtClean="0"/>
              <a:t>search?q</a:t>
            </a:r>
            <a:r>
              <a:rPr lang="en-US" i="1" dirty="0" smtClean="0"/>
              <a:t>=Pau</a:t>
            </a:r>
            <a:endParaRPr lang="ru-RU" sz="2400" i="1" dirty="0"/>
          </a:p>
          <a:p>
            <a:pPr marL="0" indent="0">
              <a:buNone/>
            </a:pPr>
            <a:r>
              <a:rPr lang="en-US" i="1" dirty="0"/>
              <a:t>GET localhost:9200/_</a:t>
            </a:r>
            <a:r>
              <a:rPr lang="en-US" i="1" dirty="0" err="1"/>
              <a:t>search?q</a:t>
            </a:r>
            <a:r>
              <a:rPr lang="en-US" i="1" dirty="0"/>
              <a:t>=</a:t>
            </a:r>
            <a:r>
              <a:rPr lang="en-US" i="1" dirty="0" err="1"/>
              <a:t>job_description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curl -X GET "localhost:9200/</a:t>
            </a:r>
            <a:r>
              <a:rPr lang="en-US" i="1" dirty="0"/>
              <a:t>information</a:t>
            </a:r>
            <a:r>
              <a:rPr lang="en-US" dirty="0"/>
              <a:t>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 : {</a:t>
            </a:r>
          </a:p>
          <a:p>
            <a:pPr marL="0" indent="0">
              <a:buNone/>
            </a:pPr>
            <a:r>
              <a:rPr lang="en-US" dirty="0"/>
              <a:t>        "term" : { "user" : "</a:t>
            </a:r>
            <a:r>
              <a:rPr lang="en-US" dirty="0" err="1"/>
              <a:t>kimchy</a:t>
            </a:r>
            <a:r>
              <a:rPr lang="en-US" dirty="0"/>
              <a:t>"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sz="2400" i="1" dirty="0"/>
          </a:p>
          <a:p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Поиск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curl -X GET "localhost:9200/_</a:t>
            </a:r>
            <a:r>
              <a:rPr lang="en-US" dirty="0" err="1"/>
              <a:t>search?pretty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"query": {</a:t>
            </a:r>
          </a:p>
          <a:p>
            <a:pPr marL="0" indent="0">
              <a:buNone/>
            </a:pPr>
            <a:r>
              <a:rPr lang="en-US" dirty="0"/>
              <a:t>        "prefix": {</a:t>
            </a:r>
          </a:p>
          <a:p>
            <a:pPr marL="0" indent="0">
              <a:buNone/>
            </a:pPr>
            <a:r>
              <a:rPr lang="en-US" dirty="0"/>
              <a:t>            "user": {</a:t>
            </a:r>
          </a:p>
          <a:p>
            <a:pPr marL="0" indent="0">
              <a:buNone/>
            </a:pPr>
            <a:r>
              <a:rPr lang="en-US" dirty="0"/>
              <a:t>                "value": "</a:t>
            </a:r>
            <a:r>
              <a:rPr lang="en-US" dirty="0" err="1"/>
              <a:t>ki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Ищем по префиксу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r>
              <a:rPr lang="ru-RU" dirty="0" smtClean="0"/>
              <a:t>Теория чтобы искать умнее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Эксплуатация </a:t>
            </a:r>
            <a:r>
              <a:rPr lang="en-US" dirty="0" smtClean="0"/>
              <a:t>ES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Использование </a:t>
            </a:r>
            <a:r>
              <a:rPr lang="en-US" dirty="0" smtClean="0"/>
              <a:t>ES </a:t>
            </a:r>
            <a:r>
              <a:rPr lang="ru-RU" dirty="0" smtClean="0"/>
              <a:t>для хранения логов</a:t>
            </a:r>
            <a:endParaRPr lang="en-US" dirty="0" smtClean="0"/>
          </a:p>
          <a:p>
            <a:pPr>
              <a:spcAft>
                <a:spcPts val="1500"/>
              </a:spcAft>
            </a:pPr>
            <a:r>
              <a:rPr lang="en-US" dirty="0" smtClean="0"/>
              <a:t>ML (aka </a:t>
            </a:r>
            <a:r>
              <a:rPr lang="ru-RU" dirty="0" smtClean="0"/>
              <a:t>Машинное обучение </a:t>
            </a:r>
            <a:r>
              <a:rPr lang="en-US" dirty="0" smtClean="0"/>
              <a:t>)</a:t>
            </a:r>
            <a:r>
              <a:rPr lang="ru-RU" dirty="0" smtClean="0"/>
              <a:t> в поиске.</a:t>
            </a:r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Чего не будет в этом докладе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</a:t>
            </a:r>
            <a:r>
              <a:rPr lang="ru-RU" dirty="0" smtClean="0"/>
              <a:t>использует классическую теорию поиска</a:t>
            </a:r>
          </a:p>
          <a:p>
            <a:r>
              <a:rPr lang="ru-RU" dirty="0" smtClean="0"/>
              <a:t>Для того что бы качественно настроить поиск нужно понимать процесс обработки текста</a:t>
            </a:r>
          </a:p>
          <a:p>
            <a:endParaRPr lang="ru-RU" dirty="0"/>
          </a:p>
          <a:p>
            <a:endParaRPr lang="ru-RU" dirty="0"/>
          </a:p>
          <a:p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Elasticsearch</a:t>
            </a:r>
            <a:r>
              <a:rPr lang="en-US" dirty="0" smtClean="0"/>
              <a:t> – </a:t>
            </a:r>
            <a:r>
              <a:rPr lang="ru-RU" dirty="0" smtClean="0"/>
              <a:t>не черная коробка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3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индексации</a:t>
            </a:r>
            <a:endParaRPr lang="en-US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2855640" y="1655689"/>
            <a:ext cx="6559531" cy="462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Обратный индекс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327683" y="2132584"/>
            <a:ext cx="7248608" cy="36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sz="2400" dirty="0" smtClean="0"/>
              <a:t>Дл</a:t>
            </a:r>
            <a:r>
              <a:rPr lang="ru-RU" dirty="0" smtClean="0"/>
              <a:t>я построения обратного индекса нужно выделить границы слов</a:t>
            </a:r>
            <a:endParaRPr lang="ru-RU" dirty="0"/>
          </a:p>
          <a:p>
            <a:pPr>
              <a:spcAft>
                <a:spcPts val="1500"/>
              </a:spcAft>
            </a:pPr>
            <a:r>
              <a:rPr lang="ru-RU" dirty="0" smtClean="0"/>
              <a:t>Не для всех языков просто </a:t>
            </a:r>
            <a:r>
              <a:rPr lang="en-US" dirty="0" smtClean="0"/>
              <a:t>(Hint: </a:t>
            </a:r>
            <a:r>
              <a:rPr lang="ru-RU" dirty="0" smtClean="0"/>
              <a:t>Иероглифическое письмо</a:t>
            </a:r>
            <a:r>
              <a:rPr lang="en-US" dirty="0" smtClean="0"/>
              <a:t>)</a:t>
            </a:r>
          </a:p>
          <a:p>
            <a:pPr>
              <a:spcAft>
                <a:spcPts val="1500"/>
              </a:spcAft>
            </a:pP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Управляя </a:t>
            </a:r>
            <a:r>
              <a:rPr lang="ru-RU" dirty="0" err="1" smtClean="0"/>
              <a:t>токенизацей</a:t>
            </a:r>
            <a:r>
              <a:rPr lang="ru-RU" dirty="0" smtClean="0"/>
              <a:t> важно понять что мы хотим считать одним «словом»</a:t>
            </a:r>
            <a:endParaRPr lang="ru-RU" dirty="0"/>
          </a:p>
          <a:p>
            <a:pPr>
              <a:spcAft>
                <a:spcPts val="1500"/>
              </a:spcAft>
            </a:pPr>
            <a:r>
              <a:rPr lang="ru-RU" dirty="0" err="1" smtClean="0"/>
              <a:t>Кастомные</a:t>
            </a:r>
            <a:r>
              <a:rPr lang="ru-RU" dirty="0" smtClean="0"/>
              <a:t> настройки могут понадобиться для </a:t>
            </a:r>
          </a:p>
          <a:p>
            <a:pPr lvl="1"/>
            <a:r>
              <a:rPr lang="en-US" dirty="0" smtClean="0"/>
              <a:t>Email</a:t>
            </a:r>
            <a:r>
              <a:rPr lang="ru-RU" dirty="0" err="1" smtClean="0"/>
              <a:t>ов</a:t>
            </a:r>
            <a:endParaRPr lang="ru-RU" dirty="0" smtClean="0"/>
          </a:p>
          <a:p>
            <a:pPr lvl="1"/>
            <a:r>
              <a:rPr lang="en-US" dirty="0" smtClean="0"/>
              <a:t>#</a:t>
            </a:r>
            <a:r>
              <a:rPr lang="ru-RU" dirty="0" err="1" smtClean="0"/>
              <a:t>хештегов</a:t>
            </a:r>
            <a:endParaRPr lang="ru-RU" dirty="0"/>
          </a:p>
          <a:p>
            <a:pPr lvl="1"/>
            <a:r>
              <a:rPr lang="ru-RU" dirty="0" smtClean="0"/>
              <a:t>Номера телефонов</a:t>
            </a:r>
            <a:endParaRPr lang="en-US" dirty="0" smtClean="0"/>
          </a:p>
          <a:p>
            <a:pPr>
              <a:spcAft>
                <a:spcPts val="1500"/>
              </a:spcAft>
            </a:pPr>
            <a:endParaRPr lang="ru-RU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Токенизация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5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Приводим схожие слова к одному значению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Хотим ли мы считать слова в разном падеже одним и тем</a:t>
            </a:r>
            <a:r>
              <a:rPr lang="en-US" dirty="0" smtClean="0"/>
              <a:t> </a:t>
            </a:r>
            <a:r>
              <a:rPr lang="ru-RU" dirty="0" smtClean="0"/>
              <a:t>же словом? </a:t>
            </a:r>
            <a:endParaRPr lang="ru-RU" dirty="0"/>
          </a:p>
          <a:p>
            <a:pPr>
              <a:spcAft>
                <a:spcPts val="1500"/>
              </a:spcAft>
            </a:pPr>
            <a:r>
              <a:rPr lang="ru-RU" dirty="0" smtClean="0"/>
              <a:t>Мы теряем немного информации, но и будем находить больше</a:t>
            </a:r>
          </a:p>
          <a:p>
            <a:pPr>
              <a:spcAft>
                <a:spcPts val="1500"/>
              </a:spcAft>
            </a:pP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Нормализация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Можно обрезать окончания слов, это </a:t>
            </a:r>
            <a:r>
              <a:rPr lang="ru-RU" b="1" dirty="0" err="1" smtClean="0"/>
              <a:t>Стеммизация</a:t>
            </a:r>
            <a:endParaRPr lang="ru-RU" b="1" dirty="0"/>
          </a:p>
          <a:p>
            <a:pPr>
              <a:spcAft>
                <a:spcPts val="1500"/>
              </a:spcAft>
            </a:pPr>
            <a:r>
              <a:rPr lang="ru-RU" dirty="0" smtClean="0"/>
              <a:t>Работает лучше, в английском</a:t>
            </a:r>
            <a:r>
              <a:rPr lang="en-US" dirty="0" smtClean="0"/>
              <a:t> </a:t>
            </a:r>
            <a:r>
              <a:rPr lang="ru-RU" dirty="0" smtClean="0"/>
              <a:t>языке</a:t>
            </a:r>
            <a:endParaRPr lang="ru-RU" dirty="0"/>
          </a:p>
          <a:p>
            <a:pPr>
              <a:spcAft>
                <a:spcPts val="1500"/>
              </a:spcAft>
            </a:pPr>
            <a:r>
              <a:rPr lang="ru-RU" dirty="0" smtClean="0"/>
              <a:t>Создает некоторые проблемы с мусором</a:t>
            </a:r>
            <a:endParaRPr lang="en-US" dirty="0" smtClean="0"/>
          </a:p>
          <a:p>
            <a:pPr>
              <a:spcAft>
                <a:spcPts val="1500"/>
              </a:spcAft>
            </a:pPr>
            <a:endParaRPr lang="en-US" dirty="0"/>
          </a:p>
          <a:p>
            <a:r>
              <a:rPr lang="ru-RU" dirty="0" smtClean="0"/>
              <a:t>Можно привести к </a:t>
            </a:r>
            <a:r>
              <a:rPr lang="ru-RU" dirty="0"/>
              <a:t>словарной форме, это </a:t>
            </a:r>
            <a:r>
              <a:rPr lang="ru-RU" b="1" dirty="0" err="1" smtClean="0"/>
              <a:t>Лемизация</a:t>
            </a:r>
            <a:endParaRPr lang="ru-RU" b="1" dirty="0" smtClean="0"/>
          </a:p>
          <a:p>
            <a:endParaRPr lang="ru-RU" b="1" dirty="0"/>
          </a:p>
          <a:p>
            <a:r>
              <a:rPr lang="ru-RU" dirty="0"/>
              <a:t>Из коробки </a:t>
            </a:r>
            <a:r>
              <a:rPr lang="en-US" dirty="0"/>
              <a:t>ES &gt; 6.0</a:t>
            </a:r>
            <a:r>
              <a:rPr lang="ru-RU" dirty="0"/>
              <a:t> умеет и </a:t>
            </a:r>
            <a:r>
              <a:rPr lang="ru-RU" dirty="0" smtClean="0"/>
              <a:t>то, </a:t>
            </a:r>
            <a:r>
              <a:rPr lang="ru-RU" dirty="0"/>
              <a:t>и то</a:t>
            </a:r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Нормализация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Не все слова («</a:t>
            </a:r>
            <a:r>
              <a:rPr lang="ru-RU" dirty="0" err="1" smtClean="0"/>
              <a:t>токены</a:t>
            </a:r>
            <a:r>
              <a:rPr lang="ru-RU" dirty="0" smtClean="0"/>
              <a:t>») полезны в поиске</a:t>
            </a:r>
          </a:p>
          <a:p>
            <a:pPr>
              <a:spcAft>
                <a:spcPts val="1500"/>
              </a:spcAft>
            </a:pPr>
            <a:endParaRPr lang="ru-RU" dirty="0"/>
          </a:p>
          <a:p>
            <a:pPr>
              <a:spcAft>
                <a:spcPts val="1500"/>
              </a:spcAft>
            </a:pPr>
            <a:r>
              <a:rPr lang="en-US" dirty="0" smtClean="0"/>
              <a:t>HTML </a:t>
            </a:r>
            <a:r>
              <a:rPr lang="ru-RU" dirty="0" smtClean="0"/>
              <a:t>разметка</a:t>
            </a:r>
          </a:p>
          <a:p>
            <a:pPr>
              <a:spcAft>
                <a:spcPts val="1500"/>
              </a:spcAft>
            </a:pPr>
            <a:r>
              <a:rPr lang="en-US" dirty="0" smtClean="0"/>
              <a:t>Markdown</a:t>
            </a:r>
          </a:p>
          <a:p>
            <a:pPr>
              <a:spcAft>
                <a:spcPts val="1500"/>
              </a:spcAft>
            </a:pPr>
            <a:endParaRPr lang="en-US" dirty="0"/>
          </a:p>
          <a:p>
            <a:pPr>
              <a:spcAft>
                <a:spcPts val="1500"/>
              </a:spcAft>
            </a:pPr>
            <a:r>
              <a:rPr lang="en-US" dirty="0" smtClean="0"/>
              <a:t>ES </a:t>
            </a:r>
            <a:r>
              <a:rPr lang="ru-RU" dirty="0" smtClean="0"/>
              <a:t>Умеет резать </a:t>
            </a:r>
            <a:r>
              <a:rPr lang="en-US" dirty="0" smtClean="0"/>
              <a:t>HTML </a:t>
            </a:r>
            <a:r>
              <a:rPr lang="ru-RU" dirty="0" smtClean="0"/>
              <a:t>если настроить фильтр.</a:t>
            </a:r>
          </a:p>
          <a:p>
            <a:pPr>
              <a:spcAft>
                <a:spcPts val="1500"/>
              </a:spcAft>
            </a:pP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Фильтрация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все результаты одинаково </a:t>
            </a:r>
            <a:r>
              <a:rPr lang="ru-RU" dirty="0" smtClean="0"/>
              <a:t>интересны пользователю</a:t>
            </a:r>
            <a:endParaRPr lang="ru-RU" dirty="0"/>
          </a:p>
          <a:p>
            <a:r>
              <a:rPr lang="ru-RU" dirty="0"/>
              <a:t>В каком порядке расположить элементы в поисковой выдаче?</a:t>
            </a:r>
          </a:p>
          <a:p>
            <a:r>
              <a:rPr lang="ru-RU" dirty="0"/>
              <a:t>Сигналы релевантности</a:t>
            </a:r>
          </a:p>
          <a:p>
            <a:pPr lvl="1"/>
            <a:r>
              <a:rPr lang="ru-RU" dirty="0"/>
              <a:t>Совпадение слов в запросе и тексте</a:t>
            </a:r>
          </a:p>
          <a:p>
            <a:pPr lvl="1"/>
            <a:r>
              <a:rPr lang="ru-RU" dirty="0"/>
              <a:t>Свежесть</a:t>
            </a:r>
          </a:p>
          <a:p>
            <a:pPr lvl="1"/>
            <a:r>
              <a:rPr lang="ru-RU" dirty="0"/>
              <a:t>Число просмотров</a:t>
            </a:r>
          </a:p>
          <a:p>
            <a:r>
              <a:rPr lang="ru-RU" dirty="0"/>
              <a:t>Как смешать </a:t>
            </a:r>
            <a:r>
              <a:rPr lang="ru-RU" dirty="0" smtClean="0"/>
              <a:t>сигналы, чтобы </a:t>
            </a:r>
            <a:r>
              <a:rPr lang="ru-RU" dirty="0"/>
              <a:t>получить ранг?</a:t>
            </a:r>
          </a:p>
          <a:p>
            <a:pPr>
              <a:spcAft>
                <a:spcPts val="1500"/>
              </a:spcAft>
            </a:pP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Ранжирование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8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Делаем поиск умнее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5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Зачем в вашем приложении встроенный поиск?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строенный поиск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Маппинг</a:t>
            </a:r>
            <a:r>
              <a:rPr lang="ru-RU" dirty="0" smtClean="0"/>
              <a:t> – аналог схемы в </a:t>
            </a:r>
            <a:r>
              <a:rPr lang="en-US" dirty="0" smtClean="0"/>
              <a:t>ES</a:t>
            </a:r>
          </a:p>
          <a:p>
            <a:r>
              <a:rPr lang="ru-RU" dirty="0" smtClean="0"/>
              <a:t>Что нам важно</a:t>
            </a:r>
            <a:endParaRPr lang="en-US" dirty="0"/>
          </a:p>
          <a:p>
            <a:r>
              <a:rPr lang="ru-RU" dirty="0" smtClean="0"/>
              <a:t>Тип поля </a:t>
            </a:r>
          </a:p>
          <a:p>
            <a:r>
              <a:rPr lang="ru-RU" dirty="0" smtClean="0"/>
              <a:t> Анализатор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С</a:t>
            </a:r>
            <a:r>
              <a:rPr lang="ru-RU" dirty="0" smtClean="0"/>
              <a:t>ущности </a:t>
            </a:r>
            <a:r>
              <a:rPr lang="ru-RU" dirty="0" smtClean="0"/>
              <a:t>в </a:t>
            </a:r>
            <a:r>
              <a:rPr lang="en-US" dirty="0" smtClean="0"/>
              <a:t>ES </a:t>
            </a:r>
            <a:r>
              <a:rPr lang="ru-RU" dirty="0" smtClean="0"/>
              <a:t>– </a:t>
            </a:r>
            <a:r>
              <a:rPr lang="ru-RU" dirty="0" err="1" smtClean="0"/>
              <a:t>иммутабельные</a:t>
            </a:r>
            <a:endParaRPr lang="ru-RU" dirty="0"/>
          </a:p>
          <a:p>
            <a:pPr lvl="1"/>
            <a:r>
              <a:rPr lang="ru-RU" dirty="0" smtClean="0"/>
              <a:t> Настраивать </a:t>
            </a:r>
            <a:r>
              <a:rPr lang="ru-RU" dirty="0" smtClean="0"/>
              <a:t>можно только не </a:t>
            </a:r>
            <a:r>
              <a:rPr lang="ru-RU" dirty="0" smtClean="0"/>
              <a:t>индексированные поля</a:t>
            </a:r>
          </a:p>
          <a:p>
            <a:pPr lvl="1"/>
            <a:r>
              <a:rPr lang="ru-RU" dirty="0" smtClean="0"/>
              <a:t>Лучше настраивать при создании индексов</a:t>
            </a:r>
            <a:endParaRPr lang="ru-RU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curl -X PUT "localhost:9200/</a:t>
            </a:r>
            <a:r>
              <a:rPr lang="en-US" dirty="0" err="1"/>
              <a:t>my-index?pretty</a:t>
            </a:r>
            <a:r>
              <a:rPr lang="en-US" dirty="0"/>
              <a:t>" -H 'Content-Type: application/</a:t>
            </a:r>
            <a:r>
              <a:rPr lang="en-US" dirty="0" err="1"/>
              <a:t>json</a:t>
            </a:r>
            <a:r>
              <a:rPr lang="en-US" dirty="0"/>
              <a:t>' -d'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"mappings": {</a:t>
            </a:r>
          </a:p>
          <a:p>
            <a:pPr marL="0" indent="0">
              <a:buNone/>
            </a:pPr>
            <a:r>
              <a:rPr lang="en-US" dirty="0"/>
              <a:t>    "properties": {</a:t>
            </a:r>
          </a:p>
          <a:p>
            <a:pPr marL="0" indent="0">
              <a:buNone/>
            </a:pPr>
            <a:r>
              <a:rPr lang="en-US" dirty="0"/>
              <a:t>      "age":    { "type": "</a:t>
            </a:r>
            <a:r>
              <a:rPr lang="en-US" dirty="0" smtClean="0"/>
              <a:t>integer“ </a:t>
            </a:r>
            <a:r>
              <a:rPr lang="en-US" dirty="0"/>
              <a:t>},  </a:t>
            </a:r>
          </a:p>
          <a:p>
            <a:pPr marL="0" indent="0">
              <a:buNone/>
            </a:pPr>
            <a:r>
              <a:rPr lang="en-US" dirty="0"/>
              <a:t>      "email":  { "type": "</a:t>
            </a:r>
            <a:r>
              <a:rPr lang="en-US" dirty="0" smtClean="0"/>
              <a:t>keyword“ </a:t>
            </a:r>
            <a:r>
              <a:rPr lang="en-US" dirty="0"/>
              <a:t>, </a:t>
            </a:r>
            <a:r>
              <a:rPr lang="en-US" dirty="0" smtClean="0"/>
              <a:t>"</a:t>
            </a:r>
            <a:r>
              <a:rPr lang="en-US" dirty="0"/>
              <a:t>analyzer": "</a:t>
            </a:r>
            <a:r>
              <a:rPr lang="en-US" dirty="0" err="1"/>
              <a:t>std_english</a:t>
            </a:r>
            <a:r>
              <a:rPr lang="en-US" dirty="0"/>
              <a:t>"  }, </a:t>
            </a:r>
          </a:p>
          <a:p>
            <a:pPr marL="0" indent="0">
              <a:buNone/>
            </a:pPr>
            <a:r>
              <a:rPr lang="en-US" dirty="0"/>
              <a:t>      "name":   { "type": "text"  }     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ES </a:t>
            </a:r>
            <a:r>
              <a:rPr lang="ru-RU" dirty="0"/>
              <a:t>Автоматически настраивает поля и для текстовых полей выбирается анализатор </a:t>
            </a:r>
            <a:r>
              <a:rPr lang="en-US" dirty="0"/>
              <a:t>“standard”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Посмотреть настройки </a:t>
            </a:r>
            <a:r>
              <a:rPr lang="ru-RU" dirty="0" err="1"/>
              <a:t>маппингов</a:t>
            </a:r>
            <a:r>
              <a:rPr lang="ru-RU" dirty="0"/>
              <a:t> можно так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curl -X GET "localhost:9200/my-index/_</a:t>
            </a:r>
            <a:r>
              <a:rPr lang="en-US" dirty="0" err="1"/>
              <a:t>mapping?pretty</a:t>
            </a:r>
            <a:r>
              <a:rPr lang="en-US" dirty="0"/>
              <a:t>"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</a:t>
            </a:r>
            <a:r>
              <a:rPr lang="ru-RU" dirty="0" err="1" smtClean="0"/>
              <a:t>маппинги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Pip</a:t>
            </a:r>
            <a:r>
              <a:rPr lang="en-US" dirty="0" smtClean="0"/>
              <a:t>e</a:t>
            </a:r>
            <a:r>
              <a:rPr lang="en-US" dirty="0" smtClean="0"/>
              <a:t>line </a:t>
            </a:r>
            <a:r>
              <a:rPr lang="ru-RU" dirty="0" smtClean="0"/>
              <a:t> обработки конкретного поля</a:t>
            </a:r>
            <a:endParaRPr lang="en-US" dirty="0" smtClean="0"/>
          </a:p>
          <a:p>
            <a:r>
              <a:rPr lang="ru-RU" dirty="0" smtClean="0"/>
              <a:t>Создаем свой если стандартных мало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PUT </a:t>
            </a:r>
            <a:r>
              <a:rPr lang="en-US" dirty="0" err="1"/>
              <a:t>my_index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"settings": { "analysis": {</a:t>
            </a:r>
          </a:p>
          <a:p>
            <a:pPr marL="0" indent="0">
              <a:buNone/>
            </a:pPr>
            <a:r>
              <a:rPr lang="en-US" dirty="0"/>
              <a:t>      "analyzer": {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my_custom_analyzer</a:t>
            </a:r>
            <a:r>
              <a:rPr lang="en-US" dirty="0"/>
              <a:t>": { "type": "custom", "tokenizer": "standard",</a:t>
            </a:r>
          </a:p>
          <a:p>
            <a:pPr marL="0" indent="0">
              <a:buNone/>
            </a:pPr>
            <a:r>
              <a:rPr lang="en-US" dirty="0"/>
              <a:t>          "</a:t>
            </a:r>
            <a:r>
              <a:rPr lang="en-US" dirty="0" err="1"/>
              <a:t>char_filter</a:t>
            </a:r>
            <a:r>
              <a:rPr lang="en-US" dirty="0"/>
              <a:t>": ["</a:t>
            </a:r>
            <a:r>
              <a:rPr lang="en-US" dirty="0" err="1"/>
              <a:t>html_strip</a:t>
            </a:r>
            <a:r>
              <a:rPr lang="en-US" dirty="0"/>
              <a:t>" ],</a:t>
            </a:r>
          </a:p>
          <a:p>
            <a:pPr marL="0" indent="0">
              <a:buNone/>
            </a:pPr>
            <a:r>
              <a:rPr lang="en-US" dirty="0"/>
              <a:t>          "filter": [</a:t>
            </a:r>
          </a:p>
          <a:p>
            <a:pPr marL="0" indent="0">
              <a:buNone/>
            </a:pPr>
            <a:r>
              <a:rPr lang="en-US" dirty="0"/>
              <a:t>            "lowercase",</a:t>
            </a:r>
          </a:p>
          <a:p>
            <a:pPr marL="0" indent="0">
              <a:buNone/>
            </a:pPr>
            <a:r>
              <a:rPr lang="en-US" dirty="0"/>
              <a:t>            "</a:t>
            </a:r>
            <a:r>
              <a:rPr lang="en-US" dirty="0" err="1"/>
              <a:t>asciifolding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smtClean="0"/>
              <a:t>]  }  </a:t>
            </a:r>
            <a:r>
              <a:rPr lang="en-US" dirty="0"/>
              <a:t>} } } }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Настраиваем анализаторы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/>
              <a:t>Пример использования – </a:t>
            </a:r>
            <a:r>
              <a:rPr lang="ru-RU" dirty="0" err="1" smtClean="0"/>
              <a:t>Контур.Стафф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4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Контур</a:t>
            </a:r>
            <a:r>
              <a:rPr lang="en-US" dirty="0" smtClean="0"/>
              <a:t>.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Использует </a:t>
            </a:r>
            <a:r>
              <a:rPr lang="en-US" sz="2400" dirty="0" smtClean="0"/>
              <a:t>ES </a:t>
            </a:r>
            <a:r>
              <a:rPr lang="ru-RU" sz="2400" dirty="0" smtClean="0"/>
              <a:t>для</a:t>
            </a:r>
            <a:r>
              <a:rPr lang="en-US" sz="2400" dirty="0" smtClean="0"/>
              <a:t> </a:t>
            </a:r>
            <a:r>
              <a:rPr lang="ru-RU" sz="2400" dirty="0" smtClean="0"/>
              <a:t>Поиска </a:t>
            </a:r>
          </a:p>
          <a:p>
            <a:r>
              <a:rPr lang="ru-RU" sz="2400" dirty="0" smtClean="0"/>
              <a:t>Справочник сотрудников</a:t>
            </a:r>
          </a:p>
          <a:p>
            <a:r>
              <a:rPr lang="ru-RU" sz="2400" dirty="0" smtClean="0"/>
              <a:t>Социальная сеть</a:t>
            </a:r>
          </a:p>
          <a:p>
            <a:r>
              <a:rPr lang="ru-RU" sz="2400" dirty="0" smtClean="0"/>
              <a:t>За неделю посещаемость 99%. </a:t>
            </a:r>
          </a:p>
          <a:p>
            <a:r>
              <a:rPr lang="ru-RU" sz="2400" dirty="0" smtClean="0"/>
              <a:t>Много разного контента</a:t>
            </a:r>
          </a:p>
          <a:p>
            <a:r>
              <a:rPr lang="en-US" sz="2400" dirty="0" smtClean="0"/>
              <a:t>~ 4k </a:t>
            </a:r>
            <a:r>
              <a:rPr lang="ru-RU" sz="2400" dirty="0" smtClean="0"/>
              <a:t>обращений к </a:t>
            </a:r>
            <a:r>
              <a:rPr lang="en-US" sz="2400" dirty="0" smtClean="0"/>
              <a:t>SERP </a:t>
            </a:r>
            <a:r>
              <a:rPr lang="ru-RU" sz="2400" dirty="0" smtClean="0"/>
              <a:t>за день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816080" y="2348880"/>
            <a:ext cx="318179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68" b="115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Это и есть </a:t>
            </a:r>
            <a:r>
              <a:rPr lang="en-US" dirty="0" smtClean="0"/>
              <a:t>SERP </a:t>
            </a:r>
            <a:r>
              <a:rPr lang="ru-RU" dirty="0" err="1" smtClean="0"/>
              <a:t>Стафф</a:t>
            </a:r>
            <a:endParaRPr lang="ru-RU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543" r="854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sz="2400" dirty="0" smtClean="0"/>
              <a:t>Единая точка навигации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Быстрая навигация 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Сохраняет массу времени пользователям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Можно сделать персонифицированным.</a:t>
            </a:r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Встроенный поиск и почему это круто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Поисковая подсказка в </a:t>
            </a:r>
            <a:r>
              <a:rPr lang="ru-RU" dirty="0" err="1" smtClean="0"/>
              <a:t>Стафф</a:t>
            </a:r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107df0d790.jpg" descr="107df0d79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589" y="1152437"/>
            <a:ext cx="9648822" cy="32052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808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Это тоже подсказки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484784"/>
            <a:ext cx="7796352" cy="33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Аналитика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404664"/>
            <a:ext cx="3952255" cy="49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Использует продвинутые фишки </a:t>
            </a:r>
            <a:r>
              <a:rPr lang="en-US" dirty="0" smtClean="0"/>
              <a:t>ES</a:t>
            </a:r>
            <a:endParaRPr lang="ru-RU" dirty="0" smtClean="0"/>
          </a:p>
          <a:p>
            <a:pPr lvl="1"/>
            <a:r>
              <a:rPr lang="en-US" dirty="0"/>
              <a:t>C</a:t>
            </a:r>
            <a:r>
              <a:rPr lang="ru-RU" dirty="0" smtClean="0"/>
              <a:t>крипты ранжирования для управления результатом</a:t>
            </a:r>
          </a:p>
          <a:p>
            <a:pPr lvl="1"/>
            <a:r>
              <a:rPr lang="ru-RU" dirty="0" smtClean="0"/>
              <a:t>Вложенные объекты</a:t>
            </a:r>
            <a:endParaRPr lang="ru-RU" dirty="0"/>
          </a:p>
          <a:p>
            <a:pPr lvl="1"/>
            <a:r>
              <a:rPr lang="ru-RU" dirty="0" smtClean="0"/>
              <a:t>Релевантностью полей в запросе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Настроены фильтры управления видимости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Агрегирование </a:t>
            </a: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Контур</a:t>
            </a:r>
            <a:r>
              <a:rPr lang="en-US" dirty="0"/>
              <a:t>.</a:t>
            </a:r>
            <a:r>
              <a:rPr lang="ru-RU" dirty="0" err="1"/>
              <a:t>Стафф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590" y="2852614"/>
            <a:ext cx="9648825" cy="1080442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Что дальше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83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/>
              <a:t>С</a:t>
            </a:r>
            <a:r>
              <a:rPr lang="ru-RU" dirty="0" smtClean="0"/>
              <a:t>обирать обратную связь. </a:t>
            </a:r>
          </a:p>
          <a:p>
            <a:pPr>
              <a:spcAft>
                <a:spcPts val="1500"/>
              </a:spcAft>
            </a:pPr>
            <a:r>
              <a:rPr lang="ru-RU" sz="2400" dirty="0" smtClean="0"/>
              <a:t>В ручную или автоматически (</a:t>
            </a:r>
            <a:r>
              <a:rPr lang="en-US" sz="2400" dirty="0" smtClean="0"/>
              <a:t>aka</a:t>
            </a:r>
            <a:r>
              <a:rPr lang="ru-RU" sz="2400" dirty="0" smtClean="0"/>
              <a:t> </a:t>
            </a:r>
            <a:r>
              <a:rPr lang="en-US" sz="2400" dirty="0" smtClean="0"/>
              <a:t>ML</a:t>
            </a:r>
            <a:r>
              <a:rPr lang="ru-RU" sz="2400" dirty="0" smtClean="0"/>
              <a:t>) настраивать ранжирование </a:t>
            </a:r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r>
              <a:rPr lang="ru-RU" dirty="0" smtClean="0"/>
              <a:t>Для этого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Скрипты ранжирования</a:t>
            </a:r>
            <a:endParaRPr lang="en-US" dirty="0" smtClean="0"/>
          </a:p>
          <a:p>
            <a:pPr lvl="1"/>
            <a:r>
              <a:rPr lang="ru-RU" dirty="0" smtClean="0"/>
              <a:t>Специальные плагины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Управление релевантностью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3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</a:t>
            </a:r>
            <a:r>
              <a:rPr lang="ru-RU" dirty="0" smtClean="0"/>
              <a:t>документы</a:t>
            </a:r>
          </a:p>
          <a:p>
            <a:r>
              <a:rPr lang="ru-RU" dirty="0" smtClean="0"/>
              <a:t>Скрипты ранжирования</a:t>
            </a:r>
          </a:p>
          <a:p>
            <a:r>
              <a:rPr lang="ru-RU" dirty="0" smtClean="0"/>
              <a:t>Агрегирование -  </a:t>
            </a:r>
            <a:r>
              <a:rPr lang="ru-RU" dirty="0"/>
              <a:t>Подсчет статистик, группировка </a:t>
            </a:r>
            <a:r>
              <a:rPr lang="ru-RU" dirty="0" smtClean="0"/>
              <a:t>данных, аналитические возможности </a:t>
            </a:r>
            <a:r>
              <a:rPr lang="en-US" dirty="0" smtClean="0"/>
              <a:t>ES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TODO: </a:t>
            </a:r>
            <a:r>
              <a:rPr lang="ru-RU" dirty="0" smtClean="0"/>
              <a:t>заменить на примеры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Продвинутые фишки</a:t>
            </a:r>
            <a:r>
              <a:rPr lang="en-US" dirty="0" smtClean="0"/>
              <a:t> </a:t>
            </a:r>
            <a:r>
              <a:rPr lang="en-US" dirty="0" err="1" smtClean="0"/>
              <a:t>Elasticsearch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Хорошее введение в теорию информационного поиска</a:t>
            </a:r>
            <a:endParaRPr lang="ru-RU" sz="2400" dirty="0"/>
          </a:p>
          <a:p>
            <a:r>
              <a:rPr lang="ru-RU" sz="2400" dirty="0" smtClean="0"/>
              <a:t>Идеально если вы хотите глубже понимать </a:t>
            </a:r>
            <a:r>
              <a:rPr lang="en-US" sz="2400" dirty="0" smtClean="0"/>
              <a:t>ES</a:t>
            </a:r>
            <a:r>
              <a:rPr lang="ru-RU" sz="2400" dirty="0" smtClean="0"/>
              <a:t> либо написать свой аналог</a:t>
            </a:r>
            <a:endParaRPr lang="ru-RU" sz="2400" dirty="0"/>
          </a:p>
          <a:p>
            <a:r>
              <a:rPr lang="ru-RU" sz="2400" dirty="0" smtClean="0"/>
              <a:t>В новой редакции нет с </a:t>
            </a:r>
            <a:br>
              <a:rPr lang="ru-RU" sz="2400" dirty="0" smtClean="0"/>
            </a:br>
            <a:r>
              <a:rPr lang="ru-RU" sz="2400" dirty="0" smtClean="0"/>
              <a:t>2008 г.</a:t>
            </a:r>
            <a:br>
              <a:rPr lang="ru-RU" sz="2400" dirty="0" smtClean="0"/>
            </a:br>
            <a:r>
              <a:rPr lang="ru-RU" sz="2400" dirty="0"/>
              <a:t>н</a:t>
            </a:r>
            <a:r>
              <a:rPr lang="ru-RU" sz="2400" dirty="0" smtClean="0"/>
              <a:t>емного устарела в </a:t>
            </a:r>
            <a:r>
              <a:rPr lang="en-US" sz="2400" dirty="0" smtClean="0"/>
              <a:t>ML </a:t>
            </a:r>
            <a:r>
              <a:rPr lang="ru-RU" sz="2400" dirty="0" smtClean="0"/>
              <a:t>части.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15" y="1773238"/>
            <a:ext cx="3913832" cy="4392612"/>
          </a:xfrm>
        </p:spPr>
      </p:pic>
    </p:spTree>
    <p:extLst>
      <p:ext uri="{BB962C8B-B14F-4D97-AF65-F5344CB8AC3E}">
        <p14:creationId xmlns:p14="http://schemas.microsoft.com/office/powerpoint/2010/main" val="252106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0723" y="5517232"/>
            <a:ext cx="9648825" cy="56673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https://www.ozon.ru/context/detail/id/5497130/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47" y="1043614"/>
            <a:ext cx="4114178" cy="4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Конкретные рецепты</a:t>
            </a:r>
          </a:p>
          <a:p>
            <a:r>
              <a:rPr lang="ru-RU" sz="2400" dirty="0" smtClean="0"/>
              <a:t>Практика использования </a:t>
            </a:r>
            <a:r>
              <a:rPr lang="en-US" sz="2400" dirty="0" smtClean="0"/>
              <a:t>ES</a:t>
            </a:r>
            <a:endParaRPr lang="ru-RU" sz="2400" dirty="0"/>
          </a:p>
          <a:p>
            <a:r>
              <a:rPr lang="ru-RU" sz="2400" dirty="0" smtClean="0"/>
              <a:t>Ориентация на ручное управление ранжированием без </a:t>
            </a:r>
            <a:r>
              <a:rPr lang="en-US" sz="2400" dirty="0" smtClean="0"/>
              <a:t>ML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88" y="1773238"/>
            <a:ext cx="3105887" cy="4392612"/>
          </a:xfrm>
        </p:spPr>
      </p:pic>
    </p:spTree>
    <p:extLst>
      <p:ext uri="{BB962C8B-B14F-4D97-AF65-F5344CB8AC3E}">
        <p14:creationId xmlns:p14="http://schemas.microsoft.com/office/powerpoint/2010/main" val="2667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из жизни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Windows</a:t>
            </a:r>
          </a:p>
          <a:p>
            <a:r>
              <a:rPr lang="en-US" sz="2400" dirty="0" smtClean="0"/>
              <a:t>MS Office</a:t>
            </a:r>
          </a:p>
          <a:p>
            <a:r>
              <a:rPr lang="en-US" sz="2400" dirty="0" err="1" smtClean="0"/>
              <a:t>GMail</a:t>
            </a:r>
            <a:endParaRPr lang="ru-RU" sz="2400" dirty="0"/>
          </a:p>
          <a:p>
            <a:r>
              <a:rPr lang="en-US" sz="2400" dirty="0" err="1" smtClean="0"/>
              <a:t>Ozon</a:t>
            </a:r>
            <a:endParaRPr lang="en-US" sz="2400" dirty="0" smtClean="0"/>
          </a:p>
          <a:p>
            <a:r>
              <a:rPr lang="ru-RU" sz="2400" dirty="0" smtClean="0"/>
              <a:t>И ещё много-много</a:t>
            </a:r>
            <a:br>
              <a:rPr lang="ru-RU" sz="2400" dirty="0" smtClean="0"/>
            </a:br>
            <a:r>
              <a:rPr lang="ru-RU" sz="2400" dirty="0" smtClean="0"/>
              <a:t>примеров….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22" y="2350984"/>
            <a:ext cx="2808312" cy="231936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35" y="4785688"/>
            <a:ext cx="5938686" cy="4900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282" y="5407142"/>
            <a:ext cx="6434591" cy="5040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786" y="1886153"/>
            <a:ext cx="2019582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2871" y="5517232"/>
            <a:ext cx="9648825" cy="56673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https://www.ozon.ru/context/detail/id/144631193/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43" y="1007910"/>
            <a:ext cx="4149882" cy="414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2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132128" y="4077076"/>
            <a:ext cx="4824412" cy="369332"/>
          </a:xfrm>
        </p:spPr>
        <p:txBody>
          <a:bodyPr/>
          <a:lstStyle/>
          <a:p>
            <a:r>
              <a:rPr lang="ru-RU" dirty="0" smtClean="0"/>
              <a:t>Алексей Шестаков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shestakovap@skbkontur.ru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 smtClean="0"/>
              <a:t>Инженер-Программист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7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ru-RU" dirty="0" smtClean="0"/>
              <a:t>Много контента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Много типов контента</a:t>
            </a:r>
          </a:p>
          <a:p>
            <a:pPr>
              <a:spcAft>
                <a:spcPts val="1500"/>
              </a:spcAft>
            </a:pPr>
            <a:r>
              <a:rPr lang="ru-RU" dirty="0" smtClean="0"/>
              <a:t>Много </a:t>
            </a:r>
            <a:r>
              <a:rPr lang="ru-RU" dirty="0" err="1" smtClean="0"/>
              <a:t>фичей</a:t>
            </a:r>
            <a:endParaRPr lang="ru-RU" dirty="0" smtClean="0"/>
          </a:p>
          <a:p>
            <a:pPr>
              <a:spcAft>
                <a:spcPts val="1500"/>
              </a:spcAft>
            </a:pPr>
            <a:r>
              <a:rPr lang="ru-RU" dirty="0" smtClean="0"/>
              <a:t>Сложная навигация меню</a:t>
            </a:r>
          </a:p>
          <a:p>
            <a:pPr marL="0" indent="0">
              <a:spcAft>
                <a:spcPts val="1500"/>
              </a:spcAft>
              <a:buNone/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dirty="0" smtClean="0"/>
          </a:p>
          <a:p>
            <a:pPr>
              <a:spcAft>
                <a:spcPts val="1500"/>
              </a:spcAft>
            </a:pPr>
            <a:endParaRPr lang="ru-RU" sz="2400" dirty="0"/>
          </a:p>
          <a:p>
            <a:pPr>
              <a:spcAft>
                <a:spcPts val="1500"/>
              </a:spcAft>
            </a:pP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Нужен ли он вашим пользователям?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виды поиска</a:t>
            </a:r>
          </a:p>
          <a:p>
            <a:pPr lvl="1"/>
            <a:r>
              <a:rPr lang="ru-RU" dirty="0" smtClean="0"/>
              <a:t>Поисковая страница </a:t>
            </a:r>
            <a:r>
              <a:rPr lang="en-US" dirty="0" smtClean="0"/>
              <a:t>aka SERP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Поисковые подсказки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Подсказк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en-US" dirty="0" smtClean="0"/>
              <a:t>vs</a:t>
            </a:r>
            <a:r>
              <a:rPr lang="ru-RU" dirty="0" smtClean="0"/>
              <a:t> Поисковая страница</a:t>
            </a:r>
            <a:r>
              <a:rPr lang="en-US" dirty="0" smtClean="0"/>
              <a:t> (SERP)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271591" y="1773239"/>
            <a:ext cx="4752402" cy="4392065"/>
          </a:xfrm>
        </p:spPr>
        <p:txBody>
          <a:bodyPr>
            <a:noAutofit/>
          </a:bodyPr>
          <a:lstStyle/>
          <a:p>
            <a:r>
              <a:rPr lang="ru-RU" sz="2400" dirty="0" smtClean="0"/>
              <a:t>Под результаты отдана целая страницы</a:t>
            </a:r>
            <a:endParaRPr lang="ru-RU" sz="2400" dirty="0"/>
          </a:p>
          <a:p>
            <a:r>
              <a:rPr lang="ru-RU" sz="2400" dirty="0" smtClean="0"/>
              <a:t>Доступны фильтры по типу и другие</a:t>
            </a:r>
            <a:endParaRPr lang="ru-RU" sz="2400" dirty="0"/>
          </a:p>
          <a:p>
            <a:r>
              <a:rPr lang="ru-RU" sz="2400" dirty="0" smtClean="0"/>
              <a:t>Фрагмент документа – </a:t>
            </a:r>
            <a:r>
              <a:rPr lang="ru-RU" sz="2400" dirty="0" err="1" smtClean="0"/>
              <a:t>снипет</a:t>
            </a:r>
            <a:endParaRPr lang="ru-RU" sz="2400" dirty="0" smtClean="0"/>
          </a:p>
          <a:p>
            <a:r>
              <a:rPr lang="ru-RU" sz="2400" dirty="0" smtClean="0"/>
              <a:t>Это поиск по </a:t>
            </a:r>
            <a:r>
              <a:rPr lang="ru-RU" sz="2400" b="1" dirty="0" smtClean="0"/>
              <a:t>целым словам</a:t>
            </a:r>
          </a:p>
          <a:p>
            <a:endParaRPr lang="ru-RU" sz="24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40463" y="2543602"/>
            <a:ext cx="4656137" cy="28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Контур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EFFFF"/>
      </a:accent1>
      <a:accent2>
        <a:srgbClr val="158BC8"/>
      </a:accent2>
      <a:accent3>
        <a:srgbClr val="FF6E11"/>
      </a:accent3>
      <a:accent4>
        <a:srgbClr val="00B39F"/>
      </a:accent4>
      <a:accent5>
        <a:srgbClr val="B651A7"/>
      </a:accent5>
      <a:accent6>
        <a:srgbClr val="F2F2F2"/>
      </a:accent6>
      <a:hlink>
        <a:srgbClr val="158BC8"/>
      </a:hlink>
      <a:folHlink>
        <a:srgbClr val="158BC8"/>
      </a:folHlink>
    </a:clrScheme>
    <a:fontScheme name="Kontur 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lIns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23341</TotalTime>
  <Words>1127</Words>
  <Application>Microsoft Office PowerPoint</Application>
  <PresentationFormat>Широкоэкранный</PresentationFormat>
  <Paragraphs>294</Paragraphs>
  <Slides>61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6" baseType="lpstr">
      <vt:lpstr>Arial</vt:lpstr>
      <vt:lpstr>Calibri</vt:lpstr>
      <vt:lpstr>Segoe UI</vt:lpstr>
      <vt:lpstr>Segoe UI Light</vt:lpstr>
      <vt:lpstr>Тема Контур</vt:lpstr>
      <vt:lpstr>Добавляем поисковую строку в ваше приложение с Elasticsearch</vt:lpstr>
      <vt:lpstr>Что будет в этом докладе</vt:lpstr>
      <vt:lpstr>Чего не будет в этом докладе</vt:lpstr>
      <vt:lpstr>Встроенный поиск</vt:lpstr>
      <vt:lpstr>Встроенный поиск и почему это круто</vt:lpstr>
      <vt:lpstr>Примеры из жизни</vt:lpstr>
      <vt:lpstr>Нужен ли он вашим пользователям?</vt:lpstr>
      <vt:lpstr>Подсказки vs Поисковая страница (SERP)</vt:lpstr>
      <vt:lpstr>SERP</vt:lpstr>
      <vt:lpstr>Поисковые подсказки</vt:lpstr>
      <vt:lpstr>Elastic Search - Введение</vt:lpstr>
      <vt:lpstr>Движки полнотекстового поиска</vt:lpstr>
      <vt:lpstr>Почему реляционные БД не подходят ?</vt:lpstr>
      <vt:lpstr>Elasticsearch</vt:lpstr>
      <vt:lpstr>Конкуренты Elasticsearch</vt:lpstr>
      <vt:lpstr>Почему Я рассказываю про ES?</vt:lpstr>
      <vt:lpstr>Почему Я рассказываю про ES?</vt:lpstr>
      <vt:lpstr>Elasticsearch – История</vt:lpstr>
      <vt:lpstr>Логотип Elasticsearch</vt:lpstr>
      <vt:lpstr>История Elasticsearch</vt:lpstr>
      <vt:lpstr>Логотип Lucene</vt:lpstr>
      <vt:lpstr>История Lucene</vt:lpstr>
      <vt:lpstr>Почему Elasticsearch &gt; Lucene</vt:lpstr>
      <vt:lpstr>Elasticsearch - 🚀</vt:lpstr>
      <vt:lpstr>Индексируем</vt:lpstr>
      <vt:lpstr>Поиск</vt:lpstr>
      <vt:lpstr>Поиск</vt:lpstr>
      <vt:lpstr>Ищем по префиксу</vt:lpstr>
      <vt:lpstr>Теория чтобы искать умнее</vt:lpstr>
      <vt:lpstr>Elasticsearch – не черная коробка</vt:lpstr>
      <vt:lpstr>Процесс индексации</vt:lpstr>
      <vt:lpstr>Обратный индекс</vt:lpstr>
      <vt:lpstr>Токенизация</vt:lpstr>
      <vt:lpstr>Токенизация</vt:lpstr>
      <vt:lpstr>Нормализация</vt:lpstr>
      <vt:lpstr>Нормализация</vt:lpstr>
      <vt:lpstr>Фильтрация</vt:lpstr>
      <vt:lpstr>Ранжирование</vt:lpstr>
      <vt:lpstr>Делаем поиск умнее</vt:lpstr>
      <vt:lpstr>Настраиваем маппинги</vt:lpstr>
      <vt:lpstr>Настраиваем маппинги</vt:lpstr>
      <vt:lpstr>Настраиваем маппинги</vt:lpstr>
      <vt:lpstr>Настраиваем маппинги</vt:lpstr>
      <vt:lpstr>Настраиваем анализаторы</vt:lpstr>
      <vt:lpstr>Настраиваем анализаторы</vt:lpstr>
      <vt:lpstr>Пример использования – Контур.Стафф</vt:lpstr>
      <vt:lpstr>Контур.Стафф</vt:lpstr>
      <vt:lpstr>Поиск в Стафф</vt:lpstr>
      <vt:lpstr>Поиск в Стафф</vt:lpstr>
      <vt:lpstr>Поисковая подсказка в Стафф</vt:lpstr>
      <vt:lpstr>Это тоже подсказки</vt:lpstr>
      <vt:lpstr>Аналитика</vt:lpstr>
      <vt:lpstr>Контур.Стафф</vt:lpstr>
      <vt:lpstr>Что дальше </vt:lpstr>
      <vt:lpstr>Управление релевантностью</vt:lpstr>
      <vt:lpstr>Продвинутые фишки Elasticsearch</vt:lpstr>
      <vt:lpstr>Литература</vt:lpstr>
      <vt:lpstr>https://www.ozon.ru/context/detail/id/5497130/</vt:lpstr>
      <vt:lpstr>Литература</vt:lpstr>
      <vt:lpstr>https://www.ozon.ru/context/detail/id/144631193/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Контур 4:3</dc:title>
  <dc:subject/>
  <dc:creator>Шестаков Алексей Петрович</dc:creator>
  <cp:keywords/>
  <dc:description/>
  <cp:lastModifiedBy>Шестаков Алексей Петрович</cp:lastModifiedBy>
  <cp:revision>358</cp:revision>
  <dcterms:created xsi:type="dcterms:W3CDTF">2014-03-14T10:29:29Z</dcterms:created>
  <dcterms:modified xsi:type="dcterms:W3CDTF">2019-09-18T09:06:43Z</dcterms:modified>
  <cp:category/>
</cp:coreProperties>
</file>