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Montserrat"/>
      <p:regular r:id="rId15"/>
      <p:bold r:id="rId16"/>
      <p:italic r:id="rId17"/>
      <p:boldItalic r:id="rId18"/>
    </p:embeddedFon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19C05A-94CE-4BA1-86E2-ACAB29D4A7E2}">
  <a:tblStyle styleId="{5F19C05A-94CE-4BA1-86E2-ACAB29D4A7E2}" styleName="Table_0">
    <a:wholeTbl>
      <a:tcTxStyle>
        <a:font>
          <a:latin typeface="Arial"/>
          <a:ea typeface="Arial"/>
          <a:cs typeface="Arial"/>
        </a:font>
        <a:srgbClr val="000000"/>
      </a:tcTxStyle>
      <a:tcStyle>
        <a:tcBdr>
          <a:left>
            <a:ln cap="flat" cmpd="sng" w="6350">
              <a:solidFill>
                <a:srgbClr val="BFBFBF"/>
              </a:solidFill>
              <a:prstDash val="solid"/>
              <a:round/>
              <a:headEnd len="sm" w="sm" type="none"/>
              <a:tailEnd len="sm" w="sm" type="none"/>
            </a:ln>
          </a:left>
          <a:right>
            <a:ln cap="flat" cmpd="sng" w="6350">
              <a:solidFill>
                <a:srgbClr val="BFBFBF"/>
              </a:solidFill>
              <a:prstDash val="solid"/>
              <a:round/>
              <a:headEnd len="sm" w="sm" type="none"/>
              <a:tailEnd len="sm" w="sm" type="none"/>
            </a:ln>
          </a:right>
          <a:top>
            <a:ln cap="flat" cmpd="sng" w="6350">
              <a:solidFill>
                <a:srgbClr val="BFBFBF"/>
              </a:solidFill>
              <a:prstDash val="solid"/>
              <a:round/>
              <a:headEnd len="sm" w="sm" type="none"/>
              <a:tailEnd len="sm" w="sm" type="none"/>
            </a:ln>
          </a:top>
          <a:bottom>
            <a:ln cap="flat" cmpd="sng" w="6350">
              <a:solidFill>
                <a:srgbClr val="BFBFBF"/>
              </a:solidFill>
              <a:prstDash val="solid"/>
              <a:round/>
              <a:headEnd len="sm" w="sm" type="none"/>
              <a:tailEnd len="sm" w="sm" type="none"/>
            </a:ln>
          </a:bottom>
          <a:insideH>
            <a:ln cap="flat" cmpd="sng" w="6350">
              <a:solidFill>
                <a:srgbClr val="BFBFBF"/>
              </a:solidFill>
              <a:prstDash val="solid"/>
              <a:round/>
              <a:headEnd len="sm" w="sm" type="none"/>
              <a:tailEnd len="sm" w="sm" type="none"/>
            </a:ln>
          </a:insideH>
          <a:insideV>
            <a:ln cap="flat" cmpd="sng" w="6350">
              <a:solidFill>
                <a:srgbClr val="BFBFB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regular.fntdata"/><Relationship Id="rId14" Type="http://schemas.openxmlformats.org/officeDocument/2006/relationships/slide" Target="slides/slide8.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Master" Target="slideMasters/slideMaster1.xml"/><Relationship Id="rId19" Type="http://schemas.openxmlformats.org/officeDocument/2006/relationships/font" Target="fonts/ArialBlack-regular.fntdata"/><Relationship Id="rId6" Type="http://schemas.openxmlformats.org/officeDocument/2006/relationships/notesMaster" Target="notesMasters/notesMaster1.xml"/><Relationship Id="rId18"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7a073cad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7a073cad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b2c7d9b5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b2c7d9b5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b2c7d9b5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b2c7d9b5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b2c7d9b5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b2c7d9b5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b2c7d9b5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b2c7d9b5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b2c7d9b5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b2c7d9b5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b2c7d9b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b2c7d9b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0" y="180"/>
            <a:ext cx="9143683" cy="5143319"/>
          </a:xfrm>
          <a:prstGeom prst="rect">
            <a:avLst/>
          </a:prstGeom>
          <a:noFill/>
          <a:ln>
            <a:noFill/>
          </a:ln>
        </p:spPr>
      </p:pic>
      <p:sp>
        <p:nvSpPr>
          <p:cNvPr id="13" name="Google Shape;13;p2"/>
          <p:cNvSpPr txBox="1"/>
          <p:nvPr>
            <p:ph type="ctrTitle"/>
          </p:nvPr>
        </p:nvSpPr>
        <p:spPr>
          <a:xfrm>
            <a:off x="1290910" y="3957015"/>
            <a:ext cx="3084600" cy="266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sz="1700">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14" name="Google Shape;14;p2"/>
          <p:cNvSpPr txBox="1"/>
          <p:nvPr>
            <p:ph idx="1" type="subTitle"/>
          </p:nvPr>
        </p:nvSpPr>
        <p:spPr>
          <a:xfrm>
            <a:off x="1290910" y="4371687"/>
            <a:ext cx="3962700" cy="168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sz="1100">
                <a:solidFill>
                  <a:schemeClr val="lt1"/>
                </a:solidFill>
                <a:latin typeface="Arial"/>
                <a:ea typeface="Arial"/>
                <a:cs typeface="Arial"/>
                <a:sym typeface="Aria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15" name="Google Shape;15;p2"/>
          <p:cNvSpPr/>
          <p:nvPr/>
        </p:nvSpPr>
        <p:spPr>
          <a:xfrm>
            <a:off x="1290910" y="4304541"/>
            <a:ext cx="4022703"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0" name="Shape 50"/>
        <p:cNvGrpSpPr/>
        <p:nvPr/>
      </p:nvGrpSpPr>
      <p:grpSpPr>
        <a:xfrm>
          <a:off x="0" y="0"/>
          <a:ext cx="0" cy="0"/>
          <a:chOff x="0" y="0"/>
          <a:chExt cx="0" cy="0"/>
        </a:xfrm>
      </p:grpSpPr>
      <p:pic>
        <p:nvPicPr>
          <p:cNvPr id="51" name="Google Shape;51;p11"/>
          <p:cNvPicPr preferRelativeResize="0"/>
          <p:nvPr/>
        </p:nvPicPr>
        <p:blipFill rotWithShape="1">
          <a:blip r:embed="rId2">
            <a:alphaModFix/>
          </a:blip>
          <a:srcRect b="0" l="0" r="0" t="0"/>
          <a:stretch/>
        </p:blipFill>
        <p:spPr>
          <a:xfrm>
            <a:off x="0" y="180"/>
            <a:ext cx="9143683" cy="5143319"/>
          </a:xfrm>
          <a:prstGeom prst="rect">
            <a:avLst/>
          </a:prstGeom>
          <a:noFill/>
          <a:ln>
            <a:noFill/>
          </a:ln>
        </p:spPr>
      </p:pic>
      <p:pic>
        <p:nvPicPr>
          <p:cNvPr id="52" name="Google Shape;52;p11"/>
          <p:cNvPicPr preferRelativeResize="0"/>
          <p:nvPr/>
        </p:nvPicPr>
        <p:blipFill rotWithShape="1">
          <a:blip r:embed="rId3">
            <a:alphaModFix/>
          </a:blip>
          <a:srcRect b="0" l="0" r="0" t="0"/>
          <a:stretch/>
        </p:blipFill>
        <p:spPr>
          <a:xfrm>
            <a:off x="1529" y="0"/>
            <a:ext cx="9140300" cy="5143501"/>
          </a:xfrm>
          <a:prstGeom prst="rect">
            <a:avLst/>
          </a:prstGeom>
          <a:noFill/>
          <a:ln>
            <a:noFill/>
          </a:ln>
        </p:spPr>
      </p:pic>
      <p:sp>
        <p:nvSpPr>
          <p:cNvPr id="53" name="Google Shape;53;p11"/>
          <p:cNvSpPr/>
          <p:nvPr/>
        </p:nvSpPr>
        <p:spPr>
          <a:xfrm>
            <a:off x="3289645" y="3583988"/>
            <a:ext cx="4499400" cy="1039800"/>
          </a:xfrm>
          <a:prstGeom prst="rect">
            <a:avLst/>
          </a:prstGeom>
          <a:solidFill>
            <a:schemeClr val="dk1">
              <a:alpha val="58431"/>
            </a:schemeClr>
          </a:solidFill>
          <a:ln>
            <a:noFill/>
          </a:ln>
        </p:spPr>
        <p:txBody>
          <a:bodyPr anchorCtr="0" anchor="ctr" bIns="20775" lIns="41575" spcFirstLastPara="1" rIns="41575" wrap="square" tIns="20775">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54" name="Google Shape;54;p11"/>
          <p:cNvSpPr txBox="1"/>
          <p:nvPr>
            <p:ph type="title"/>
          </p:nvPr>
        </p:nvSpPr>
        <p:spPr>
          <a:xfrm>
            <a:off x="3484667" y="3732766"/>
            <a:ext cx="4102500" cy="699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sz="2300">
                <a:solidFill>
                  <a:srgbClr val="257CE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55" name="Shape 55"/>
        <p:cNvGrpSpPr/>
        <p:nvPr/>
      </p:nvGrpSpPr>
      <p:grpSpPr>
        <a:xfrm>
          <a:off x="0" y="0"/>
          <a:ext cx="0" cy="0"/>
          <a:chOff x="0" y="0"/>
          <a:chExt cx="0" cy="0"/>
        </a:xfrm>
      </p:grpSpPr>
      <p:sp>
        <p:nvSpPr>
          <p:cNvPr id="56" name="Google Shape;56;p12"/>
          <p:cNvSpPr txBox="1"/>
          <p:nvPr>
            <p:ph type="title"/>
          </p:nvPr>
        </p:nvSpPr>
        <p:spPr>
          <a:xfrm>
            <a:off x="1106176" y="324998"/>
            <a:ext cx="7726800" cy="336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sz="2200"/>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57" name="Google Shape;57;p12"/>
          <p:cNvSpPr/>
          <p:nvPr/>
        </p:nvSpPr>
        <p:spPr>
          <a:xfrm>
            <a:off x="-2888" y="298402"/>
            <a:ext cx="1020772" cy="482505"/>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58" name="Google Shape;58;p12"/>
          <p:cNvSpPr/>
          <p:nvPr/>
        </p:nvSpPr>
        <p:spPr>
          <a:xfrm>
            <a:off x="7704146" y="4640017"/>
            <a:ext cx="717111" cy="23258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59" name="Google Shape;59;p12"/>
          <p:cNvSpPr/>
          <p:nvPr/>
        </p:nvSpPr>
        <p:spPr>
          <a:xfrm>
            <a:off x="8470593" y="4659573"/>
            <a:ext cx="172199" cy="213804"/>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grpSp>
        <p:nvGrpSpPr>
          <p:cNvPr id="60" name="Google Shape;60;p12"/>
          <p:cNvGrpSpPr/>
          <p:nvPr/>
        </p:nvGrpSpPr>
        <p:grpSpPr>
          <a:xfrm>
            <a:off x="8665722" y="4601531"/>
            <a:ext cx="194206" cy="271780"/>
            <a:chOff x="19053919" y="10117702"/>
            <a:chExt cx="427015" cy="597582"/>
          </a:xfrm>
        </p:grpSpPr>
        <p:sp>
          <p:nvSpPr>
            <p:cNvPr id="61" name="Google Shape;61;p12"/>
            <p:cNvSpPr/>
            <p:nvPr/>
          </p:nvSpPr>
          <p:spPr>
            <a:xfrm>
              <a:off x="19053919" y="10237764"/>
              <a:ext cx="366394"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pic>
          <p:nvPicPr>
            <p:cNvPr id="62" name="Google Shape;62;p12"/>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3" name="Shape 63"/>
        <p:cNvGrpSpPr/>
        <p:nvPr/>
      </p:nvGrpSpPr>
      <p:grpSpPr>
        <a:xfrm>
          <a:off x="0" y="0"/>
          <a:ext cx="0" cy="0"/>
          <a:chOff x="0" y="0"/>
          <a:chExt cx="0" cy="0"/>
        </a:xfrm>
      </p:grpSpPr>
      <p:pic>
        <p:nvPicPr>
          <p:cNvPr id="64" name="Google Shape;64;p13"/>
          <p:cNvPicPr preferRelativeResize="0"/>
          <p:nvPr/>
        </p:nvPicPr>
        <p:blipFill rotWithShape="1">
          <a:blip r:embed="rId2">
            <a:alphaModFix/>
          </a:blip>
          <a:srcRect b="0" l="0" r="0" t="0"/>
          <a:stretch/>
        </p:blipFill>
        <p:spPr>
          <a:xfrm>
            <a:off x="0" y="180"/>
            <a:ext cx="9143683" cy="5143319"/>
          </a:xfrm>
          <a:prstGeom prst="rect">
            <a:avLst/>
          </a:prstGeom>
          <a:noFill/>
          <a:ln>
            <a:noFill/>
          </a:ln>
        </p:spPr>
      </p:pic>
      <p:pic>
        <p:nvPicPr>
          <p:cNvPr id="65" name="Google Shape;65;p13"/>
          <p:cNvPicPr preferRelativeResize="0"/>
          <p:nvPr/>
        </p:nvPicPr>
        <p:blipFill rotWithShape="1">
          <a:blip r:embed="rId3">
            <a:alphaModFix/>
          </a:blip>
          <a:srcRect b="0" l="0" r="0" t="0"/>
          <a:stretch/>
        </p:blipFill>
        <p:spPr>
          <a:xfrm>
            <a:off x="1529" y="0"/>
            <a:ext cx="9140300" cy="5143501"/>
          </a:xfrm>
          <a:prstGeom prst="rect">
            <a:avLst/>
          </a:prstGeom>
          <a:noFill/>
          <a:ln>
            <a:noFill/>
          </a:ln>
        </p:spPr>
      </p:pic>
      <p:sp>
        <p:nvSpPr>
          <p:cNvPr id="66" name="Google Shape;66;p13"/>
          <p:cNvSpPr/>
          <p:nvPr/>
        </p:nvSpPr>
        <p:spPr>
          <a:xfrm>
            <a:off x="3185670" y="3334178"/>
            <a:ext cx="4499400" cy="1039800"/>
          </a:xfrm>
          <a:prstGeom prst="rect">
            <a:avLst/>
          </a:prstGeom>
          <a:solidFill>
            <a:schemeClr val="dk1">
              <a:alpha val="58431"/>
            </a:schemeClr>
          </a:solidFill>
          <a:ln>
            <a:noFill/>
          </a:ln>
        </p:spPr>
        <p:txBody>
          <a:bodyPr anchorCtr="0" anchor="ctr" bIns="20775" lIns="41575" spcFirstLastPara="1" rIns="41575" wrap="square" tIns="20775">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67" name="Google Shape;67;p13"/>
          <p:cNvSpPr txBox="1"/>
          <p:nvPr>
            <p:ph type="title"/>
          </p:nvPr>
        </p:nvSpPr>
        <p:spPr>
          <a:xfrm>
            <a:off x="3380692" y="3482955"/>
            <a:ext cx="4102500" cy="699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sz="2300">
                <a:solidFill>
                  <a:srgbClr val="257CE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 name="Shape 70"/>
        <p:cNvGrpSpPr/>
        <p:nvPr/>
      </p:nvGrpSpPr>
      <p:grpSpPr>
        <a:xfrm>
          <a:off x="0" y="0"/>
          <a:ext cx="0" cy="0"/>
          <a:chOff x="0" y="0"/>
          <a:chExt cx="0" cy="0"/>
        </a:xfrm>
      </p:grpSpPr>
      <p:sp>
        <p:nvSpPr>
          <p:cNvPr id="71" name="Google Shape;71;p16"/>
          <p:cNvSpPr txBox="1"/>
          <p:nvPr>
            <p:ph type="ctrTitle"/>
          </p:nvPr>
        </p:nvSpPr>
        <p:spPr>
          <a:xfrm>
            <a:off x="311708" y="744575"/>
            <a:ext cx="8520600" cy="2052600"/>
          </a:xfrm>
          <a:prstGeom prst="rect">
            <a:avLst/>
          </a:prstGeom>
        </p:spPr>
        <p:txBody>
          <a:bodyPr anchorCtr="0" anchor="b" bIns="0" lIns="0" spcFirstLastPara="1" rIns="0" wrap="square" tIns="0">
            <a:sp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2" name="Google Shape;72;p16"/>
          <p:cNvSpPr txBox="1"/>
          <p:nvPr>
            <p:ph idx="1" type="subTitle"/>
          </p:nvPr>
        </p:nvSpPr>
        <p:spPr>
          <a:xfrm>
            <a:off x="311700" y="2834125"/>
            <a:ext cx="8520600" cy="792600"/>
          </a:xfrm>
          <a:prstGeom prst="rect">
            <a:avLst/>
          </a:prstGeom>
        </p:spPr>
        <p:txBody>
          <a:bodyPr anchorCtr="0" anchor="t" bIns="0" lIns="0" spcFirstLastPara="1" rIns="0" wrap="square" tIns="0">
            <a:sp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 name="Google Shape;73;p16"/>
          <p:cNvSpPr txBox="1"/>
          <p:nvPr>
            <p:ph idx="12" type="sldNum"/>
          </p:nvPr>
        </p:nvSpPr>
        <p:spPr>
          <a:xfrm>
            <a:off x="8472458" y="4663217"/>
            <a:ext cx="548700" cy="1230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Diseño personalizado">
  <p:cSld name="7_Diseño personalizado">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1" y="182"/>
            <a:ext cx="9143683" cy="5142957"/>
          </a:xfrm>
          <a:prstGeom prst="rect">
            <a:avLst/>
          </a:prstGeom>
          <a:noFill/>
          <a:ln>
            <a:noFill/>
          </a:ln>
        </p:spPr>
      </p:pic>
      <p:sp>
        <p:nvSpPr>
          <p:cNvPr id="18" name="Google Shape;18;p3"/>
          <p:cNvSpPr/>
          <p:nvPr/>
        </p:nvSpPr>
        <p:spPr>
          <a:xfrm>
            <a:off x="2007291" y="1913290"/>
            <a:ext cx="4499400" cy="1039800"/>
          </a:xfrm>
          <a:prstGeom prst="rect">
            <a:avLst/>
          </a:prstGeom>
          <a:solidFill>
            <a:schemeClr val="dk1">
              <a:alpha val="58431"/>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500"/>
              <a:buFont typeface="Arial"/>
              <a:buNone/>
            </a:pPr>
            <a:r>
              <a:t/>
            </a:r>
            <a:endParaRPr b="0" i="0" sz="500" u="none" cap="none" strike="noStrike">
              <a:solidFill>
                <a:schemeClr val="lt1"/>
              </a:solidFill>
              <a:latin typeface="Arial"/>
              <a:ea typeface="Arial"/>
              <a:cs typeface="Arial"/>
              <a:sym typeface="Arial"/>
            </a:endParaRPr>
          </a:p>
        </p:txBody>
      </p:sp>
      <p:sp>
        <p:nvSpPr>
          <p:cNvPr id="19" name="Google Shape;19;p3"/>
          <p:cNvSpPr txBox="1"/>
          <p:nvPr>
            <p:ph type="title"/>
          </p:nvPr>
        </p:nvSpPr>
        <p:spPr>
          <a:xfrm>
            <a:off x="2202313" y="2062067"/>
            <a:ext cx="4102500" cy="525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SzPts val="3300"/>
              <a:buNone/>
              <a:defRPr sz="1700">
                <a:solidFill>
                  <a:srgbClr val="257CE1"/>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1529" y="0"/>
            <a:ext cx="9140300" cy="5143501"/>
          </a:xfrm>
          <a:prstGeom prst="rect">
            <a:avLst/>
          </a:prstGeom>
          <a:noFill/>
          <a:ln>
            <a:noFill/>
          </a:ln>
        </p:spPr>
      </p:pic>
      <p:sp>
        <p:nvSpPr>
          <p:cNvPr id="22" name="Google Shape;22;p4"/>
          <p:cNvSpPr txBox="1"/>
          <p:nvPr>
            <p:ph type="title"/>
          </p:nvPr>
        </p:nvSpPr>
        <p:spPr>
          <a:xfrm>
            <a:off x="3116354" y="3403489"/>
            <a:ext cx="4449300" cy="699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sz="2300"/>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pic>
        <p:nvPicPr>
          <p:cNvPr id="24" name="Google Shape;24;p5"/>
          <p:cNvPicPr preferRelativeResize="0"/>
          <p:nvPr/>
        </p:nvPicPr>
        <p:blipFill rotWithShape="1">
          <a:blip r:embed="rId2">
            <a:alphaModFix/>
          </a:blip>
          <a:srcRect b="0" l="0" r="0" t="0"/>
          <a:stretch/>
        </p:blipFill>
        <p:spPr>
          <a:xfrm>
            <a:off x="1529" y="0"/>
            <a:ext cx="9140300" cy="5143501"/>
          </a:xfrm>
          <a:prstGeom prst="rect">
            <a:avLst/>
          </a:prstGeom>
          <a:noFill/>
          <a:ln>
            <a:noFill/>
          </a:ln>
        </p:spPr>
      </p:pic>
      <p:sp>
        <p:nvSpPr>
          <p:cNvPr id="25" name="Google Shape;25;p5"/>
          <p:cNvSpPr txBox="1"/>
          <p:nvPr>
            <p:ph type="title"/>
          </p:nvPr>
        </p:nvSpPr>
        <p:spPr>
          <a:xfrm>
            <a:off x="2180581" y="3160899"/>
            <a:ext cx="4449300" cy="699900"/>
          </a:xfrm>
          <a:prstGeom prst="rect">
            <a:avLst/>
          </a:prstGeom>
          <a:noFill/>
          <a:ln>
            <a:noFill/>
          </a:ln>
        </p:spPr>
        <p:txBody>
          <a:bodyPr anchorCtr="0" anchor="t" bIns="0" lIns="0" spcFirstLastPara="1" rIns="0" wrap="square" tIns="0">
            <a:spAutoFit/>
          </a:bodyPr>
          <a:lstStyle>
            <a:lvl1pPr lvl="0" algn="r">
              <a:lnSpc>
                <a:spcPct val="100000"/>
              </a:lnSpc>
              <a:spcBef>
                <a:spcPts val="0"/>
              </a:spcBef>
              <a:spcAft>
                <a:spcPts val="0"/>
              </a:spcAft>
              <a:buSzPts val="600"/>
              <a:buNone/>
              <a:defRPr sz="2300"/>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b="0" l="0" r="0" t="0"/>
          <a:stretch/>
        </p:blipFill>
        <p:spPr>
          <a:xfrm>
            <a:off x="0" y="180"/>
            <a:ext cx="9143683" cy="5143319"/>
          </a:xfrm>
          <a:prstGeom prst="rect">
            <a:avLst/>
          </a:prstGeom>
          <a:noFill/>
          <a:ln>
            <a:noFill/>
          </a:ln>
        </p:spPr>
      </p:pic>
      <p:pic>
        <p:nvPicPr>
          <p:cNvPr id="28" name="Google Shape;28;p6"/>
          <p:cNvPicPr preferRelativeResize="0"/>
          <p:nvPr/>
        </p:nvPicPr>
        <p:blipFill rotWithShape="1">
          <a:blip r:embed="rId3">
            <a:alphaModFix/>
          </a:blip>
          <a:srcRect b="0" l="0" r="0" t="0"/>
          <a:stretch/>
        </p:blipFill>
        <p:spPr>
          <a:xfrm>
            <a:off x="0" y="1519"/>
            <a:ext cx="9145742" cy="5141802"/>
          </a:xfrm>
          <a:prstGeom prst="rect">
            <a:avLst/>
          </a:prstGeom>
          <a:noFill/>
          <a:ln>
            <a:noFill/>
          </a:ln>
        </p:spPr>
      </p:pic>
      <p:sp>
        <p:nvSpPr>
          <p:cNvPr id="29" name="Google Shape;29;p6"/>
          <p:cNvSpPr/>
          <p:nvPr/>
        </p:nvSpPr>
        <p:spPr>
          <a:xfrm>
            <a:off x="343694" y="2848996"/>
            <a:ext cx="4499400" cy="1039800"/>
          </a:xfrm>
          <a:prstGeom prst="rect">
            <a:avLst/>
          </a:prstGeom>
          <a:solidFill>
            <a:schemeClr val="dk1">
              <a:alpha val="58431"/>
            </a:schemeClr>
          </a:solidFill>
          <a:ln>
            <a:noFill/>
          </a:ln>
        </p:spPr>
        <p:txBody>
          <a:bodyPr anchorCtr="0" anchor="ctr" bIns="20775" lIns="41575" spcFirstLastPara="1" rIns="41575" wrap="square" tIns="20775">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30" name="Google Shape;30;p6"/>
          <p:cNvSpPr txBox="1"/>
          <p:nvPr>
            <p:ph type="title"/>
          </p:nvPr>
        </p:nvSpPr>
        <p:spPr>
          <a:xfrm>
            <a:off x="538716" y="2997774"/>
            <a:ext cx="4102500" cy="699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sz="2300">
                <a:solidFill>
                  <a:srgbClr val="257CE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1" name="Shape 31"/>
        <p:cNvGrpSpPr/>
        <p:nvPr/>
      </p:nvGrpSpPr>
      <p:grpSpPr>
        <a:xfrm>
          <a:off x="0" y="0"/>
          <a:ext cx="0" cy="0"/>
          <a:chOff x="0" y="0"/>
          <a:chExt cx="0" cy="0"/>
        </a:xfrm>
      </p:grpSpPr>
      <p:sp>
        <p:nvSpPr>
          <p:cNvPr id="32" name="Google Shape;32;p7"/>
          <p:cNvSpPr/>
          <p:nvPr/>
        </p:nvSpPr>
        <p:spPr>
          <a:xfrm>
            <a:off x="330767" y="4640017"/>
            <a:ext cx="717112" cy="23258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33" name="Google Shape;33;p7"/>
          <p:cNvSpPr/>
          <p:nvPr/>
        </p:nvSpPr>
        <p:spPr>
          <a:xfrm>
            <a:off x="1097215" y="4659573"/>
            <a:ext cx="172199" cy="213804"/>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grpSp>
        <p:nvGrpSpPr>
          <p:cNvPr id="34" name="Google Shape;34;p7"/>
          <p:cNvGrpSpPr/>
          <p:nvPr/>
        </p:nvGrpSpPr>
        <p:grpSpPr>
          <a:xfrm>
            <a:off x="1292872" y="4601531"/>
            <a:ext cx="194206" cy="271780"/>
            <a:chOff x="2842727" y="10117702"/>
            <a:chExt cx="427015" cy="597582"/>
          </a:xfrm>
        </p:grpSpPr>
        <p:sp>
          <p:nvSpPr>
            <p:cNvPr id="35" name="Google Shape;35;p7"/>
            <p:cNvSpPr/>
            <p:nvPr/>
          </p:nvSpPr>
          <p:spPr>
            <a:xfrm>
              <a:off x="2842727" y="10237764"/>
              <a:ext cx="366394"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pic>
          <p:nvPicPr>
            <p:cNvPr id="36" name="Google Shape;36;p7"/>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37" name="Google Shape;37;p7"/>
          <p:cNvSpPr/>
          <p:nvPr/>
        </p:nvSpPr>
        <p:spPr>
          <a:xfrm>
            <a:off x="8114485" y="298402"/>
            <a:ext cx="1020772" cy="482505"/>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38" name="Google Shape;38;p7"/>
          <p:cNvSpPr txBox="1"/>
          <p:nvPr>
            <p:ph idx="1" type="body"/>
          </p:nvPr>
        </p:nvSpPr>
        <p:spPr>
          <a:xfrm>
            <a:off x="330767" y="343581"/>
            <a:ext cx="7637700" cy="336000"/>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0"/>
              </a:spcBef>
              <a:spcAft>
                <a:spcPts val="0"/>
              </a:spcAft>
              <a:buSzPts val="600"/>
              <a:buNone/>
              <a:defRPr b="1" sz="2200">
                <a:latin typeface="Arial"/>
                <a:ea typeface="Arial"/>
                <a:cs typeface="Arial"/>
                <a:sym typeface="Arial"/>
              </a:defRPr>
            </a:lvl1pPr>
            <a:lvl2pPr indent="-228600" lvl="1" marL="914400" algn="l">
              <a:lnSpc>
                <a:spcPct val="100000"/>
              </a:lnSpc>
              <a:spcBef>
                <a:spcPts val="0"/>
              </a:spcBef>
              <a:spcAft>
                <a:spcPts val="0"/>
              </a:spcAft>
              <a:buSzPts val="600"/>
              <a:buNone/>
              <a:defRPr/>
            </a:lvl2pPr>
            <a:lvl3pPr indent="-228600" lvl="2" marL="1371600" algn="l">
              <a:lnSpc>
                <a:spcPct val="100000"/>
              </a:lnSpc>
              <a:spcBef>
                <a:spcPts val="0"/>
              </a:spcBef>
              <a:spcAft>
                <a:spcPts val="0"/>
              </a:spcAft>
              <a:buSzPts val="600"/>
              <a:buNone/>
              <a:defRPr/>
            </a:lvl3pPr>
            <a:lvl4pPr indent="-228600" lvl="3" marL="1828800" algn="l">
              <a:lnSpc>
                <a:spcPct val="100000"/>
              </a:lnSpc>
              <a:spcBef>
                <a:spcPts val="0"/>
              </a:spcBef>
              <a:spcAft>
                <a:spcPts val="0"/>
              </a:spcAft>
              <a:buSzPts val="600"/>
              <a:buNone/>
              <a:defRPr/>
            </a:lvl4pPr>
            <a:lvl5pPr indent="-228600" lvl="4" marL="2286000" algn="l">
              <a:lnSpc>
                <a:spcPct val="100000"/>
              </a:lnSpc>
              <a:spcBef>
                <a:spcPts val="0"/>
              </a:spcBef>
              <a:spcAft>
                <a:spcPts val="0"/>
              </a:spcAft>
              <a:buSzPts val="600"/>
              <a:buNone/>
              <a:defRPr/>
            </a:lvl5pPr>
            <a:lvl6pPr indent="-228600" lvl="5" marL="2743200" algn="l">
              <a:lnSpc>
                <a:spcPct val="100000"/>
              </a:lnSpc>
              <a:spcBef>
                <a:spcPts val="0"/>
              </a:spcBef>
              <a:spcAft>
                <a:spcPts val="0"/>
              </a:spcAft>
              <a:buSzPts val="600"/>
              <a:buNone/>
              <a:defRPr/>
            </a:lvl6pPr>
            <a:lvl7pPr indent="-228600" lvl="6" marL="3200400" algn="l">
              <a:lnSpc>
                <a:spcPct val="100000"/>
              </a:lnSpc>
              <a:spcBef>
                <a:spcPts val="0"/>
              </a:spcBef>
              <a:spcAft>
                <a:spcPts val="0"/>
              </a:spcAft>
              <a:buSzPts val="600"/>
              <a:buNone/>
              <a:defRPr/>
            </a:lvl7pPr>
            <a:lvl8pPr indent="-228600" lvl="7" marL="3657600" algn="l">
              <a:lnSpc>
                <a:spcPct val="100000"/>
              </a:lnSpc>
              <a:spcBef>
                <a:spcPts val="0"/>
              </a:spcBef>
              <a:spcAft>
                <a:spcPts val="0"/>
              </a:spcAft>
              <a:buSzPts val="600"/>
              <a:buNone/>
              <a:defRPr/>
            </a:lvl8pPr>
            <a:lvl9pPr indent="-228600" lvl="8" marL="4114800" algn="l">
              <a:lnSpc>
                <a:spcPct val="100000"/>
              </a:lnSpc>
              <a:spcBef>
                <a:spcPts val="0"/>
              </a:spcBef>
              <a:spcAft>
                <a:spcPts val="0"/>
              </a:spcAft>
              <a:buSzPts val="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39" name="Shape 39"/>
        <p:cNvGrpSpPr/>
        <p:nvPr/>
      </p:nvGrpSpPr>
      <p:grpSpPr>
        <a:xfrm>
          <a:off x="0" y="0"/>
          <a:ext cx="0" cy="0"/>
          <a:chOff x="0" y="0"/>
          <a:chExt cx="0" cy="0"/>
        </a:xfrm>
      </p:grpSpPr>
      <p:pic>
        <p:nvPicPr>
          <p:cNvPr id="40" name="Google Shape;40;p8"/>
          <p:cNvPicPr preferRelativeResize="0"/>
          <p:nvPr/>
        </p:nvPicPr>
        <p:blipFill rotWithShape="1">
          <a:blip r:embed="rId2">
            <a:alphaModFix/>
          </a:blip>
          <a:srcRect b="0" l="0" r="0" t="0"/>
          <a:stretch/>
        </p:blipFill>
        <p:spPr>
          <a:xfrm>
            <a:off x="0" y="1519"/>
            <a:ext cx="9146063" cy="5141980"/>
          </a:xfrm>
          <a:prstGeom prst="rect">
            <a:avLst/>
          </a:prstGeom>
          <a:noFill/>
          <a:ln>
            <a:noFill/>
          </a:ln>
        </p:spPr>
      </p:pic>
      <p:sp>
        <p:nvSpPr>
          <p:cNvPr id="41" name="Google Shape;41;p8"/>
          <p:cNvSpPr txBox="1"/>
          <p:nvPr>
            <p:ph type="title"/>
          </p:nvPr>
        </p:nvSpPr>
        <p:spPr>
          <a:xfrm>
            <a:off x="378352" y="3264866"/>
            <a:ext cx="4449300" cy="699900"/>
          </a:xfrm>
          <a:prstGeom prst="rect">
            <a:avLst/>
          </a:prstGeom>
          <a:noFill/>
          <a:ln>
            <a:noFill/>
          </a:ln>
        </p:spPr>
        <p:txBody>
          <a:bodyPr anchorCtr="0" anchor="t" bIns="0" lIns="0" spcFirstLastPara="1" rIns="0" wrap="square" tIns="0">
            <a:spAutoFit/>
          </a:bodyPr>
          <a:lstStyle>
            <a:lvl1pPr lvl="0" algn="r">
              <a:lnSpc>
                <a:spcPct val="100000"/>
              </a:lnSpc>
              <a:spcBef>
                <a:spcPts val="0"/>
              </a:spcBef>
              <a:spcAft>
                <a:spcPts val="0"/>
              </a:spcAft>
              <a:buSzPts val="600"/>
              <a:buNone/>
              <a:defRPr sz="2300"/>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42" name="Shape 42"/>
        <p:cNvGrpSpPr/>
        <p:nvPr/>
      </p:nvGrpSpPr>
      <p:grpSpPr>
        <a:xfrm>
          <a:off x="0" y="0"/>
          <a:ext cx="0" cy="0"/>
          <a:chOff x="0" y="0"/>
          <a:chExt cx="0" cy="0"/>
        </a:xfrm>
      </p:grpSpPr>
      <p:pic>
        <p:nvPicPr>
          <p:cNvPr id="43" name="Google Shape;43;p9"/>
          <p:cNvPicPr preferRelativeResize="0"/>
          <p:nvPr/>
        </p:nvPicPr>
        <p:blipFill rotWithShape="1">
          <a:blip r:embed="rId2">
            <a:alphaModFix/>
          </a:blip>
          <a:srcRect b="0" l="0" r="0" t="0"/>
          <a:stretch/>
        </p:blipFill>
        <p:spPr>
          <a:xfrm>
            <a:off x="1529" y="0"/>
            <a:ext cx="9140300" cy="5143501"/>
          </a:xfrm>
          <a:prstGeom prst="rect">
            <a:avLst/>
          </a:prstGeom>
          <a:noFill/>
          <a:ln>
            <a:noFill/>
          </a:ln>
        </p:spPr>
      </p:pic>
      <p:sp>
        <p:nvSpPr>
          <p:cNvPr id="44" name="Google Shape;44;p9"/>
          <p:cNvSpPr txBox="1"/>
          <p:nvPr>
            <p:ph type="title"/>
          </p:nvPr>
        </p:nvSpPr>
        <p:spPr>
          <a:xfrm>
            <a:off x="3012379" y="3195555"/>
            <a:ext cx="4449300" cy="699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sz="2300"/>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45" name="Shape 45"/>
        <p:cNvGrpSpPr/>
        <p:nvPr/>
      </p:nvGrpSpPr>
      <p:grpSpPr>
        <a:xfrm>
          <a:off x="0" y="0"/>
          <a:ext cx="0" cy="0"/>
          <a:chOff x="0" y="0"/>
          <a:chExt cx="0" cy="0"/>
        </a:xfrm>
      </p:grpSpPr>
      <p:pic>
        <p:nvPicPr>
          <p:cNvPr id="46" name="Google Shape;46;p10"/>
          <p:cNvPicPr preferRelativeResize="0"/>
          <p:nvPr/>
        </p:nvPicPr>
        <p:blipFill rotWithShape="1">
          <a:blip r:embed="rId2">
            <a:alphaModFix/>
          </a:blip>
          <a:srcRect b="0" l="0" r="0" t="0"/>
          <a:stretch/>
        </p:blipFill>
        <p:spPr>
          <a:xfrm>
            <a:off x="0" y="180"/>
            <a:ext cx="9143683" cy="5143319"/>
          </a:xfrm>
          <a:prstGeom prst="rect">
            <a:avLst/>
          </a:prstGeom>
          <a:noFill/>
          <a:ln>
            <a:noFill/>
          </a:ln>
        </p:spPr>
      </p:pic>
      <p:pic>
        <p:nvPicPr>
          <p:cNvPr id="47" name="Google Shape;47;p10"/>
          <p:cNvPicPr preferRelativeResize="0"/>
          <p:nvPr/>
        </p:nvPicPr>
        <p:blipFill rotWithShape="1">
          <a:blip r:embed="rId3">
            <a:alphaModFix/>
          </a:blip>
          <a:srcRect b="0" l="0" r="0" t="0"/>
          <a:stretch/>
        </p:blipFill>
        <p:spPr>
          <a:xfrm>
            <a:off x="1529" y="0"/>
            <a:ext cx="9140300" cy="5143501"/>
          </a:xfrm>
          <a:prstGeom prst="rect">
            <a:avLst/>
          </a:prstGeom>
          <a:noFill/>
          <a:ln>
            <a:noFill/>
          </a:ln>
        </p:spPr>
      </p:pic>
      <p:sp>
        <p:nvSpPr>
          <p:cNvPr id="48" name="Google Shape;48;p10"/>
          <p:cNvSpPr/>
          <p:nvPr/>
        </p:nvSpPr>
        <p:spPr>
          <a:xfrm>
            <a:off x="2007290" y="1913290"/>
            <a:ext cx="4499400" cy="1039800"/>
          </a:xfrm>
          <a:prstGeom prst="rect">
            <a:avLst/>
          </a:prstGeom>
          <a:solidFill>
            <a:schemeClr val="dk1">
              <a:alpha val="58431"/>
            </a:schemeClr>
          </a:solidFill>
          <a:ln>
            <a:noFill/>
          </a:ln>
        </p:spPr>
        <p:txBody>
          <a:bodyPr anchorCtr="0" anchor="ctr" bIns="20775" lIns="41575" spcFirstLastPara="1" rIns="41575" wrap="square" tIns="20775">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49" name="Google Shape;49;p10"/>
          <p:cNvSpPr txBox="1"/>
          <p:nvPr>
            <p:ph type="title"/>
          </p:nvPr>
        </p:nvSpPr>
        <p:spPr>
          <a:xfrm>
            <a:off x="2202312" y="2062067"/>
            <a:ext cx="4102500" cy="699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sz="2300">
                <a:solidFill>
                  <a:srgbClr val="257CE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601000" y="324998"/>
            <a:ext cx="2392200" cy="4164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600"/>
              <a:buFont typeface="Arial"/>
              <a:buNone/>
              <a:defRPr b="1" i="0" sz="2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183005"/>
            <a:ext cx="8229600" cy="33948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600"/>
              <a:buFont typeface="Arial"/>
              <a:buNone/>
              <a:defRPr b="0" i="0" sz="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9pPr>
          </a:lstStyle>
          <a:p/>
        </p:txBody>
      </p:sp>
      <p:sp>
        <p:nvSpPr>
          <p:cNvPr id="9" name="Google Shape;9;p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600"/>
              <a:buFont typeface="Arial"/>
              <a:buNone/>
              <a:defRPr b="0" i="0" sz="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
              <a:buFont typeface="Arial"/>
              <a:buNone/>
              <a:defRPr b="0" i="0" sz="8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583680" y="4783455"/>
            <a:ext cx="2103000" cy="1230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1290905" y="2571750"/>
            <a:ext cx="1494600" cy="1569900"/>
          </a:xfrm>
          <a:prstGeom prst="rect">
            <a:avLst/>
          </a:prstGeom>
        </p:spPr>
        <p:txBody>
          <a:bodyPr anchorCtr="0" anchor="t" bIns="0" lIns="0" spcFirstLastPara="1" rIns="0" wrap="square" tIns="0">
            <a:spAutoFit/>
          </a:bodyPr>
          <a:lstStyle/>
          <a:p>
            <a:pPr indent="0" lvl="0" marL="0" rtl="0" algn="r">
              <a:spcBef>
                <a:spcPts val="0"/>
              </a:spcBef>
              <a:spcAft>
                <a:spcPts val="0"/>
              </a:spcAft>
              <a:buNone/>
            </a:pPr>
            <a:r>
              <a:rPr lang="es"/>
              <a:t>Integrantes:</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rPr lang="es"/>
              <a:t>Fecha:</a:t>
            </a:r>
            <a:endParaRPr/>
          </a:p>
          <a:p>
            <a:pPr indent="0" lvl="0" marL="0" rtl="0" algn="r">
              <a:spcBef>
                <a:spcPts val="0"/>
              </a:spcBef>
              <a:spcAft>
                <a:spcPts val="0"/>
              </a:spcAft>
              <a:buNone/>
            </a:pPr>
            <a:r>
              <a:t/>
            </a:r>
            <a:endParaRPr/>
          </a:p>
          <a:p>
            <a:pPr indent="0" lvl="0" marL="0" rtl="0" algn="r">
              <a:spcBef>
                <a:spcPts val="0"/>
              </a:spcBef>
              <a:spcAft>
                <a:spcPts val="0"/>
              </a:spcAft>
              <a:buNone/>
            </a:pPr>
            <a:r>
              <a:rPr lang="es"/>
              <a:t>Docente:</a:t>
            </a:r>
            <a:endParaRPr/>
          </a:p>
        </p:txBody>
      </p:sp>
      <p:sp>
        <p:nvSpPr>
          <p:cNvPr id="79" name="Google Shape;79;p17"/>
          <p:cNvSpPr txBox="1"/>
          <p:nvPr>
            <p:ph idx="1" type="subTitle"/>
          </p:nvPr>
        </p:nvSpPr>
        <p:spPr>
          <a:xfrm>
            <a:off x="1290910" y="4371687"/>
            <a:ext cx="3962700" cy="1692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s"/>
              <a:t>CAPSTONE</a:t>
            </a:r>
            <a:endParaRPr/>
          </a:p>
        </p:txBody>
      </p:sp>
      <p:sp>
        <p:nvSpPr>
          <p:cNvPr id="80" name="Google Shape;80;p17"/>
          <p:cNvSpPr txBox="1"/>
          <p:nvPr>
            <p:ph type="ctrTitle"/>
          </p:nvPr>
        </p:nvSpPr>
        <p:spPr>
          <a:xfrm>
            <a:off x="5946510" y="1458590"/>
            <a:ext cx="3084600" cy="6156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b="0" lang="es" sz="2000">
                <a:latin typeface="Arial Black"/>
                <a:ea typeface="Arial Black"/>
                <a:cs typeface="Arial Black"/>
                <a:sym typeface="Arial Black"/>
              </a:rPr>
              <a:t>Presentación</a:t>
            </a:r>
            <a:endParaRPr b="0" sz="2000">
              <a:latin typeface="Arial Black"/>
              <a:ea typeface="Arial Black"/>
              <a:cs typeface="Arial Black"/>
              <a:sym typeface="Arial Black"/>
            </a:endParaRPr>
          </a:p>
          <a:p>
            <a:pPr indent="0" lvl="0" marL="0" rtl="0" algn="ctr">
              <a:spcBef>
                <a:spcPts val="0"/>
              </a:spcBef>
              <a:spcAft>
                <a:spcPts val="0"/>
              </a:spcAft>
              <a:buNone/>
            </a:pPr>
            <a:r>
              <a:rPr b="0" lang="es" sz="2000">
                <a:latin typeface="Arial Black"/>
                <a:ea typeface="Arial Black"/>
                <a:cs typeface="Arial Black"/>
                <a:sym typeface="Arial Black"/>
              </a:rPr>
              <a:t>Proyecto Medipac</a:t>
            </a:r>
            <a:endParaRPr b="0" sz="2000">
              <a:latin typeface="Arial Black"/>
              <a:ea typeface="Arial Black"/>
              <a:cs typeface="Arial Black"/>
              <a:sym typeface="Arial Black"/>
            </a:endParaRPr>
          </a:p>
        </p:txBody>
      </p:sp>
      <p:sp>
        <p:nvSpPr>
          <p:cNvPr id="81" name="Google Shape;81;p17"/>
          <p:cNvSpPr txBox="1"/>
          <p:nvPr>
            <p:ph type="ctrTitle"/>
          </p:nvPr>
        </p:nvSpPr>
        <p:spPr>
          <a:xfrm>
            <a:off x="2846550" y="2571750"/>
            <a:ext cx="2701500" cy="1569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s"/>
              <a:t>Danilo Gutiérrez F.</a:t>
            </a:r>
            <a:endParaRPr/>
          </a:p>
          <a:p>
            <a:pPr indent="0" lvl="0" marL="0" rtl="0" algn="l">
              <a:spcBef>
                <a:spcPts val="0"/>
              </a:spcBef>
              <a:spcAft>
                <a:spcPts val="0"/>
              </a:spcAft>
              <a:buNone/>
            </a:pPr>
            <a:r>
              <a:rPr lang="es"/>
              <a:t>Sebastián Berríos G.</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03-09-2024</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Mariela Moraga 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1106176" y="324998"/>
            <a:ext cx="77268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s"/>
              <a:t>Presentación del proyecto</a:t>
            </a:r>
            <a:endParaRPr/>
          </a:p>
        </p:txBody>
      </p:sp>
      <p:pic>
        <p:nvPicPr>
          <p:cNvPr id="87" name="Google Shape;87;p18"/>
          <p:cNvPicPr preferRelativeResize="0"/>
          <p:nvPr/>
        </p:nvPicPr>
        <p:blipFill>
          <a:blip r:embed="rId3">
            <a:alphaModFix/>
          </a:blip>
          <a:stretch>
            <a:fillRect/>
          </a:stretch>
        </p:blipFill>
        <p:spPr>
          <a:xfrm>
            <a:off x="215875" y="1658975"/>
            <a:ext cx="2683951" cy="2683951"/>
          </a:xfrm>
          <a:prstGeom prst="rect">
            <a:avLst/>
          </a:prstGeom>
          <a:noFill/>
          <a:ln>
            <a:noFill/>
          </a:ln>
        </p:spPr>
      </p:pic>
      <p:sp>
        <p:nvSpPr>
          <p:cNvPr id="88" name="Google Shape;88;p18"/>
          <p:cNvSpPr txBox="1"/>
          <p:nvPr/>
        </p:nvSpPr>
        <p:spPr>
          <a:xfrm>
            <a:off x="3146875" y="1183300"/>
            <a:ext cx="5358000" cy="3389400"/>
          </a:xfrm>
          <a:prstGeom prst="rect">
            <a:avLst/>
          </a:prstGeom>
          <a:noFill/>
          <a:ln>
            <a:noFill/>
          </a:ln>
        </p:spPr>
        <p:txBody>
          <a:bodyPr anchorCtr="0" anchor="t" bIns="91425" lIns="91425" spcFirstLastPara="1" rIns="91425" wrap="square" tIns="91425">
            <a:normAutofit fontScale="92500"/>
          </a:bodyPr>
          <a:lstStyle/>
          <a:p>
            <a:pPr indent="0" lvl="0" marL="0" rtl="0" algn="just">
              <a:lnSpc>
                <a:spcPct val="97916"/>
              </a:lnSpc>
              <a:spcBef>
                <a:spcPts val="0"/>
              </a:spcBef>
              <a:spcAft>
                <a:spcPts val="0"/>
              </a:spcAft>
              <a:buNone/>
            </a:pPr>
            <a:r>
              <a:rPr b="1" lang="es" sz="1600">
                <a:solidFill>
                  <a:schemeClr val="dk1"/>
                </a:solidFill>
                <a:latin typeface="Montserrat"/>
                <a:ea typeface="Montserrat"/>
                <a:cs typeface="Montserrat"/>
                <a:sym typeface="Montserrat"/>
              </a:rPr>
              <a:t>Nombre del proyecto</a:t>
            </a:r>
            <a:r>
              <a:rPr lang="es" sz="1600">
                <a:solidFill>
                  <a:schemeClr val="dk1"/>
                </a:solidFill>
                <a:latin typeface="Montserrat"/>
                <a:ea typeface="Montserrat"/>
                <a:cs typeface="Montserrat"/>
                <a:sym typeface="Montserrat"/>
              </a:rPr>
              <a:t>: Medipac.cl</a:t>
            </a:r>
            <a:endParaRPr sz="1600">
              <a:solidFill>
                <a:schemeClr val="dk1"/>
              </a:solidFill>
              <a:latin typeface="Montserrat"/>
              <a:ea typeface="Montserrat"/>
              <a:cs typeface="Montserrat"/>
              <a:sym typeface="Montserrat"/>
            </a:endParaRPr>
          </a:p>
          <a:p>
            <a:pPr indent="0" lvl="0" marL="0" rtl="0" algn="l">
              <a:lnSpc>
                <a:spcPct val="115000"/>
              </a:lnSpc>
              <a:spcBef>
                <a:spcPts val="800"/>
              </a:spcBef>
              <a:spcAft>
                <a:spcPts val="0"/>
              </a:spcAft>
              <a:buNone/>
            </a:pPr>
            <a:r>
              <a:rPr b="1" lang="es" sz="1500">
                <a:solidFill>
                  <a:schemeClr val="dk1"/>
                </a:solidFill>
                <a:latin typeface="Montserrat"/>
                <a:ea typeface="Montserrat"/>
                <a:cs typeface="Montserrat"/>
                <a:sym typeface="Montserrat"/>
              </a:rPr>
              <a:t>Objetivo general</a:t>
            </a:r>
            <a:r>
              <a:rPr lang="es" sz="1500">
                <a:solidFill>
                  <a:schemeClr val="dk1"/>
                </a:solidFill>
                <a:latin typeface="Montserrat"/>
                <a:ea typeface="Montserrat"/>
                <a:cs typeface="Montserrat"/>
                <a:sym typeface="Montserrat"/>
              </a:rPr>
              <a:t>: Desarrollar una plataforma web intuitiva y segura que permita a los pacientes acceder y gestionar su información médica de manera autónoma.</a:t>
            </a:r>
            <a:endParaRPr sz="15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s" sz="1500">
                <a:solidFill>
                  <a:schemeClr val="dk1"/>
                </a:solidFill>
                <a:latin typeface="Montserrat"/>
                <a:ea typeface="Montserrat"/>
                <a:cs typeface="Montserrat"/>
                <a:sym typeface="Montserrat"/>
              </a:rPr>
              <a:t>Objetivos específicos</a:t>
            </a:r>
            <a:r>
              <a:rPr lang="es" sz="1500">
                <a:solidFill>
                  <a:schemeClr val="dk1"/>
                </a:solidFill>
                <a:latin typeface="Montserrat"/>
                <a:ea typeface="Montserrat"/>
                <a:cs typeface="Montserrat"/>
                <a:sym typeface="Montserrat"/>
              </a:rPr>
              <a:t>: </a:t>
            </a:r>
            <a:endParaRPr sz="1500">
              <a:solidFill>
                <a:schemeClr val="dk1"/>
              </a:solidFill>
              <a:latin typeface="Montserrat"/>
              <a:ea typeface="Montserrat"/>
              <a:cs typeface="Montserrat"/>
              <a:sym typeface="Montserrat"/>
            </a:endParaRPr>
          </a:p>
          <a:p>
            <a:pPr indent="-304958" lvl="0" marL="457200" rtl="0" algn="just">
              <a:lnSpc>
                <a:spcPct val="107916"/>
              </a:lnSpc>
              <a:spcBef>
                <a:spcPts val="1200"/>
              </a:spcBef>
              <a:spcAft>
                <a:spcPts val="0"/>
              </a:spcAft>
              <a:buClr>
                <a:schemeClr val="dk1"/>
              </a:buClr>
              <a:buSzPct val="86666"/>
              <a:buFont typeface="Montserrat"/>
              <a:buChar char="●"/>
            </a:pPr>
            <a:r>
              <a:rPr lang="es" sz="1500">
                <a:solidFill>
                  <a:schemeClr val="dk1"/>
                </a:solidFill>
                <a:latin typeface="Montserrat"/>
                <a:ea typeface="Montserrat"/>
                <a:cs typeface="Montserrat"/>
                <a:sym typeface="Montserrat"/>
              </a:rPr>
              <a:t>Optimizar la experiencia de usuario.</a:t>
            </a:r>
            <a:endParaRPr sz="1500">
              <a:solidFill>
                <a:schemeClr val="dk1"/>
              </a:solidFill>
              <a:latin typeface="Montserrat"/>
              <a:ea typeface="Montserrat"/>
              <a:cs typeface="Montserrat"/>
              <a:sym typeface="Montserrat"/>
            </a:endParaRPr>
          </a:p>
          <a:p>
            <a:pPr indent="-304958" lvl="0" marL="457200" rtl="0" algn="just">
              <a:lnSpc>
                <a:spcPct val="107916"/>
              </a:lnSpc>
              <a:spcBef>
                <a:spcPts val="0"/>
              </a:spcBef>
              <a:spcAft>
                <a:spcPts val="0"/>
              </a:spcAft>
              <a:buClr>
                <a:schemeClr val="dk1"/>
              </a:buClr>
              <a:buSzPct val="86666"/>
              <a:buFont typeface="Montserrat"/>
              <a:buChar char="●"/>
            </a:pPr>
            <a:r>
              <a:rPr lang="es" sz="1500">
                <a:solidFill>
                  <a:schemeClr val="dk1"/>
                </a:solidFill>
                <a:latin typeface="Montserrat"/>
                <a:ea typeface="Montserrat"/>
                <a:cs typeface="Montserrat"/>
                <a:sym typeface="Montserrat"/>
              </a:rPr>
              <a:t>Facilitar la gestión de citas médicas.</a:t>
            </a:r>
            <a:endParaRPr sz="1500">
              <a:solidFill>
                <a:schemeClr val="dk1"/>
              </a:solidFill>
              <a:latin typeface="Montserrat"/>
              <a:ea typeface="Montserrat"/>
              <a:cs typeface="Montserrat"/>
              <a:sym typeface="Montserrat"/>
            </a:endParaRPr>
          </a:p>
          <a:p>
            <a:pPr indent="-304958" lvl="0" marL="457200" rtl="0" algn="just">
              <a:lnSpc>
                <a:spcPct val="107916"/>
              </a:lnSpc>
              <a:spcBef>
                <a:spcPts val="0"/>
              </a:spcBef>
              <a:spcAft>
                <a:spcPts val="0"/>
              </a:spcAft>
              <a:buClr>
                <a:schemeClr val="dk1"/>
              </a:buClr>
              <a:buSzPct val="86666"/>
              <a:buFont typeface="Montserrat"/>
              <a:buChar char="●"/>
            </a:pPr>
            <a:r>
              <a:rPr lang="es" sz="1500">
                <a:solidFill>
                  <a:schemeClr val="dk1"/>
                </a:solidFill>
                <a:latin typeface="Montserrat"/>
                <a:ea typeface="Montserrat"/>
                <a:cs typeface="Montserrat"/>
                <a:sym typeface="Montserrat"/>
              </a:rPr>
              <a:t>Automatizar creación y emisión de recetas médicas.</a:t>
            </a:r>
            <a:endParaRPr sz="1500">
              <a:solidFill>
                <a:schemeClr val="dk1"/>
              </a:solidFill>
              <a:latin typeface="Montserrat"/>
              <a:ea typeface="Montserrat"/>
              <a:cs typeface="Montserrat"/>
              <a:sym typeface="Montserrat"/>
            </a:endParaRPr>
          </a:p>
          <a:p>
            <a:pPr indent="-304958" lvl="0" marL="457200" rtl="0" algn="just">
              <a:lnSpc>
                <a:spcPct val="107916"/>
              </a:lnSpc>
              <a:spcBef>
                <a:spcPts val="0"/>
              </a:spcBef>
              <a:spcAft>
                <a:spcPts val="0"/>
              </a:spcAft>
              <a:buClr>
                <a:schemeClr val="dk1"/>
              </a:buClr>
              <a:buSzPct val="86666"/>
              <a:buFont typeface="Montserrat"/>
              <a:buChar char="●"/>
            </a:pPr>
            <a:r>
              <a:rPr lang="es" sz="1500">
                <a:solidFill>
                  <a:schemeClr val="dk1"/>
                </a:solidFill>
                <a:latin typeface="Montserrat"/>
                <a:ea typeface="Montserrat"/>
                <a:cs typeface="Montserrat"/>
                <a:sym typeface="Montserrat"/>
              </a:rPr>
              <a:t>Mejorar la eficiencia en la gestión de datos clínicos.</a:t>
            </a:r>
            <a:endParaRPr sz="1500">
              <a:solidFill>
                <a:schemeClr val="dk1"/>
              </a:solidFill>
              <a:latin typeface="Montserrat"/>
              <a:ea typeface="Montserrat"/>
              <a:cs typeface="Montserrat"/>
              <a:sym typeface="Montserrat"/>
            </a:endParaRPr>
          </a:p>
          <a:p>
            <a:pPr indent="-304958" lvl="0" marL="457200" rtl="0" algn="just">
              <a:lnSpc>
                <a:spcPct val="107916"/>
              </a:lnSpc>
              <a:spcBef>
                <a:spcPts val="0"/>
              </a:spcBef>
              <a:spcAft>
                <a:spcPts val="0"/>
              </a:spcAft>
              <a:buClr>
                <a:schemeClr val="dk1"/>
              </a:buClr>
              <a:buSzPct val="86666"/>
              <a:buFont typeface="Montserrat"/>
              <a:buChar char="●"/>
            </a:pPr>
            <a:r>
              <a:rPr lang="es" sz="1500">
                <a:solidFill>
                  <a:schemeClr val="dk1"/>
                </a:solidFill>
                <a:latin typeface="Montserrat"/>
                <a:ea typeface="Montserrat"/>
                <a:cs typeface="Montserrat"/>
                <a:sym typeface="Montserrat"/>
              </a:rPr>
              <a:t>Garantizar la confidencialidad de la información médica.</a:t>
            </a:r>
            <a:endParaRPr sz="17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1106176" y="324998"/>
            <a:ext cx="77268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s"/>
              <a:t>Competencias del proyecto</a:t>
            </a:r>
            <a:endParaRPr/>
          </a:p>
        </p:txBody>
      </p:sp>
      <p:graphicFrame>
        <p:nvGraphicFramePr>
          <p:cNvPr id="94" name="Google Shape;94;p19"/>
          <p:cNvGraphicFramePr/>
          <p:nvPr/>
        </p:nvGraphicFramePr>
        <p:xfrm>
          <a:off x="731688" y="1133475"/>
          <a:ext cx="3000000" cy="3000000"/>
        </p:xfrm>
        <a:graphic>
          <a:graphicData uri="http://schemas.openxmlformats.org/drawingml/2006/table">
            <a:tbl>
              <a:tblPr bandRow="1">
                <a:noFill/>
                <a:tableStyleId>{5F19C05A-94CE-4BA1-86E2-ACAB29D4A7E2}</a:tableStyleId>
              </a:tblPr>
              <a:tblGrid>
                <a:gridCol w="1690500"/>
                <a:gridCol w="5990125"/>
              </a:tblGrid>
              <a:tr h="1363900">
                <a:tc>
                  <a:txBody>
                    <a:bodyPr/>
                    <a:lstStyle/>
                    <a:p>
                      <a:pPr indent="0" lvl="0" marL="0" rtl="0" algn="ctr">
                        <a:lnSpc>
                          <a:spcPct val="107916"/>
                        </a:lnSpc>
                        <a:spcBef>
                          <a:spcPts val="0"/>
                        </a:spcBef>
                        <a:spcAft>
                          <a:spcPts val="800"/>
                        </a:spcAft>
                        <a:buNone/>
                      </a:pPr>
                      <a:r>
                        <a:rPr lang="es" sz="1200">
                          <a:solidFill>
                            <a:schemeClr val="lt1"/>
                          </a:solidFill>
                          <a:latin typeface="Montserrat"/>
                          <a:ea typeface="Montserrat"/>
                          <a:cs typeface="Montserrat"/>
                          <a:sym typeface="Montserrat"/>
                        </a:rPr>
                        <a:t>Área (s) de desempeño(s)</a:t>
                      </a:r>
                      <a:endParaRPr sz="1200">
                        <a:solidFill>
                          <a:schemeClr val="lt1"/>
                        </a:solidFill>
                        <a:latin typeface="Montserrat"/>
                        <a:ea typeface="Montserrat"/>
                        <a:cs typeface="Montserrat"/>
                        <a:sym typeface="Montserrat"/>
                      </a:endParaRPr>
                    </a:p>
                  </a:txBody>
                  <a:tcPr marT="0" marB="0" marR="68575" marL="68575" anchor="ctr">
                    <a:solidFill>
                      <a:srgbClr val="257CE1"/>
                    </a:solidFill>
                  </a:tcPr>
                </a:tc>
                <a:tc>
                  <a:txBody>
                    <a:bodyPr/>
                    <a:lstStyle/>
                    <a:p>
                      <a:pPr indent="-257175" lvl="0" marL="269999" rtl="0" algn="just">
                        <a:lnSpc>
                          <a:spcPct val="107916"/>
                        </a:lnSpc>
                        <a:spcBef>
                          <a:spcPts val="1200"/>
                        </a:spcBef>
                        <a:spcAft>
                          <a:spcPts val="0"/>
                        </a:spcAft>
                        <a:buClr>
                          <a:srgbClr val="1F3863"/>
                        </a:buClr>
                        <a:buSzPts val="1200"/>
                        <a:buFont typeface="Montserrat"/>
                        <a:buChar char="●"/>
                      </a:pPr>
                      <a:r>
                        <a:rPr lang="es" sz="1200">
                          <a:solidFill>
                            <a:srgbClr val="1F3863"/>
                          </a:solidFill>
                          <a:latin typeface="Montserrat"/>
                          <a:ea typeface="Montserrat"/>
                          <a:cs typeface="Montserrat"/>
                          <a:sym typeface="Montserrat"/>
                        </a:rPr>
                        <a:t>Levantamiento y análisis de requerimientos.</a:t>
                      </a:r>
                      <a:endParaRPr sz="1200">
                        <a:solidFill>
                          <a:srgbClr val="1F3863"/>
                        </a:solidFill>
                        <a:latin typeface="Montserrat"/>
                        <a:ea typeface="Montserrat"/>
                        <a:cs typeface="Montserrat"/>
                        <a:sym typeface="Montserrat"/>
                      </a:endParaRPr>
                    </a:p>
                    <a:p>
                      <a:pPr indent="-257175" lvl="0" marL="269999" rtl="0" algn="just">
                        <a:lnSpc>
                          <a:spcPct val="107916"/>
                        </a:lnSpc>
                        <a:spcBef>
                          <a:spcPts val="0"/>
                        </a:spcBef>
                        <a:spcAft>
                          <a:spcPts val="0"/>
                        </a:spcAft>
                        <a:buClr>
                          <a:srgbClr val="1F3863"/>
                        </a:buClr>
                        <a:buSzPts val="1200"/>
                        <a:buFont typeface="Montserrat"/>
                        <a:buChar char="●"/>
                      </a:pPr>
                      <a:r>
                        <a:rPr lang="es" sz="1200">
                          <a:solidFill>
                            <a:srgbClr val="1F3863"/>
                          </a:solidFill>
                          <a:latin typeface="Montserrat"/>
                          <a:ea typeface="Montserrat"/>
                          <a:cs typeface="Montserrat"/>
                          <a:sym typeface="Montserrat"/>
                        </a:rPr>
                        <a:t>Desarrollo de software.</a:t>
                      </a:r>
                      <a:endParaRPr sz="1200">
                        <a:solidFill>
                          <a:srgbClr val="1F3863"/>
                        </a:solidFill>
                        <a:latin typeface="Montserrat"/>
                        <a:ea typeface="Montserrat"/>
                        <a:cs typeface="Montserrat"/>
                        <a:sym typeface="Montserrat"/>
                      </a:endParaRPr>
                    </a:p>
                    <a:p>
                      <a:pPr indent="-257175" lvl="0" marL="269999" rtl="0" algn="just">
                        <a:lnSpc>
                          <a:spcPct val="107916"/>
                        </a:lnSpc>
                        <a:spcBef>
                          <a:spcPts val="0"/>
                        </a:spcBef>
                        <a:spcAft>
                          <a:spcPts val="0"/>
                        </a:spcAft>
                        <a:buClr>
                          <a:srgbClr val="1F3863"/>
                        </a:buClr>
                        <a:buSzPts val="1200"/>
                        <a:buFont typeface="Montserrat"/>
                        <a:buChar char="●"/>
                      </a:pPr>
                      <a:r>
                        <a:rPr lang="es" sz="1200">
                          <a:solidFill>
                            <a:srgbClr val="1F3863"/>
                          </a:solidFill>
                          <a:latin typeface="Montserrat"/>
                          <a:ea typeface="Montserrat"/>
                          <a:cs typeface="Montserrat"/>
                          <a:sym typeface="Montserrat"/>
                        </a:rPr>
                        <a:t>Aseguramiento de la calidad del software</a:t>
                      </a:r>
                      <a:endParaRPr sz="1200">
                        <a:solidFill>
                          <a:srgbClr val="1F3863"/>
                        </a:solidFill>
                        <a:latin typeface="Montserrat"/>
                        <a:ea typeface="Montserrat"/>
                        <a:cs typeface="Montserrat"/>
                        <a:sym typeface="Montserrat"/>
                      </a:endParaRPr>
                    </a:p>
                    <a:p>
                      <a:pPr indent="-257175" lvl="0" marL="269999" rtl="0" algn="just">
                        <a:lnSpc>
                          <a:spcPct val="107916"/>
                        </a:lnSpc>
                        <a:spcBef>
                          <a:spcPts val="0"/>
                        </a:spcBef>
                        <a:spcAft>
                          <a:spcPts val="0"/>
                        </a:spcAft>
                        <a:buClr>
                          <a:srgbClr val="1F3863"/>
                        </a:buClr>
                        <a:buSzPts val="1200"/>
                        <a:buFont typeface="Montserrat"/>
                        <a:buChar char="●"/>
                      </a:pPr>
                      <a:r>
                        <a:rPr lang="es" sz="1200">
                          <a:solidFill>
                            <a:srgbClr val="1F3863"/>
                          </a:solidFill>
                          <a:latin typeface="Montserrat"/>
                          <a:ea typeface="Montserrat"/>
                          <a:cs typeface="Montserrat"/>
                          <a:sym typeface="Montserrat"/>
                        </a:rPr>
                        <a:t>Gestión de proyectos informáticos</a:t>
                      </a:r>
                      <a:endParaRPr sz="1200">
                        <a:solidFill>
                          <a:srgbClr val="1F3863"/>
                        </a:solidFill>
                        <a:latin typeface="Montserrat"/>
                        <a:ea typeface="Montserrat"/>
                        <a:cs typeface="Montserrat"/>
                        <a:sym typeface="Montserrat"/>
                      </a:endParaRPr>
                    </a:p>
                    <a:p>
                      <a:pPr indent="-257175" lvl="0" marL="269999" rtl="0" algn="just">
                        <a:lnSpc>
                          <a:spcPct val="107916"/>
                        </a:lnSpc>
                        <a:spcBef>
                          <a:spcPts val="0"/>
                        </a:spcBef>
                        <a:spcAft>
                          <a:spcPts val="0"/>
                        </a:spcAft>
                        <a:buClr>
                          <a:srgbClr val="1F3863"/>
                        </a:buClr>
                        <a:buSzPts val="1200"/>
                        <a:buFont typeface="Montserrat"/>
                        <a:buChar char="●"/>
                      </a:pPr>
                      <a:r>
                        <a:rPr lang="es" sz="1200">
                          <a:solidFill>
                            <a:srgbClr val="1F3863"/>
                          </a:solidFill>
                          <a:latin typeface="Montserrat"/>
                          <a:ea typeface="Montserrat"/>
                          <a:cs typeface="Montserrat"/>
                          <a:sym typeface="Montserrat"/>
                        </a:rPr>
                        <a:t>Administración de bases de datos y gestión de la información</a:t>
                      </a:r>
                      <a:endParaRPr sz="1200">
                        <a:solidFill>
                          <a:srgbClr val="1F3863"/>
                        </a:solidFill>
                        <a:latin typeface="Montserrat"/>
                        <a:ea typeface="Montserrat"/>
                        <a:cs typeface="Montserrat"/>
                        <a:sym typeface="Montserrat"/>
                      </a:endParaRPr>
                    </a:p>
                  </a:txBody>
                  <a:tcPr marT="0" marB="0" marR="68575" marL="68575" anchor="ctr"/>
                </a:tc>
              </a:tr>
              <a:tr h="1958400">
                <a:tc>
                  <a:txBody>
                    <a:bodyPr/>
                    <a:lstStyle/>
                    <a:p>
                      <a:pPr indent="0" lvl="0" marL="0" rtl="0" algn="ctr">
                        <a:lnSpc>
                          <a:spcPct val="107916"/>
                        </a:lnSpc>
                        <a:spcBef>
                          <a:spcPts val="0"/>
                        </a:spcBef>
                        <a:spcAft>
                          <a:spcPts val="0"/>
                        </a:spcAft>
                        <a:buNone/>
                      </a:pPr>
                      <a:r>
                        <a:rPr lang="es" sz="1200">
                          <a:solidFill>
                            <a:schemeClr val="lt1"/>
                          </a:solidFill>
                          <a:latin typeface="Montserrat"/>
                          <a:ea typeface="Montserrat"/>
                          <a:cs typeface="Montserrat"/>
                          <a:sym typeface="Montserrat"/>
                        </a:rPr>
                        <a:t>Competencias </a:t>
                      </a:r>
                      <a:endParaRPr sz="1200">
                        <a:solidFill>
                          <a:schemeClr val="lt1"/>
                        </a:solidFill>
                        <a:latin typeface="Montserrat"/>
                        <a:ea typeface="Montserrat"/>
                        <a:cs typeface="Montserrat"/>
                        <a:sym typeface="Montserrat"/>
                      </a:endParaRPr>
                    </a:p>
                    <a:p>
                      <a:pPr indent="0" lvl="0" marL="0" rtl="0" algn="ctr">
                        <a:lnSpc>
                          <a:spcPct val="107916"/>
                        </a:lnSpc>
                        <a:spcBef>
                          <a:spcPts val="800"/>
                        </a:spcBef>
                        <a:spcAft>
                          <a:spcPts val="800"/>
                        </a:spcAft>
                        <a:buNone/>
                      </a:pPr>
                      <a:r>
                        <a:t/>
                      </a:r>
                      <a:endParaRPr sz="1200">
                        <a:solidFill>
                          <a:schemeClr val="lt1"/>
                        </a:solidFill>
                        <a:latin typeface="Montserrat"/>
                        <a:ea typeface="Montserrat"/>
                        <a:cs typeface="Montserrat"/>
                        <a:sym typeface="Montserrat"/>
                      </a:endParaRPr>
                    </a:p>
                  </a:txBody>
                  <a:tcPr marT="0" marB="0" marR="68575" marL="68575" anchor="ctr">
                    <a:solidFill>
                      <a:srgbClr val="257CE1"/>
                    </a:solidFill>
                  </a:tcPr>
                </a:tc>
                <a:tc>
                  <a:txBody>
                    <a:bodyPr/>
                    <a:lstStyle/>
                    <a:p>
                      <a:pPr indent="-257175" lvl="0" marL="269999" rtl="0" algn="l">
                        <a:lnSpc>
                          <a:spcPct val="107916"/>
                        </a:lnSpc>
                        <a:spcBef>
                          <a:spcPts val="1200"/>
                        </a:spcBef>
                        <a:spcAft>
                          <a:spcPts val="0"/>
                        </a:spcAft>
                        <a:buClr>
                          <a:srgbClr val="1F3863"/>
                        </a:buClr>
                        <a:buSzPts val="1200"/>
                        <a:buFont typeface="Montserrat"/>
                        <a:buChar char="●"/>
                      </a:pPr>
                      <a:r>
                        <a:rPr lang="es" sz="1200">
                          <a:solidFill>
                            <a:srgbClr val="1F3863"/>
                          </a:solidFill>
                          <a:latin typeface="Montserrat"/>
                          <a:ea typeface="Montserrat"/>
                          <a:cs typeface="Montserrat"/>
                          <a:sym typeface="Montserrat"/>
                        </a:rPr>
                        <a:t>Desarrollar una solución de software utilizando técnicas que permitan sistematizar el proceso de desarrollo y mantenimiento, asegurando el logro de los objetivos.</a:t>
                      </a:r>
                      <a:endParaRPr sz="1200">
                        <a:solidFill>
                          <a:srgbClr val="1F3863"/>
                        </a:solidFill>
                        <a:latin typeface="Montserrat"/>
                        <a:ea typeface="Montserrat"/>
                        <a:cs typeface="Montserrat"/>
                        <a:sym typeface="Montserrat"/>
                      </a:endParaRPr>
                    </a:p>
                    <a:p>
                      <a:pPr indent="-257175" lvl="0" marL="269999" rtl="0" algn="l">
                        <a:lnSpc>
                          <a:spcPct val="107916"/>
                        </a:lnSpc>
                        <a:spcBef>
                          <a:spcPts val="0"/>
                        </a:spcBef>
                        <a:spcAft>
                          <a:spcPts val="0"/>
                        </a:spcAft>
                        <a:buClr>
                          <a:srgbClr val="1F3863"/>
                        </a:buClr>
                        <a:buSzPts val="1200"/>
                        <a:buFont typeface="Montserrat"/>
                        <a:buChar char="●"/>
                      </a:pPr>
                      <a:r>
                        <a:rPr lang="es" sz="1200">
                          <a:solidFill>
                            <a:srgbClr val="1F3863"/>
                          </a:solidFill>
                          <a:latin typeface="Montserrat"/>
                          <a:ea typeface="Montserrat"/>
                          <a:cs typeface="Montserrat"/>
                          <a:sym typeface="Montserrat"/>
                        </a:rPr>
                        <a:t>Construir modelos de datos para soportar los requerimientos de la organización de acuerdo a un diseño definido y escalable en el tiempo.</a:t>
                      </a:r>
                      <a:endParaRPr sz="1200">
                        <a:solidFill>
                          <a:srgbClr val="1F3863"/>
                        </a:solidFill>
                        <a:latin typeface="Montserrat"/>
                        <a:ea typeface="Montserrat"/>
                        <a:cs typeface="Montserrat"/>
                        <a:sym typeface="Montserrat"/>
                      </a:endParaRPr>
                    </a:p>
                    <a:p>
                      <a:pPr indent="-257175" lvl="0" marL="269999" rtl="0" algn="l">
                        <a:lnSpc>
                          <a:spcPct val="107916"/>
                        </a:lnSpc>
                        <a:spcBef>
                          <a:spcPts val="0"/>
                        </a:spcBef>
                        <a:spcAft>
                          <a:spcPts val="0"/>
                        </a:spcAft>
                        <a:buClr>
                          <a:srgbClr val="1F3863"/>
                        </a:buClr>
                        <a:buSzPts val="1200"/>
                        <a:buFont typeface="Montserrat"/>
                        <a:buChar char="●"/>
                      </a:pPr>
                      <a:r>
                        <a:rPr lang="es" sz="1200">
                          <a:solidFill>
                            <a:srgbClr val="1F3863"/>
                          </a:solidFill>
                          <a:latin typeface="Montserrat"/>
                          <a:ea typeface="Montserrat"/>
                          <a:cs typeface="Montserrat"/>
                          <a:sym typeface="Montserrat"/>
                        </a:rPr>
                        <a:t>Gestionar proyectos informáticos, ofreciendo alternativas para la toma de decisiones de acuerdo a los requerimientos de la organización.</a:t>
                      </a:r>
                      <a:endParaRPr sz="1200">
                        <a:solidFill>
                          <a:srgbClr val="1F3863"/>
                        </a:solidFill>
                        <a:latin typeface="Montserrat"/>
                        <a:ea typeface="Montserrat"/>
                        <a:cs typeface="Montserrat"/>
                        <a:sym typeface="Montserrat"/>
                      </a:endParaRPr>
                    </a:p>
                    <a:p>
                      <a:pPr indent="-257175" lvl="0" marL="269999" rtl="0" algn="l">
                        <a:lnSpc>
                          <a:spcPct val="107916"/>
                        </a:lnSpc>
                        <a:spcBef>
                          <a:spcPts val="0"/>
                        </a:spcBef>
                        <a:spcAft>
                          <a:spcPts val="0"/>
                        </a:spcAft>
                        <a:buClr>
                          <a:srgbClr val="1F3863"/>
                        </a:buClr>
                        <a:buSzPts val="1200"/>
                        <a:buFont typeface="Montserrat"/>
                        <a:buChar char="●"/>
                      </a:pPr>
                      <a:r>
                        <a:rPr lang="es" sz="1200">
                          <a:solidFill>
                            <a:srgbClr val="1F3863"/>
                          </a:solidFill>
                          <a:latin typeface="Montserrat"/>
                          <a:ea typeface="Montserrat"/>
                          <a:cs typeface="Montserrat"/>
                          <a:sym typeface="Montserrat"/>
                        </a:rPr>
                        <a:t>Resolver las vulnerabilidades sistémicas para asegurar que el software construido cumple las normas de seguridad exigidas por la industria.</a:t>
                      </a:r>
                      <a:endParaRPr sz="1200">
                        <a:solidFill>
                          <a:srgbClr val="1F3863"/>
                        </a:solidFill>
                        <a:latin typeface="Montserrat"/>
                        <a:ea typeface="Montserrat"/>
                        <a:cs typeface="Montserrat"/>
                        <a:sym typeface="Montserrat"/>
                      </a:endParaRPr>
                    </a:p>
                  </a:txBody>
                  <a:tcPr marT="0" marB="0" marR="68575" marL="6857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1106176" y="324998"/>
            <a:ext cx="77268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s"/>
              <a:t>Descripción</a:t>
            </a:r>
            <a:endParaRPr/>
          </a:p>
        </p:txBody>
      </p:sp>
      <p:sp>
        <p:nvSpPr>
          <p:cNvPr id="100" name="Google Shape;100;p20"/>
          <p:cNvSpPr txBox="1"/>
          <p:nvPr/>
        </p:nvSpPr>
        <p:spPr>
          <a:xfrm>
            <a:off x="206175" y="1009175"/>
            <a:ext cx="8626800" cy="3450600"/>
          </a:xfrm>
          <a:prstGeom prst="rect">
            <a:avLst/>
          </a:prstGeom>
          <a:noFill/>
          <a:ln>
            <a:noFill/>
          </a:ln>
        </p:spPr>
        <p:txBody>
          <a:bodyPr anchorCtr="0" anchor="t" bIns="91425" lIns="91425" spcFirstLastPara="1" rIns="91425" wrap="square" tIns="91425">
            <a:noAutofit/>
          </a:bodyPr>
          <a:lstStyle/>
          <a:p>
            <a:pPr indent="-279400" lvl="0" marL="360000" rtl="0" algn="l">
              <a:lnSpc>
                <a:spcPct val="107916"/>
              </a:lnSpc>
              <a:spcBef>
                <a:spcPts val="0"/>
              </a:spcBef>
              <a:spcAft>
                <a:spcPts val="0"/>
              </a:spcAft>
              <a:buClr>
                <a:srgbClr val="1F3863"/>
              </a:buClr>
              <a:buSzPts val="1400"/>
              <a:buFont typeface="Montserrat"/>
              <a:buChar char="●"/>
            </a:pPr>
            <a:r>
              <a:rPr lang="es">
                <a:solidFill>
                  <a:srgbClr val="1F3863"/>
                </a:solidFill>
                <a:latin typeface="Montserrat"/>
                <a:ea typeface="Montserrat"/>
                <a:cs typeface="Montserrat"/>
                <a:sym typeface="Montserrat"/>
              </a:rPr>
              <a:t>El proyecto consiste en la creación de una aplicación web que permita a los usuarios de un centro médico mantener una gestión eficiente de su tiempo.</a:t>
            </a:r>
            <a:endParaRPr>
              <a:solidFill>
                <a:srgbClr val="1F3863"/>
              </a:solidFill>
              <a:latin typeface="Montserrat"/>
              <a:ea typeface="Montserrat"/>
              <a:cs typeface="Montserrat"/>
              <a:sym typeface="Montserrat"/>
            </a:endParaRPr>
          </a:p>
          <a:p>
            <a:pPr indent="-279400" lvl="0" marL="360000" marR="0" rtl="0" algn="just">
              <a:lnSpc>
                <a:spcPct val="115000"/>
              </a:lnSpc>
              <a:spcBef>
                <a:spcPts val="0"/>
              </a:spcBef>
              <a:spcAft>
                <a:spcPts val="0"/>
              </a:spcAft>
              <a:buClr>
                <a:srgbClr val="1F3863"/>
              </a:buClr>
              <a:buSzPts val="1400"/>
              <a:buFont typeface="Montserrat"/>
              <a:buChar char="●"/>
            </a:pPr>
            <a:r>
              <a:rPr lang="es">
                <a:solidFill>
                  <a:srgbClr val="1F3863"/>
                </a:solidFill>
                <a:latin typeface="Montserrat"/>
                <a:ea typeface="Montserrat"/>
                <a:cs typeface="Montserrat"/>
                <a:sym typeface="Montserrat"/>
              </a:rPr>
              <a:t>Facilitar la experiencia de ambos usuarios al ofrecer una página web centralizada, donde puedan acceder a sus antecedentes médicos en el caso de los pacientes, como recetas e historial médico, y gestionar toda la información necesaria de manera eficiente.</a:t>
            </a:r>
            <a:endParaRPr>
              <a:solidFill>
                <a:srgbClr val="1F3863"/>
              </a:solidFill>
              <a:latin typeface="Montserrat"/>
              <a:ea typeface="Montserrat"/>
              <a:cs typeface="Montserrat"/>
              <a:sym typeface="Montserrat"/>
            </a:endParaRPr>
          </a:p>
          <a:p>
            <a:pPr indent="-279400" lvl="0" marL="360000" rtl="0" algn="just">
              <a:lnSpc>
                <a:spcPct val="107916"/>
              </a:lnSpc>
              <a:spcBef>
                <a:spcPts val="0"/>
              </a:spcBef>
              <a:spcAft>
                <a:spcPts val="0"/>
              </a:spcAft>
              <a:buClr>
                <a:srgbClr val="1F3863"/>
              </a:buClr>
              <a:buSzPts val="1400"/>
              <a:buFont typeface="Montserrat"/>
              <a:buChar char="●"/>
            </a:pPr>
            <a:r>
              <a:rPr lang="es">
                <a:solidFill>
                  <a:srgbClr val="1F3863"/>
                </a:solidFill>
                <a:latin typeface="Montserrat"/>
                <a:ea typeface="Montserrat"/>
                <a:cs typeface="Montserrat"/>
                <a:sym typeface="Montserrat"/>
              </a:rPr>
              <a:t>A pesar de que los centros médicos carecen de la tecnología avanzada para la gestión de pacientes, esta solución está dirigida hacia todos aquellos que tengan la posibilidad de adquirir la infraestructura necesaria para el correcto funcionamiento de la solución, al igual que los usuarios del sector.</a:t>
            </a:r>
            <a:endParaRPr>
              <a:solidFill>
                <a:srgbClr val="1F3863"/>
              </a:solidFill>
              <a:latin typeface="Montserrat"/>
              <a:ea typeface="Montserrat"/>
              <a:cs typeface="Montserrat"/>
              <a:sym typeface="Montserrat"/>
            </a:endParaRPr>
          </a:p>
          <a:p>
            <a:pPr indent="-279400" lvl="0" marL="360000" rtl="0" algn="l">
              <a:lnSpc>
                <a:spcPct val="107916"/>
              </a:lnSpc>
              <a:spcBef>
                <a:spcPts val="0"/>
              </a:spcBef>
              <a:spcAft>
                <a:spcPts val="0"/>
              </a:spcAft>
              <a:buClr>
                <a:srgbClr val="1F3863"/>
              </a:buClr>
              <a:buSzPts val="1400"/>
              <a:buFont typeface="Montserrat"/>
              <a:buChar char="●"/>
            </a:pPr>
            <a:r>
              <a:rPr lang="es">
                <a:solidFill>
                  <a:srgbClr val="1F3863"/>
                </a:solidFill>
                <a:latin typeface="Montserrat"/>
                <a:ea typeface="Montserrat"/>
                <a:cs typeface="Montserrat"/>
                <a:sym typeface="Montserrat"/>
              </a:rPr>
              <a:t>Para abordar la problemática mencionada en este proyecto, la aplicación se desarrollará con tecnología Microsoft en donde hay herramientas como ASP.NET, Razor Pages, entre otras.</a:t>
            </a:r>
            <a:endParaRPr>
              <a:solidFill>
                <a:srgbClr val="1F386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1106176" y="324998"/>
            <a:ext cx="77268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s"/>
              <a:t>Relación con </a:t>
            </a:r>
            <a:r>
              <a:rPr lang="es"/>
              <a:t>intereses</a:t>
            </a:r>
            <a:r>
              <a:rPr lang="es"/>
              <a:t> profesionales</a:t>
            </a:r>
            <a:endParaRPr/>
          </a:p>
        </p:txBody>
      </p:sp>
      <p:sp>
        <p:nvSpPr>
          <p:cNvPr id="106" name="Google Shape;106;p21"/>
          <p:cNvSpPr txBox="1"/>
          <p:nvPr/>
        </p:nvSpPr>
        <p:spPr>
          <a:xfrm>
            <a:off x="206100" y="1041725"/>
            <a:ext cx="4365900" cy="3450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1F3863"/>
              </a:buClr>
              <a:buSzPts val="1400"/>
              <a:buFont typeface="Montserrat"/>
              <a:buAutoNum type="arabicPeriod"/>
            </a:pPr>
            <a:r>
              <a:rPr lang="es">
                <a:solidFill>
                  <a:srgbClr val="1F3863"/>
                </a:solidFill>
                <a:latin typeface="Montserrat"/>
                <a:ea typeface="Montserrat"/>
                <a:cs typeface="Montserrat"/>
                <a:sym typeface="Montserrat"/>
              </a:rPr>
              <a:t>Contribuir a la confianza de todos los integrantes del equipo.</a:t>
            </a:r>
            <a:endParaRPr>
              <a:solidFill>
                <a:srgbClr val="1F3863"/>
              </a:solidFill>
              <a:latin typeface="Montserrat"/>
              <a:ea typeface="Montserrat"/>
              <a:cs typeface="Montserrat"/>
              <a:sym typeface="Montserrat"/>
            </a:endParaRPr>
          </a:p>
          <a:p>
            <a:pPr indent="-317500" lvl="0" marL="457200" rtl="0" algn="l">
              <a:lnSpc>
                <a:spcPct val="150000"/>
              </a:lnSpc>
              <a:spcBef>
                <a:spcPts val="0"/>
              </a:spcBef>
              <a:spcAft>
                <a:spcPts val="0"/>
              </a:spcAft>
              <a:buClr>
                <a:srgbClr val="1F3863"/>
              </a:buClr>
              <a:buSzPts val="1400"/>
              <a:buFont typeface="Montserrat"/>
              <a:buAutoNum type="arabicPeriod"/>
            </a:pPr>
            <a:r>
              <a:rPr lang="es">
                <a:solidFill>
                  <a:srgbClr val="1F3863"/>
                </a:solidFill>
                <a:latin typeface="Montserrat"/>
                <a:ea typeface="Montserrat"/>
                <a:cs typeface="Montserrat"/>
                <a:sym typeface="Montserrat"/>
              </a:rPr>
              <a:t>Creación de soluciones tecnológicas con impacto significativo, sobre todo en áreas críticas como la salud</a:t>
            </a:r>
            <a:endParaRPr>
              <a:solidFill>
                <a:srgbClr val="1F3863"/>
              </a:solidFill>
              <a:latin typeface="Montserrat"/>
              <a:ea typeface="Montserrat"/>
              <a:cs typeface="Montserrat"/>
              <a:sym typeface="Montserrat"/>
            </a:endParaRPr>
          </a:p>
          <a:p>
            <a:pPr indent="-317500" lvl="0" marL="457200" rtl="0" algn="l">
              <a:lnSpc>
                <a:spcPct val="150000"/>
              </a:lnSpc>
              <a:spcBef>
                <a:spcPts val="0"/>
              </a:spcBef>
              <a:spcAft>
                <a:spcPts val="0"/>
              </a:spcAft>
              <a:buClr>
                <a:srgbClr val="1F3863"/>
              </a:buClr>
              <a:buSzPts val="1400"/>
              <a:buFont typeface="Montserrat"/>
              <a:buAutoNum type="arabicPeriod"/>
            </a:pPr>
            <a:r>
              <a:rPr lang="es">
                <a:solidFill>
                  <a:srgbClr val="1F3863"/>
                </a:solidFill>
                <a:latin typeface="Montserrat"/>
                <a:ea typeface="Montserrat"/>
                <a:cs typeface="Montserrat"/>
                <a:sym typeface="Montserrat"/>
              </a:rPr>
              <a:t>Refinar las habilidades en todas las </a:t>
            </a:r>
            <a:r>
              <a:rPr lang="es">
                <a:solidFill>
                  <a:srgbClr val="1F3863"/>
                </a:solidFill>
                <a:latin typeface="Montserrat"/>
                <a:ea typeface="Montserrat"/>
                <a:cs typeface="Montserrat"/>
                <a:sym typeface="Montserrat"/>
              </a:rPr>
              <a:t>áreas</a:t>
            </a:r>
            <a:r>
              <a:rPr lang="es">
                <a:solidFill>
                  <a:srgbClr val="1F3863"/>
                </a:solidFill>
                <a:latin typeface="Montserrat"/>
                <a:ea typeface="Montserrat"/>
                <a:cs typeface="Montserrat"/>
                <a:sym typeface="Montserrat"/>
              </a:rPr>
              <a:t> de desempeño que tiene contemplado este proyecto.</a:t>
            </a:r>
            <a:endParaRPr>
              <a:solidFill>
                <a:srgbClr val="1F3863"/>
              </a:solidFill>
              <a:latin typeface="Montserrat"/>
              <a:ea typeface="Montserrat"/>
              <a:cs typeface="Montserrat"/>
              <a:sym typeface="Montserrat"/>
            </a:endParaRPr>
          </a:p>
          <a:p>
            <a:pPr indent="-317500" lvl="0" marL="457200" rtl="0" algn="l">
              <a:lnSpc>
                <a:spcPct val="150000"/>
              </a:lnSpc>
              <a:spcBef>
                <a:spcPts val="0"/>
              </a:spcBef>
              <a:spcAft>
                <a:spcPts val="0"/>
              </a:spcAft>
              <a:buClr>
                <a:srgbClr val="1F3863"/>
              </a:buClr>
              <a:buSzPts val="1400"/>
              <a:buFont typeface="Montserrat"/>
              <a:buAutoNum type="arabicPeriod"/>
            </a:pPr>
            <a:r>
              <a:rPr lang="es">
                <a:solidFill>
                  <a:srgbClr val="1F3863"/>
                </a:solidFill>
                <a:latin typeface="Montserrat"/>
                <a:ea typeface="Montserrat"/>
                <a:cs typeface="Montserrat"/>
                <a:sym typeface="Montserrat"/>
              </a:rPr>
              <a:t>Reforzar comunicación y trabajo en equipo.</a:t>
            </a:r>
            <a:endParaRPr>
              <a:solidFill>
                <a:srgbClr val="1F3863"/>
              </a:solidFill>
              <a:latin typeface="Montserrat"/>
              <a:ea typeface="Montserrat"/>
              <a:cs typeface="Montserrat"/>
              <a:sym typeface="Montserrat"/>
            </a:endParaRPr>
          </a:p>
          <a:p>
            <a:pPr indent="0" lvl="0" marL="0" rtl="0" algn="l">
              <a:lnSpc>
                <a:spcPct val="107916"/>
              </a:lnSpc>
              <a:spcBef>
                <a:spcPts val="800"/>
              </a:spcBef>
              <a:spcAft>
                <a:spcPts val="800"/>
              </a:spcAft>
              <a:buNone/>
            </a:pPr>
            <a:r>
              <a:t/>
            </a:r>
            <a:endParaRPr>
              <a:solidFill>
                <a:srgbClr val="1F3863"/>
              </a:solidFill>
              <a:latin typeface="Montserrat"/>
              <a:ea typeface="Montserrat"/>
              <a:cs typeface="Montserrat"/>
              <a:sym typeface="Montserrat"/>
            </a:endParaRPr>
          </a:p>
        </p:txBody>
      </p:sp>
      <p:pic>
        <p:nvPicPr>
          <p:cNvPr id="107" name="Google Shape;107;p21"/>
          <p:cNvPicPr preferRelativeResize="0"/>
          <p:nvPr/>
        </p:nvPicPr>
        <p:blipFill>
          <a:blip r:embed="rId3">
            <a:alphaModFix/>
          </a:blip>
          <a:stretch>
            <a:fillRect/>
          </a:stretch>
        </p:blipFill>
        <p:spPr>
          <a:xfrm>
            <a:off x="4572075" y="1296725"/>
            <a:ext cx="4365900" cy="246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1106176" y="324998"/>
            <a:ext cx="77268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s"/>
              <a:t>Metodología</a:t>
            </a:r>
            <a:endParaRPr/>
          </a:p>
        </p:txBody>
      </p:sp>
      <p:sp>
        <p:nvSpPr>
          <p:cNvPr id="113" name="Google Shape;113;p22"/>
          <p:cNvSpPr txBox="1"/>
          <p:nvPr/>
        </p:nvSpPr>
        <p:spPr>
          <a:xfrm>
            <a:off x="407525" y="1051400"/>
            <a:ext cx="4680900" cy="3636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s" sz="1500">
                <a:solidFill>
                  <a:schemeClr val="dk1"/>
                </a:solidFill>
                <a:latin typeface="Montserrat"/>
                <a:ea typeface="Montserrat"/>
                <a:cs typeface="Montserrat"/>
                <a:sym typeface="Montserrat"/>
              </a:rPr>
              <a:t>Se ha optado por el uso de la metodología ágil SCRUM para el desarrollo de la plataforma medipac.cl debido a su flexibilidad y capacidad de adaptación.</a:t>
            </a:r>
            <a:endParaRPr sz="1500">
              <a:solidFill>
                <a:schemeClr val="dk1"/>
              </a:solidFill>
              <a:latin typeface="Montserrat"/>
              <a:ea typeface="Montserrat"/>
              <a:cs typeface="Montserrat"/>
              <a:sym typeface="Montserrat"/>
            </a:endParaRPr>
          </a:p>
          <a:p>
            <a:pPr indent="0" lvl="0" marL="0" rtl="0" algn="l">
              <a:lnSpc>
                <a:spcPct val="95000"/>
              </a:lnSpc>
              <a:spcBef>
                <a:spcPts val="1200"/>
              </a:spcBef>
              <a:spcAft>
                <a:spcPts val="0"/>
              </a:spcAft>
              <a:buNone/>
            </a:pPr>
            <a:r>
              <a:rPr lang="es" sz="1500">
                <a:solidFill>
                  <a:schemeClr val="dk1"/>
                </a:solidFill>
                <a:latin typeface="Montserrat"/>
                <a:ea typeface="Montserrat"/>
                <a:cs typeface="Montserrat"/>
                <a:sym typeface="Montserrat"/>
              </a:rPr>
              <a:t>El equipo se verá beneficiado con el uso de esta metodología gracias a la mejora de la colaboración y comunicación que brinda.</a:t>
            </a:r>
            <a:endParaRPr sz="1500">
              <a:solidFill>
                <a:schemeClr val="dk1"/>
              </a:solidFill>
              <a:latin typeface="Montserrat"/>
              <a:ea typeface="Montserrat"/>
              <a:cs typeface="Montserrat"/>
              <a:sym typeface="Montserrat"/>
            </a:endParaRPr>
          </a:p>
          <a:p>
            <a:pPr indent="0" lvl="0" marL="0" rtl="0" algn="l">
              <a:lnSpc>
                <a:spcPct val="95000"/>
              </a:lnSpc>
              <a:spcBef>
                <a:spcPts val="1200"/>
              </a:spcBef>
              <a:spcAft>
                <a:spcPts val="0"/>
              </a:spcAft>
              <a:buNone/>
            </a:pPr>
            <a:r>
              <a:rPr lang="es" sz="1500">
                <a:solidFill>
                  <a:schemeClr val="dk1"/>
                </a:solidFill>
                <a:latin typeface="Montserrat"/>
                <a:ea typeface="Montserrat"/>
                <a:cs typeface="Montserrat"/>
                <a:sym typeface="Montserrat"/>
              </a:rPr>
              <a:t>La duración de los sprints será de dos semanas</a:t>
            </a:r>
            <a:endParaRPr sz="1500">
              <a:solidFill>
                <a:schemeClr val="dk1"/>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s" sz="1500">
                <a:solidFill>
                  <a:schemeClr val="dk1"/>
                </a:solidFill>
                <a:latin typeface="Montserrat"/>
                <a:ea typeface="Montserrat"/>
                <a:cs typeface="Montserrat"/>
                <a:sym typeface="Montserrat"/>
              </a:rPr>
              <a:t>El sprint 0 abordará la configuración del entorno, las funciones básicas y el diseño de la base de datos.</a:t>
            </a:r>
            <a:endParaRPr sz="1500">
              <a:solidFill>
                <a:schemeClr val="dk1"/>
              </a:solidFill>
              <a:latin typeface="Montserrat"/>
              <a:ea typeface="Montserrat"/>
              <a:cs typeface="Montserrat"/>
              <a:sym typeface="Montserrat"/>
            </a:endParaRPr>
          </a:p>
        </p:txBody>
      </p:sp>
      <p:pic>
        <p:nvPicPr>
          <p:cNvPr id="114" name="Google Shape;114;p22"/>
          <p:cNvPicPr preferRelativeResize="0"/>
          <p:nvPr/>
        </p:nvPicPr>
        <p:blipFill>
          <a:blip r:embed="rId3">
            <a:alphaModFix/>
          </a:blip>
          <a:stretch>
            <a:fillRect/>
          </a:stretch>
        </p:blipFill>
        <p:spPr>
          <a:xfrm>
            <a:off x="5088575" y="1407350"/>
            <a:ext cx="3495374" cy="23287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106176" y="324998"/>
            <a:ext cx="77268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s"/>
              <a:t>Factibilidad</a:t>
            </a:r>
            <a:endParaRPr/>
          </a:p>
        </p:txBody>
      </p:sp>
      <p:sp>
        <p:nvSpPr>
          <p:cNvPr id="120" name="Google Shape;120;p23"/>
          <p:cNvSpPr txBox="1"/>
          <p:nvPr/>
        </p:nvSpPr>
        <p:spPr>
          <a:xfrm>
            <a:off x="206175" y="1009175"/>
            <a:ext cx="8626800" cy="3450600"/>
          </a:xfrm>
          <a:prstGeom prst="rect">
            <a:avLst/>
          </a:prstGeom>
          <a:noFill/>
          <a:ln>
            <a:noFill/>
          </a:ln>
        </p:spPr>
        <p:txBody>
          <a:bodyPr anchorCtr="0" anchor="t" bIns="91425" lIns="91425" spcFirstLastPara="1" rIns="91425" wrap="square" tIns="91425">
            <a:noAutofit/>
          </a:bodyPr>
          <a:lstStyle/>
          <a:p>
            <a:pPr indent="-285750" lvl="0" marL="179999" rtl="0" algn="just">
              <a:lnSpc>
                <a:spcPct val="115000"/>
              </a:lnSpc>
              <a:spcBef>
                <a:spcPts val="0"/>
              </a:spcBef>
              <a:spcAft>
                <a:spcPts val="0"/>
              </a:spcAft>
              <a:buClr>
                <a:srgbClr val="1F3863"/>
              </a:buClr>
              <a:buSzPts val="1500"/>
              <a:buFont typeface="Montserrat"/>
              <a:buChar char="●"/>
            </a:pPr>
            <a:r>
              <a:rPr lang="es" sz="1500">
                <a:solidFill>
                  <a:srgbClr val="1F3863"/>
                </a:solidFill>
                <a:latin typeface="Montserrat"/>
                <a:ea typeface="Montserrat"/>
                <a:cs typeface="Montserrat"/>
                <a:sym typeface="Montserrat"/>
              </a:rPr>
              <a:t>Si bien el equipo de trabajo cuenta con conocimiento técnico en el área de desarrollo web, parte del mismo no dispone de experiencia en el uso de la tecnología que se utilizará para la solución. Asimismo, no se cuenta con el conocimiento sobre la integración de firma electrónica en documentos en la aplicación. </a:t>
            </a:r>
            <a:endParaRPr sz="1500">
              <a:solidFill>
                <a:srgbClr val="1F3863"/>
              </a:solidFill>
              <a:latin typeface="Montserrat"/>
              <a:ea typeface="Montserrat"/>
              <a:cs typeface="Montserrat"/>
              <a:sym typeface="Montserrat"/>
            </a:endParaRPr>
          </a:p>
          <a:p>
            <a:pPr indent="-323850" lvl="0" marL="179999" rtl="0" algn="just">
              <a:lnSpc>
                <a:spcPct val="115000"/>
              </a:lnSpc>
              <a:spcBef>
                <a:spcPts val="0"/>
              </a:spcBef>
              <a:spcAft>
                <a:spcPts val="0"/>
              </a:spcAft>
              <a:buClr>
                <a:srgbClr val="1F3863"/>
              </a:buClr>
              <a:buSzPts val="1500"/>
              <a:buFont typeface="Montserrat"/>
              <a:buChar char="●"/>
            </a:pPr>
            <a:r>
              <a:rPr lang="es" sz="1500">
                <a:solidFill>
                  <a:srgbClr val="1F3863"/>
                </a:solidFill>
                <a:latin typeface="Montserrat"/>
                <a:ea typeface="Montserrat"/>
                <a:cs typeface="Montserrat"/>
                <a:sym typeface="Montserrat"/>
              </a:rPr>
              <a:t>No se cuenta con gastos establecidos en el proyecto, por lo que el apartado económico no es problema.</a:t>
            </a:r>
            <a:endParaRPr sz="1500">
              <a:solidFill>
                <a:srgbClr val="1F3863"/>
              </a:solidFill>
              <a:latin typeface="Montserrat"/>
              <a:ea typeface="Montserrat"/>
              <a:cs typeface="Montserrat"/>
              <a:sym typeface="Montserrat"/>
            </a:endParaRPr>
          </a:p>
          <a:p>
            <a:pPr indent="-323850" lvl="0" marL="179999" rtl="0" algn="just">
              <a:lnSpc>
                <a:spcPct val="115000"/>
              </a:lnSpc>
              <a:spcBef>
                <a:spcPts val="0"/>
              </a:spcBef>
              <a:spcAft>
                <a:spcPts val="0"/>
              </a:spcAft>
              <a:buClr>
                <a:srgbClr val="1F3863"/>
              </a:buClr>
              <a:buSzPts val="1500"/>
              <a:buFont typeface="Calibri"/>
              <a:buChar char="●"/>
            </a:pPr>
            <a:r>
              <a:rPr lang="es" sz="1500">
                <a:solidFill>
                  <a:srgbClr val="1F3863"/>
                </a:solidFill>
                <a:latin typeface="Montserrat"/>
                <a:ea typeface="Montserrat"/>
                <a:cs typeface="Montserrat"/>
                <a:sym typeface="Montserrat"/>
              </a:rPr>
              <a:t>Gran parte de la población dispone de un aparato con acceso a internet (smartphone/computadora) para el uso de la aplicación web. </a:t>
            </a:r>
            <a:endParaRPr sz="1500">
              <a:solidFill>
                <a:srgbClr val="1F3863"/>
              </a:solidFill>
              <a:latin typeface="Montserrat"/>
              <a:ea typeface="Montserrat"/>
              <a:cs typeface="Montserrat"/>
              <a:sym typeface="Montserrat"/>
            </a:endParaRPr>
          </a:p>
          <a:p>
            <a:pPr indent="-323850" lvl="0" marL="179999" rtl="0" algn="just">
              <a:lnSpc>
                <a:spcPct val="115000"/>
              </a:lnSpc>
              <a:spcBef>
                <a:spcPts val="0"/>
              </a:spcBef>
              <a:spcAft>
                <a:spcPts val="0"/>
              </a:spcAft>
              <a:buClr>
                <a:srgbClr val="1F3863"/>
              </a:buClr>
              <a:buSzPts val="1500"/>
              <a:buFont typeface="Calibri"/>
              <a:buChar char="●"/>
            </a:pPr>
            <a:r>
              <a:rPr lang="es" sz="1500">
                <a:solidFill>
                  <a:srgbClr val="1F3863"/>
                </a:solidFill>
                <a:latin typeface="Montserrat"/>
                <a:ea typeface="Montserrat"/>
                <a:cs typeface="Montserrat"/>
                <a:sym typeface="Montserrat"/>
              </a:rPr>
              <a:t>El tiempo establecido para el proyecto permite el correcto desarrollo de la solución propuesta.</a:t>
            </a:r>
            <a:endParaRPr sz="1500">
              <a:solidFill>
                <a:srgbClr val="1F3863"/>
              </a:solidFill>
              <a:latin typeface="Montserrat"/>
              <a:ea typeface="Montserrat"/>
              <a:cs typeface="Montserrat"/>
              <a:sym typeface="Montserrat"/>
            </a:endParaRPr>
          </a:p>
          <a:p>
            <a:pPr indent="-323850" lvl="0" marL="179999" rtl="0" algn="just">
              <a:lnSpc>
                <a:spcPct val="115000"/>
              </a:lnSpc>
              <a:spcBef>
                <a:spcPts val="0"/>
              </a:spcBef>
              <a:spcAft>
                <a:spcPts val="0"/>
              </a:spcAft>
              <a:buClr>
                <a:srgbClr val="1F3863"/>
              </a:buClr>
              <a:buSzPts val="1500"/>
              <a:buFont typeface="Calibri"/>
              <a:buChar char="●"/>
            </a:pPr>
            <a:r>
              <a:rPr lang="es" sz="1500">
                <a:solidFill>
                  <a:srgbClr val="1F3863"/>
                </a:solidFill>
                <a:latin typeface="Montserrat"/>
                <a:ea typeface="Montserrat"/>
                <a:cs typeface="Montserrat"/>
                <a:sym typeface="Montserrat"/>
              </a:rPr>
              <a:t>El mercado objetivo garantiza grandes oportunidades de mejora.</a:t>
            </a:r>
            <a:endParaRPr sz="1100">
              <a:solidFill>
                <a:srgbClr val="1F386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p:nvPr/>
        </p:nvSpPr>
        <p:spPr>
          <a:xfrm>
            <a:off x="7487550" y="4437550"/>
            <a:ext cx="1421400" cy="54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6" name="Google Shape;126;p24"/>
          <p:cNvSpPr txBox="1"/>
          <p:nvPr>
            <p:ph type="title"/>
          </p:nvPr>
        </p:nvSpPr>
        <p:spPr>
          <a:xfrm>
            <a:off x="1106176" y="324998"/>
            <a:ext cx="77268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s"/>
              <a:t>Carta Gantt</a:t>
            </a:r>
            <a:endParaRPr/>
          </a:p>
        </p:txBody>
      </p:sp>
      <p:pic>
        <p:nvPicPr>
          <p:cNvPr id="127" name="Google Shape;127;p24"/>
          <p:cNvPicPr preferRelativeResize="0"/>
          <p:nvPr/>
        </p:nvPicPr>
        <p:blipFill>
          <a:blip r:embed="rId3">
            <a:alphaModFix/>
          </a:blip>
          <a:stretch>
            <a:fillRect/>
          </a:stretch>
        </p:blipFill>
        <p:spPr>
          <a:xfrm>
            <a:off x="519700" y="869775"/>
            <a:ext cx="8104600" cy="405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