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ntonio" charset="1" panose="02000503000000000000"/>
      <p:regular r:id="rId21"/>
    </p:embeddedFont>
    <p:embeddedFont>
      <p:font typeface="Open Sans 1 Bold" charset="1" panose="020B0806030504020204"/>
      <p:regular r:id="rId22"/>
    </p:embeddedFont>
    <p:embeddedFont>
      <p:font typeface="Open Sans 1" charset="1" panose="020B0606030504020204"/>
      <p:regular r:id="rId23"/>
    </p:embeddedFont>
    <p:embeddedFont>
      <p:font typeface="Open Sans 2" charset="1" panose="00000000000000000000"/>
      <p:regular r:id="rId24"/>
    </p:embeddedFont>
    <p:embeddedFont>
      <p:font typeface="Open Sans 2 Bold"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775713"/>
            <a:ext cx="18533456" cy="18533456"/>
          </a:xfrm>
          <a:custGeom>
            <a:avLst/>
            <a:gdLst/>
            <a:ahLst/>
            <a:cxnLst/>
            <a:rect r="r" b="b" t="t" l="l"/>
            <a:pathLst>
              <a:path h="18533456" w="18533456">
                <a:moveTo>
                  <a:pt x="0" y="0"/>
                </a:moveTo>
                <a:lnTo>
                  <a:pt x="18533456" y="0"/>
                </a:lnTo>
                <a:lnTo>
                  <a:pt x="18533456" y="18533456"/>
                </a:lnTo>
                <a:lnTo>
                  <a:pt x="0" y="1853345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38225" y="0"/>
            <a:ext cx="0" cy="10303804"/>
          </a:xfrm>
          <a:prstGeom prst="line">
            <a:avLst/>
          </a:prstGeom>
          <a:ln cap="flat" w="190500">
            <a:solidFill>
              <a:srgbClr val="57BEE4"/>
            </a:solidFill>
            <a:prstDash val="solid"/>
            <a:headEnd type="none" len="sm" w="sm"/>
            <a:tailEnd type="none" len="sm" w="sm"/>
          </a:ln>
        </p:spPr>
      </p:sp>
      <p:sp>
        <p:nvSpPr>
          <p:cNvPr name="TextBox 4" id="4"/>
          <p:cNvSpPr txBox="true"/>
          <p:nvPr/>
        </p:nvSpPr>
        <p:spPr>
          <a:xfrm rot="0">
            <a:off x="1488199" y="5071070"/>
            <a:ext cx="16701202" cy="925963"/>
          </a:xfrm>
          <a:prstGeom prst="rect">
            <a:avLst/>
          </a:prstGeom>
        </p:spPr>
        <p:txBody>
          <a:bodyPr anchor="t" rtlCol="false" tIns="0" lIns="0" bIns="0" rIns="0">
            <a:spAutoFit/>
          </a:bodyPr>
          <a:lstStyle/>
          <a:p>
            <a:pPr algn="ctr">
              <a:lnSpc>
                <a:spcPts val="6758"/>
              </a:lnSpc>
            </a:pPr>
            <a:r>
              <a:rPr lang="en-US" sz="7346">
                <a:solidFill>
                  <a:srgbClr val="57BEE4"/>
                </a:solidFill>
                <a:latin typeface="Antonio"/>
                <a:ea typeface="Antonio"/>
                <a:cs typeface="Antonio"/>
                <a:sym typeface="Antonio"/>
              </a:rPr>
              <a:t>Presentación final portafolio de título Grupo 2</a:t>
            </a:r>
          </a:p>
        </p:txBody>
      </p:sp>
      <p:sp>
        <p:nvSpPr>
          <p:cNvPr name="TextBox 5" id="5"/>
          <p:cNvSpPr txBox="true"/>
          <p:nvPr/>
        </p:nvSpPr>
        <p:spPr>
          <a:xfrm rot="0">
            <a:off x="-1772406" y="3290286"/>
            <a:ext cx="14052328" cy="1688883"/>
          </a:xfrm>
          <a:prstGeom prst="rect">
            <a:avLst/>
          </a:prstGeom>
        </p:spPr>
        <p:txBody>
          <a:bodyPr anchor="t" rtlCol="false" tIns="0" lIns="0" bIns="0" rIns="0">
            <a:spAutoFit/>
          </a:bodyPr>
          <a:lstStyle/>
          <a:p>
            <a:pPr algn="ctr">
              <a:lnSpc>
                <a:spcPts val="12472"/>
              </a:lnSpc>
            </a:pPr>
            <a:r>
              <a:rPr lang="en-US" sz="13557">
                <a:solidFill>
                  <a:srgbClr val="000000"/>
                </a:solidFill>
                <a:latin typeface="Antonio"/>
                <a:ea typeface="Antonio"/>
                <a:cs typeface="Antonio"/>
                <a:sym typeface="Antonio"/>
              </a:rPr>
              <a:t>Medipac.cl</a:t>
            </a:r>
          </a:p>
        </p:txBody>
      </p:sp>
      <p:sp>
        <p:nvSpPr>
          <p:cNvPr name="TextBox 6" id="6"/>
          <p:cNvSpPr txBox="true"/>
          <p:nvPr/>
        </p:nvSpPr>
        <p:spPr>
          <a:xfrm rot="0">
            <a:off x="2147412" y="9439064"/>
            <a:ext cx="13993176" cy="480314"/>
          </a:xfrm>
          <a:prstGeom prst="rect">
            <a:avLst/>
          </a:prstGeom>
        </p:spPr>
        <p:txBody>
          <a:bodyPr anchor="t" rtlCol="false" tIns="0" lIns="0" bIns="0" rIns="0">
            <a:spAutoFit/>
          </a:bodyPr>
          <a:lstStyle/>
          <a:p>
            <a:pPr algn="ctr">
              <a:lnSpc>
                <a:spcPts val="3808"/>
              </a:lnSpc>
            </a:pPr>
            <a:r>
              <a:rPr lang="en-US" sz="3200">
                <a:solidFill>
                  <a:srgbClr val="000000"/>
                </a:solidFill>
                <a:latin typeface="Antonio"/>
                <a:ea typeface="Antonio"/>
                <a:cs typeface="Antonio"/>
                <a:sym typeface="Antonio"/>
              </a:rPr>
              <a:t>Docente: Mariela Moraga Tapia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728" y="-4123228"/>
            <a:ext cx="18533456" cy="18533456"/>
          </a:xfrm>
          <a:custGeom>
            <a:avLst/>
            <a:gdLst/>
            <a:ahLst/>
            <a:cxnLst/>
            <a:rect r="r" b="b" t="t" l="l"/>
            <a:pathLst>
              <a:path h="18533456" w="18533456">
                <a:moveTo>
                  <a:pt x="0" y="0"/>
                </a:moveTo>
                <a:lnTo>
                  <a:pt x="18533456" y="0"/>
                </a:lnTo>
                <a:lnTo>
                  <a:pt x="18533456" y="18533456"/>
                </a:lnTo>
                <a:lnTo>
                  <a:pt x="0" y="1853345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38225" y="0"/>
            <a:ext cx="0" cy="10303804"/>
          </a:xfrm>
          <a:prstGeom prst="line">
            <a:avLst/>
          </a:prstGeom>
          <a:ln cap="flat" w="190500">
            <a:solidFill>
              <a:srgbClr val="57BEE4"/>
            </a:solidFill>
            <a:prstDash val="solid"/>
            <a:headEnd type="none" len="sm" w="sm"/>
            <a:tailEnd type="none" len="sm" w="sm"/>
          </a:ln>
        </p:spPr>
      </p:sp>
      <p:sp>
        <p:nvSpPr>
          <p:cNvPr name="TextBox 4" id="4"/>
          <p:cNvSpPr txBox="true"/>
          <p:nvPr/>
        </p:nvSpPr>
        <p:spPr>
          <a:xfrm rot="0">
            <a:off x="1639050" y="1174355"/>
            <a:ext cx="13056199" cy="1228724"/>
          </a:xfrm>
          <a:prstGeom prst="rect">
            <a:avLst/>
          </a:prstGeom>
        </p:spPr>
        <p:txBody>
          <a:bodyPr anchor="t" rtlCol="false" tIns="0" lIns="0" bIns="0" rIns="0">
            <a:spAutoFit/>
          </a:bodyPr>
          <a:lstStyle/>
          <a:p>
            <a:pPr algn="l">
              <a:lnSpc>
                <a:spcPts val="8999"/>
              </a:lnSpc>
            </a:pPr>
            <a:r>
              <a:rPr lang="en-US" sz="9999">
                <a:solidFill>
                  <a:srgbClr val="000000"/>
                </a:solidFill>
                <a:latin typeface="Antonio"/>
                <a:ea typeface="Antonio"/>
                <a:cs typeface="Antonio"/>
                <a:sym typeface="Antonio"/>
              </a:rPr>
              <a:t>Tecnologías utilizadas</a:t>
            </a:r>
          </a:p>
        </p:txBody>
      </p:sp>
      <p:sp>
        <p:nvSpPr>
          <p:cNvPr name="TextBox 5" id="5"/>
          <p:cNvSpPr txBox="true"/>
          <p:nvPr/>
        </p:nvSpPr>
        <p:spPr>
          <a:xfrm rot="0">
            <a:off x="1639050" y="2949938"/>
            <a:ext cx="13056199" cy="5314949"/>
          </a:xfrm>
          <a:prstGeom prst="rect">
            <a:avLst/>
          </a:prstGeom>
        </p:spPr>
        <p:txBody>
          <a:bodyPr anchor="t" rtlCol="false" tIns="0" lIns="0" bIns="0" rIns="0">
            <a:spAutoFit/>
          </a:bodyPr>
          <a:lstStyle/>
          <a:p>
            <a:pPr algn="l" marL="647711" indent="-323856" lvl="1">
              <a:lnSpc>
                <a:spcPts val="4200"/>
              </a:lnSpc>
              <a:buFont typeface="Arial"/>
              <a:buChar char="•"/>
            </a:pPr>
            <a:r>
              <a:rPr lang="en-US" b="true" sz="3000">
                <a:solidFill>
                  <a:srgbClr val="000000"/>
                </a:solidFill>
                <a:latin typeface="Open Sans 2 Bold"/>
                <a:ea typeface="Open Sans 2 Bold"/>
                <a:cs typeface="Open Sans 2 Bold"/>
                <a:sym typeface="Open Sans 2 Bold"/>
              </a:rPr>
              <a:t>ASP.NET:</a:t>
            </a:r>
            <a:r>
              <a:rPr lang="en-US" sz="3000">
                <a:solidFill>
                  <a:srgbClr val="000000"/>
                </a:solidFill>
                <a:latin typeface="Open Sans 2"/>
                <a:ea typeface="Open Sans 2"/>
                <a:cs typeface="Open Sans 2"/>
                <a:sym typeface="Open Sans 2"/>
              </a:rPr>
              <a:t> Framew</a:t>
            </a:r>
            <a:r>
              <a:rPr lang="en-US" sz="3000">
                <a:solidFill>
                  <a:srgbClr val="000000"/>
                </a:solidFill>
                <a:latin typeface="Open Sans 2"/>
                <a:ea typeface="Open Sans 2"/>
                <a:cs typeface="Open Sans 2"/>
                <a:sym typeface="Open Sans 2"/>
              </a:rPr>
              <a:t>ork principal para el desarrollo de la aplicación web.</a:t>
            </a:r>
          </a:p>
          <a:p>
            <a:pPr algn="l">
              <a:lnSpc>
                <a:spcPts val="4200"/>
              </a:lnSpc>
            </a:pPr>
          </a:p>
          <a:p>
            <a:pPr algn="l" marL="647711" indent="-323856" lvl="1">
              <a:lnSpc>
                <a:spcPts val="4200"/>
              </a:lnSpc>
              <a:buFont typeface="Arial"/>
              <a:buChar char="•"/>
            </a:pPr>
            <a:r>
              <a:rPr lang="en-US" b="true" sz="3000">
                <a:solidFill>
                  <a:srgbClr val="000000"/>
                </a:solidFill>
                <a:latin typeface="Open Sans 2 Bold"/>
                <a:ea typeface="Open Sans 2 Bold"/>
                <a:cs typeface="Open Sans 2 Bold"/>
                <a:sym typeface="Open Sans 2 Bold"/>
              </a:rPr>
              <a:t>Razor Pages:</a:t>
            </a:r>
            <a:r>
              <a:rPr lang="en-US" sz="3000">
                <a:solidFill>
                  <a:srgbClr val="000000"/>
                </a:solidFill>
                <a:latin typeface="Open Sans 2"/>
                <a:ea typeface="Open Sans 2"/>
                <a:cs typeface="Open Sans 2"/>
                <a:sym typeface="Open Sans 2"/>
              </a:rPr>
              <a:t> Para la creación de interfaces dinámicas y escalables.</a:t>
            </a:r>
          </a:p>
          <a:p>
            <a:pPr algn="l">
              <a:lnSpc>
                <a:spcPts val="4200"/>
              </a:lnSpc>
            </a:pPr>
          </a:p>
          <a:p>
            <a:pPr algn="l" marL="647711" indent="-323856" lvl="1">
              <a:lnSpc>
                <a:spcPts val="4200"/>
              </a:lnSpc>
              <a:buFont typeface="Arial"/>
              <a:buChar char="•"/>
            </a:pPr>
            <a:r>
              <a:rPr lang="en-US" b="true" sz="3000">
                <a:solidFill>
                  <a:srgbClr val="000000"/>
                </a:solidFill>
                <a:latin typeface="Open Sans 2 Bold"/>
                <a:ea typeface="Open Sans 2 Bold"/>
                <a:cs typeface="Open Sans 2 Bold"/>
                <a:sym typeface="Open Sans 2 Bold"/>
              </a:rPr>
              <a:t>Base de datos relacional:</a:t>
            </a:r>
            <a:r>
              <a:rPr lang="en-US" sz="3000">
                <a:solidFill>
                  <a:srgbClr val="000000"/>
                </a:solidFill>
                <a:latin typeface="Open Sans 2"/>
                <a:ea typeface="Open Sans 2"/>
                <a:cs typeface="Open Sans 2"/>
                <a:sym typeface="Open Sans 2"/>
              </a:rPr>
              <a:t> Herramienta para gestionar y almacenar información médica.</a:t>
            </a:r>
          </a:p>
          <a:p>
            <a:pPr algn="l">
              <a:lnSpc>
                <a:spcPts val="4200"/>
              </a:lnSpc>
            </a:pPr>
          </a:p>
          <a:p>
            <a:pPr algn="l" marL="647711" indent="-323856" lvl="1">
              <a:lnSpc>
                <a:spcPts val="4200"/>
              </a:lnSpc>
              <a:buFont typeface="Arial"/>
              <a:buChar char="•"/>
            </a:pPr>
            <a:r>
              <a:rPr lang="en-US" b="true" sz="3000">
                <a:solidFill>
                  <a:srgbClr val="000000"/>
                </a:solidFill>
                <a:latin typeface="Open Sans 2 Bold"/>
                <a:ea typeface="Open Sans 2 Bold"/>
                <a:cs typeface="Open Sans 2 Bold"/>
                <a:sym typeface="Open Sans 2 Bold"/>
              </a:rPr>
              <a:t>Herramientas de mapeo:</a:t>
            </a:r>
            <a:r>
              <a:rPr lang="en-US" sz="3000">
                <a:solidFill>
                  <a:srgbClr val="000000"/>
                </a:solidFill>
                <a:latin typeface="Open Sans 2"/>
                <a:ea typeface="Open Sans 2"/>
                <a:cs typeface="Open Sans 2"/>
                <a:sym typeface="Open Sans 2"/>
              </a:rPr>
              <a:t> Para análisis, diseño y planificación del proyecto.</a:t>
            </a:r>
          </a:p>
          <a:p>
            <a:pPr algn="l">
              <a:lnSpc>
                <a:spcPts val="42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728" y="-4123228"/>
            <a:ext cx="18533456" cy="18533456"/>
          </a:xfrm>
          <a:custGeom>
            <a:avLst/>
            <a:gdLst/>
            <a:ahLst/>
            <a:cxnLst/>
            <a:rect r="r" b="b" t="t" l="l"/>
            <a:pathLst>
              <a:path h="18533456" w="18533456">
                <a:moveTo>
                  <a:pt x="0" y="0"/>
                </a:moveTo>
                <a:lnTo>
                  <a:pt x="18533456" y="0"/>
                </a:lnTo>
                <a:lnTo>
                  <a:pt x="18533456" y="18533456"/>
                </a:lnTo>
                <a:lnTo>
                  <a:pt x="0" y="1853345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38225" y="0"/>
            <a:ext cx="0" cy="10303804"/>
          </a:xfrm>
          <a:prstGeom prst="line">
            <a:avLst/>
          </a:prstGeom>
          <a:ln cap="flat" w="190500">
            <a:solidFill>
              <a:srgbClr val="57BEE4"/>
            </a:solidFill>
            <a:prstDash val="solid"/>
            <a:headEnd type="none" len="sm" w="sm"/>
            <a:tailEnd type="none" len="sm" w="sm"/>
          </a:ln>
        </p:spPr>
      </p:sp>
      <p:sp>
        <p:nvSpPr>
          <p:cNvPr name="TextBox 4" id="4"/>
          <p:cNvSpPr txBox="true"/>
          <p:nvPr/>
        </p:nvSpPr>
        <p:spPr>
          <a:xfrm rot="0">
            <a:off x="1686827" y="1174355"/>
            <a:ext cx="13056199" cy="1228724"/>
          </a:xfrm>
          <a:prstGeom prst="rect">
            <a:avLst/>
          </a:prstGeom>
        </p:spPr>
        <p:txBody>
          <a:bodyPr anchor="t" rtlCol="false" tIns="0" lIns="0" bIns="0" rIns="0">
            <a:spAutoFit/>
          </a:bodyPr>
          <a:lstStyle/>
          <a:p>
            <a:pPr algn="l">
              <a:lnSpc>
                <a:spcPts val="8999"/>
              </a:lnSpc>
            </a:pPr>
            <a:r>
              <a:rPr lang="en-US" sz="9999">
                <a:solidFill>
                  <a:srgbClr val="000000"/>
                </a:solidFill>
                <a:latin typeface="Antonio"/>
                <a:ea typeface="Antonio"/>
                <a:cs typeface="Antonio"/>
                <a:sym typeface="Antonio"/>
              </a:rPr>
              <a:t>Resultados obtenidos</a:t>
            </a:r>
          </a:p>
        </p:txBody>
      </p:sp>
      <p:sp>
        <p:nvSpPr>
          <p:cNvPr name="TextBox 5" id="5"/>
          <p:cNvSpPr txBox="true"/>
          <p:nvPr/>
        </p:nvSpPr>
        <p:spPr>
          <a:xfrm rot="0">
            <a:off x="1686827" y="3103500"/>
            <a:ext cx="15333590" cy="5314949"/>
          </a:xfrm>
          <a:prstGeom prst="rect">
            <a:avLst/>
          </a:prstGeom>
        </p:spPr>
        <p:txBody>
          <a:bodyPr anchor="t" rtlCol="false" tIns="0" lIns="0" bIns="0" rIns="0">
            <a:spAutoFit/>
          </a:bodyPr>
          <a:lstStyle/>
          <a:p>
            <a:pPr algn="l" marL="647711" indent="-323856" lvl="1">
              <a:lnSpc>
                <a:spcPts val="4200"/>
              </a:lnSpc>
              <a:buFont typeface="Arial"/>
              <a:buChar char="•"/>
            </a:pPr>
            <a:r>
              <a:rPr lang="en-US" sz="3000">
                <a:solidFill>
                  <a:srgbClr val="000000"/>
                </a:solidFill>
                <a:latin typeface="Open Sans 2"/>
                <a:ea typeface="Open Sans 2"/>
                <a:cs typeface="Open Sans 2"/>
                <a:sym typeface="Open Sans 2"/>
              </a:rPr>
              <a:t>Plataforma web funcional para la gestión de citas, recetas e historiales médicos.</a:t>
            </a:r>
          </a:p>
          <a:p>
            <a:pPr algn="l">
              <a:lnSpc>
                <a:spcPts val="4200"/>
              </a:lnSpc>
            </a:pPr>
          </a:p>
          <a:p>
            <a:pPr algn="l" marL="647711" indent="-323856" lvl="1">
              <a:lnSpc>
                <a:spcPts val="4200"/>
              </a:lnSpc>
              <a:buFont typeface="Arial"/>
              <a:buChar char="•"/>
            </a:pPr>
            <a:r>
              <a:rPr lang="en-US" sz="3000">
                <a:solidFill>
                  <a:srgbClr val="000000"/>
                </a:solidFill>
                <a:latin typeface="Open Sans 2"/>
                <a:ea typeface="Open Sans 2"/>
                <a:cs typeface="Open Sans 2"/>
                <a:sym typeface="Open Sans 2"/>
              </a:rPr>
              <a:t>Herramientas completas para médicos, pacientes y administradores.</a:t>
            </a:r>
          </a:p>
          <a:p>
            <a:pPr algn="l">
              <a:lnSpc>
                <a:spcPts val="4200"/>
              </a:lnSpc>
            </a:pPr>
          </a:p>
          <a:p>
            <a:pPr algn="l" marL="647711" indent="-323856" lvl="1">
              <a:lnSpc>
                <a:spcPts val="4200"/>
              </a:lnSpc>
              <a:buFont typeface="Arial"/>
              <a:buChar char="•"/>
            </a:pPr>
            <a:r>
              <a:rPr lang="en-US" sz="3000">
                <a:solidFill>
                  <a:srgbClr val="000000"/>
                </a:solidFill>
                <a:latin typeface="Open Sans 2"/>
                <a:ea typeface="Open Sans 2"/>
                <a:cs typeface="Open Sans 2"/>
                <a:sym typeface="Open Sans 2"/>
              </a:rPr>
              <a:t>Mejora de procesos clínicos y reducción de errores.</a:t>
            </a:r>
          </a:p>
          <a:p>
            <a:pPr algn="l">
              <a:lnSpc>
                <a:spcPts val="4200"/>
              </a:lnSpc>
            </a:pPr>
          </a:p>
          <a:p>
            <a:pPr algn="l" marL="647711" indent="-323856" lvl="1">
              <a:lnSpc>
                <a:spcPts val="4200"/>
              </a:lnSpc>
              <a:buFont typeface="Arial"/>
              <a:buChar char="•"/>
            </a:pPr>
            <a:r>
              <a:rPr lang="en-US" sz="3000">
                <a:solidFill>
                  <a:srgbClr val="000000"/>
                </a:solidFill>
                <a:latin typeface="Open Sans 2"/>
                <a:ea typeface="Open Sans 2"/>
                <a:cs typeface="Open Sans 2"/>
                <a:sym typeface="Open Sans 2"/>
              </a:rPr>
              <a:t>Fortalecimiento de competencias técnicas del equipo.</a:t>
            </a:r>
          </a:p>
          <a:p>
            <a:pPr algn="l">
              <a:lnSpc>
                <a:spcPts val="4200"/>
              </a:lnSpc>
            </a:pPr>
          </a:p>
          <a:p>
            <a:pPr algn="l" marL="647711" indent="-323856" lvl="1">
              <a:lnSpc>
                <a:spcPts val="4200"/>
              </a:lnSpc>
              <a:buFont typeface="Arial"/>
              <a:buChar char="•"/>
            </a:pPr>
            <a:r>
              <a:rPr lang="en-US" sz="3000">
                <a:solidFill>
                  <a:srgbClr val="000000"/>
                </a:solidFill>
                <a:latin typeface="Open Sans 2"/>
                <a:ea typeface="Open Sans 2"/>
                <a:cs typeface="Open Sans 2"/>
                <a:sym typeface="Open Sans 2"/>
              </a:rPr>
              <a:t>Solución validada y accesible para los usuarios.</a:t>
            </a:r>
          </a:p>
          <a:p>
            <a:pPr algn="l">
              <a:lnSpc>
                <a:spcPts val="42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728" y="-4123228"/>
            <a:ext cx="18533456" cy="18533456"/>
          </a:xfrm>
          <a:custGeom>
            <a:avLst/>
            <a:gdLst/>
            <a:ahLst/>
            <a:cxnLst/>
            <a:rect r="r" b="b" t="t" l="l"/>
            <a:pathLst>
              <a:path h="18533456" w="18533456">
                <a:moveTo>
                  <a:pt x="0" y="0"/>
                </a:moveTo>
                <a:lnTo>
                  <a:pt x="18533456" y="0"/>
                </a:lnTo>
                <a:lnTo>
                  <a:pt x="18533456" y="18533456"/>
                </a:lnTo>
                <a:lnTo>
                  <a:pt x="0" y="1853345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38225" y="0"/>
            <a:ext cx="0" cy="10303804"/>
          </a:xfrm>
          <a:prstGeom prst="line">
            <a:avLst/>
          </a:prstGeom>
          <a:ln cap="flat" w="190500">
            <a:solidFill>
              <a:srgbClr val="57BEE4"/>
            </a:solidFill>
            <a:prstDash val="solid"/>
            <a:headEnd type="none" len="sm" w="sm"/>
            <a:tailEnd type="none" len="sm" w="sm"/>
          </a:ln>
        </p:spPr>
      </p:sp>
      <p:sp>
        <p:nvSpPr>
          <p:cNvPr name="TextBox 4" id="4"/>
          <p:cNvSpPr txBox="true"/>
          <p:nvPr/>
        </p:nvSpPr>
        <p:spPr>
          <a:xfrm rot="0">
            <a:off x="1670901" y="1266825"/>
            <a:ext cx="14367129" cy="1943749"/>
          </a:xfrm>
          <a:prstGeom prst="rect">
            <a:avLst/>
          </a:prstGeom>
        </p:spPr>
        <p:txBody>
          <a:bodyPr anchor="t" rtlCol="false" tIns="0" lIns="0" bIns="0" rIns="0">
            <a:spAutoFit/>
          </a:bodyPr>
          <a:lstStyle/>
          <a:p>
            <a:pPr algn="l">
              <a:lnSpc>
                <a:spcPts val="7415"/>
              </a:lnSpc>
            </a:pPr>
            <a:r>
              <a:rPr lang="en-US" sz="8239">
                <a:solidFill>
                  <a:srgbClr val="000000"/>
                </a:solidFill>
                <a:latin typeface="Antonio"/>
                <a:ea typeface="Antonio"/>
                <a:cs typeface="Antonio"/>
                <a:sym typeface="Antonio"/>
              </a:rPr>
              <a:t>Obstáculos presentados durante el desarrollo</a:t>
            </a:r>
          </a:p>
        </p:txBody>
      </p:sp>
      <p:sp>
        <p:nvSpPr>
          <p:cNvPr name="TextBox 5" id="5"/>
          <p:cNvSpPr txBox="true"/>
          <p:nvPr/>
        </p:nvSpPr>
        <p:spPr>
          <a:xfrm rot="0">
            <a:off x="1670901" y="3767490"/>
            <a:ext cx="14367129" cy="3181349"/>
          </a:xfrm>
          <a:prstGeom prst="rect">
            <a:avLst/>
          </a:prstGeom>
        </p:spPr>
        <p:txBody>
          <a:bodyPr anchor="t" rtlCol="false" tIns="0" lIns="0" bIns="0" rIns="0">
            <a:spAutoFit/>
          </a:bodyPr>
          <a:lstStyle/>
          <a:p>
            <a:pPr algn="l" marL="647711" indent="-323856" lvl="1">
              <a:lnSpc>
                <a:spcPts val="4200"/>
              </a:lnSpc>
              <a:buFont typeface="Arial"/>
              <a:buChar char="•"/>
            </a:pPr>
            <a:r>
              <a:rPr lang="en-US" sz="3000">
                <a:solidFill>
                  <a:srgbClr val="000000"/>
                </a:solidFill>
                <a:latin typeface="Open Sans 2"/>
                <a:ea typeface="Open Sans 2"/>
                <a:cs typeface="Open Sans 2"/>
                <a:sym typeface="Open Sans 2"/>
              </a:rPr>
              <a:t>Falta de experiencia técnica en herramientas clave.</a:t>
            </a:r>
          </a:p>
          <a:p>
            <a:pPr algn="l">
              <a:lnSpc>
                <a:spcPts val="4200"/>
              </a:lnSpc>
            </a:pPr>
          </a:p>
          <a:p>
            <a:pPr algn="l" marL="647711" indent="-323856" lvl="1">
              <a:lnSpc>
                <a:spcPts val="4200"/>
              </a:lnSpc>
              <a:buFont typeface="Arial"/>
              <a:buChar char="•"/>
            </a:pPr>
            <a:r>
              <a:rPr lang="en-US" sz="3000">
                <a:solidFill>
                  <a:srgbClr val="000000"/>
                </a:solidFill>
                <a:latin typeface="Open Sans 2"/>
                <a:ea typeface="Open Sans 2"/>
                <a:cs typeface="Open Sans 2"/>
                <a:sym typeface="Open Sans 2"/>
              </a:rPr>
              <a:t>Reorganización de sprints priorizando funcionalidades de médicos.</a:t>
            </a:r>
          </a:p>
          <a:p>
            <a:pPr algn="l">
              <a:lnSpc>
                <a:spcPts val="4200"/>
              </a:lnSpc>
            </a:pPr>
          </a:p>
          <a:p>
            <a:pPr algn="l" marL="647711" indent="-323856" lvl="1">
              <a:lnSpc>
                <a:spcPts val="4200"/>
              </a:lnSpc>
              <a:buFont typeface="Arial"/>
              <a:buChar char="•"/>
            </a:pPr>
            <a:r>
              <a:rPr lang="en-US" sz="3000">
                <a:solidFill>
                  <a:srgbClr val="000000"/>
                </a:solidFill>
                <a:latin typeface="Open Sans 2"/>
                <a:ea typeface="Open Sans 2"/>
                <a:cs typeface="Open Sans 2"/>
                <a:sym typeface="Open Sans 2"/>
              </a:rPr>
              <a:t>Tiempo limitado para validación y pruebas.</a:t>
            </a:r>
          </a:p>
          <a:p>
            <a:pPr algn="l">
              <a:lnSpc>
                <a:spcPts val="42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728" y="-4123228"/>
            <a:ext cx="18533456" cy="18533456"/>
          </a:xfrm>
          <a:custGeom>
            <a:avLst/>
            <a:gdLst/>
            <a:ahLst/>
            <a:cxnLst/>
            <a:rect r="r" b="b" t="t" l="l"/>
            <a:pathLst>
              <a:path h="18533456" w="18533456">
                <a:moveTo>
                  <a:pt x="0" y="0"/>
                </a:moveTo>
                <a:lnTo>
                  <a:pt x="18533456" y="0"/>
                </a:lnTo>
                <a:lnTo>
                  <a:pt x="18533456" y="18533456"/>
                </a:lnTo>
                <a:lnTo>
                  <a:pt x="0" y="1853345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38225" y="0"/>
            <a:ext cx="0" cy="10303804"/>
          </a:xfrm>
          <a:prstGeom prst="line">
            <a:avLst/>
          </a:prstGeom>
          <a:ln cap="flat" w="190500">
            <a:solidFill>
              <a:srgbClr val="57BEE4"/>
            </a:solidFill>
            <a:prstDash val="solid"/>
            <a:headEnd type="none" len="sm" w="sm"/>
            <a:tailEnd type="none" len="sm" w="sm"/>
          </a:ln>
        </p:spPr>
      </p:sp>
      <p:sp>
        <p:nvSpPr>
          <p:cNvPr name="TextBox 4" id="4"/>
          <p:cNvSpPr txBox="true"/>
          <p:nvPr/>
        </p:nvSpPr>
        <p:spPr>
          <a:xfrm rot="0">
            <a:off x="1854685" y="4258368"/>
            <a:ext cx="14578629" cy="1046363"/>
          </a:xfrm>
          <a:prstGeom prst="rect">
            <a:avLst/>
          </a:prstGeom>
        </p:spPr>
        <p:txBody>
          <a:bodyPr anchor="t" rtlCol="false" tIns="0" lIns="0" bIns="0" rIns="0">
            <a:spAutoFit/>
          </a:bodyPr>
          <a:lstStyle/>
          <a:p>
            <a:pPr algn="ctr">
              <a:lnSpc>
                <a:spcPts val="7617"/>
              </a:lnSpc>
            </a:pPr>
            <a:r>
              <a:rPr lang="en-US" sz="8463">
                <a:solidFill>
                  <a:srgbClr val="000000"/>
                </a:solidFill>
                <a:latin typeface="Antonio"/>
                <a:ea typeface="Antonio"/>
                <a:cs typeface="Antonio"/>
                <a:sym typeface="Antonio"/>
              </a:rPr>
              <a:t>Demostración del proyecto</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728" y="-4123228"/>
            <a:ext cx="18533456" cy="18533456"/>
          </a:xfrm>
          <a:custGeom>
            <a:avLst/>
            <a:gdLst/>
            <a:ahLst/>
            <a:cxnLst/>
            <a:rect r="r" b="b" t="t" l="l"/>
            <a:pathLst>
              <a:path h="18533456" w="18533456">
                <a:moveTo>
                  <a:pt x="0" y="0"/>
                </a:moveTo>
                <a:lnTo>
                  <a:pt x="18533456" y="0"/>
                </a:lnTo>
                <a:lnTo>
                  <a:pt x="18533456" y="18533456"/>
                </a:lnTo>
                <a:lnTo>
                  <a:pt x="0" y="1853345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38225" y="0"/>
            <a:ext cx="0" cy="10303804"/>
          </a:xfrm>
          <a:prstGeom prst="line">
            <a:avLst/>
          </a:prstGeom>
          <a:ln cap="flat" w="190500">
            <a:solidFill>
              <a:srgbClr val="57BEE4"/>
            </a:solidFill>
            <a:prstDash val="solid"/>
            <a:headEnd type="none" len="sm" w="sm"/>
            <a:tailEnd type="none" len="sm" w="sm"/>
          </a:ln>
        </p:spPr>
      </p:sp>
      <p:sp>
        <p:nvSpPr>
          <p:cNvPr name="TextBox 4" id="4"/>
          <p:cNvSpPr txBox="true"/>
          <p:nvPr/>
        </p:nvSpPr>
        <p:spPr>
          <a:xfrm rot="0">
            <a:off x="2615901" y="4672013"/>
            <a:ext cx="13056199" cy="1228724"/>
          </a:xfrm>
          <a:prstGeom prst="rect">
            <a:avLst/>
          </a:prstGeom>
        </p:spPr>
        <p:txBody>
          <a:bodyPr anchor="t" rtlCol="false" tIns="0" lIns="0" bIns="0" rIns="0">
            <a:spAutoFit/>
          </a:bodyPr>
          <a:lstStyle/>
          <a:p>
            <a:pPr algn="ctr">
              <a:lnSpc>
                <a:spcPts val="8999"/>
              </a:lnSpc>
            </a:pPr>
            <a:r>
              <a:rPr lang="en-US" sz="9999">
                <a:solidFill>
                  <a:srgbClr val="000000"/>
                </a:solidFill>
                <a:latin typeface="Antonio"/>
                <a:ea typeface="Antonio"/>
                <a:cs typeface="Antonio"/>
                <a:sym typeface="Antonio"/>
              </a:rPr>
              <a:t>Preguntas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728" y="-4123228"/>
            <a:ext cx="18533456" cy="18533456"/>
          </a:xfrm>
          <a:custGeom>
            <a:avLst/>
            <a:gdLst/>
            <a:ahLst/>
            <a:cxnLst/>
            <a:rect r="r" b="b" t="t" l="l"/>
            <a:pathLst>
              <a:path h="18533456" w="18533456">
                <a:moveTo>
                  <a:pt x="0" y="0"/>
                </a:moveTo>
                <a:lnTo>
                  <a:pt x="18533456" y="0"/>
                </a:lnTo>
                <a:lnTo>
                  <a:pt x="18533456" y="18533456"/>
                </a:lnTo>
                <a:lnTo>
                  <a:pt x="0" y="1853345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38225" y="0"/>
            <a:ext cx="0" cy="10303804"/>
          </a:xfrm>
          <a:prstGeom prst="line">
            <a:avLst/>
          </a:prstGeom>
          <a:ln cap="flat" w="190500">
            <a:solidFill>
              <a:srgbClr val="57BEE4"/>
            </a:solidFill>
            <a:prstDash val="solid"/>
            <a:headEnd type="none" len="sm" w="sm"/>
            <a:tailEnd type="none" len="sm" w="sm"/>
          </a:ln>
        </p:spPr>
      </p:sp>
      <p:sp>
        <p:nvSpPr>
          <p:cNvPr name="TextBox 4" id="4"/>
          <p:cNvSpPr txBox="true"/>
          <p:nvPr/>
        </p:nvSpPr>
        <p:spPr>
          <a:xfrm rot="0">
            <a:off x="2615901" y="4672013"/>
            <a:ext cx="13056199" cy="1228724"/>
          </a:xfrm>
          <a:prstGeom prst="rect">
            <a:avLst/>
          </a:prstGeom>
        </p:spPr>
        <p:txBody>
          <a:bodyPr anchor="t" rtlCol="false" tIns="0" lIns="0" bIns="0" rIns="0">
            <a:spAutoFit/>
          </a:bodyPr>
          <a:lstStyle/>
          <a:p>
            <a:pPr algn="ctr">
              <a:lnSpc>
                <a:spcPts val="8999"/>
              </a:lnSpc>
            </a:pPr>
            <a:r>
              <a:rPr lang="en-US" sz="9999">
                <a:solidFill>
                  <a:srgbClr val="000000"/>
                </a:solidFill>
                <a:latin typeface="Antonio"/>
                <a:ea typeface="Antonio"/>
                <a:cs typeface="Antonio"/>
                <a:sym typeface="Antonio"/>
              </a:rPr>
              <a:t>Gracias por su atención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728" y="-4123228"/>
            <a:ext cx="18533456" cy="18533456"/>
          </a:xfrm>
          <a:custGeom>
            <a:avLst/>
            <a:gdLst/>
            <a:ahLst/>
            <a:cxnLst/>
            <a:rect r="r" b="b" t="t" l="l"/>
            <a:pathLst>
              <a:path h="18533456" w="18533456">
                <a:moveTo>
                  <a:pt x="0" y="0"/>
                </a:moveTo>
                <a:lnTo>
                  <a:pt x="18533456" y="0"/>
                </a:lnTo>
                <a:lnTo>
                  <a:pt x="18533456" y="18533456"/>
                </a:lnTo>
                <a:lnTo>
                  <a:pt x="0" y="1853345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38225" y="0"/>
            <a:ext cx="0" cy="10303804"/>
          </a:xfrm>
          <a:prstGeom prst="line">
            <a:avLst/>
          </a:prstGeom>
          <a:ln cap="flat" w="190500">
            <a:solidFill>
              <a:srgbClr val="57BEE4"/>
            </a:solidFill>
            <a:prstDash val="solid"/>
            <a:headEnd type="none" len="sm" w="sm"/>
            <a:tailEnd type="none" len="sm" w="sm"/>
          </a:ln>
        </p:spPr>
      </p:sp>
      <p:grpSp>
        <p:nvGrpSpPr>
          <p:cNvPr name="Group 4" id="4"/>
          <p:cNvGrpSpPr/>
          <p:nvPr/>
        </p:nvGrpSpPr>
        <p:grpSpPr>
          <a:xfrm rot="0">
            <a:off x="1623951" y="2150402"/>
            <a:ext cx="6374722" cy="7839128"/>
            <a:chOff x="0" y="0"/>
            <a:chExt cx="1678939" cy="2064626"/>
          </a:xfrm>
        </p:grpSpPr>
        <p:sp>
          <p:nvSpPr>
            <p:cNvPr name="Freeform 5" id="5"/>
            <p:cNvSpPr/>
            <p:nvPr/>
          </p:nvSpPr>
          <p:spPr>
            <a:xfrm flipH="false" flipV="false" rot="0">
              <a:off x="0" y="0"/>
              <a:ext cx="1678939" cy="2064626"/>
            </a:xfrm>
            <a:custGeom>
              <a:avLst/>
              <a:gdLst/>
              <a:ahLst/>
              <a:cxnLst/>
              <a:rect r="r" b="b" t="t" l="l"/>
              <a:pathLst>
                <a:path h="2064626" w="1678939">
                  <a:moveTo>
                    <a:pt x="61938" y="0"/>
                  </a:moveTo>
                  <a:lnTo>
                    <a:pt x="1617001" y="0"/>
                  </a:lnTo>
                  <a:cubicBezTo>
                    <a:pt x="1651209" y="0"/>
                    <a:pt x="1678939" y="27731"/>
                    <a:pt x="1678939" y="61938"/>
                  </a:cubicBezTo>
                  <a:lnTo>
                    <a:pt x="1678939" y="2002688"/>
                  </a:lnTo>
                  <a:cubicBezTo>
                    <a:pt x="1678939" y="2036896"/>
                    <a:pt x="1651209" y="2064626"/>
                    <a:pt x="1617001" y="2064626"/>
                  </a:cubicBezTo>
                  <a:lnTo>
                    <a:pt x="61938" y="2064626"/>
                  </a:lnTo>
                  <a:cubicBezTo>
                    <a:pt x="27731" y="2064626"/>
                    <a:pt x="0" y="2036896"/>
                    <a:pt x="0" y="2002688"/>
                  </a:cubicBezTo>
                  <a:lnTo>
                    <a:pt x="0" y="61938"/>
                  </a:lnTo>
                  <a:cubicBezTo>
                    <a:pt x="0" y="27731"/>
                    <a:pt x="27731" y="0"/>
                    <a:pt x="61938" y="0"/>
                  </a:cubicBezTo>
                  <a:close/>
                </a:path>
              </a:pathLst>
            </a:custGeom>
            <a:solidFill>
              <a:srgbClr val="57BEE4"/>
            </a:solidFill>
          </p:spPr>
        </p:sp>
        <p:sp>
          <p:nvSpPr>
            <p:cNvPr name="TextBox 6" id="6"/>
            <p:cNvSpPr txBox="true"/>
            <p:nvPr/>
          </p:nvSpPr>
          <p:spPr>
            <a:xfrm>
              <a:off x="0" y="-38100"/>
              <a:ext cx="1678939" cy="2102726"/>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659792" y="161985"/>
            <a:ext cx="4968416" cy="1742956"/>
          </a:xfrm>
          <a:prstGeom prst="rect">
            <a:avLst/>
          </a:prstGeom>
        </p:spPr>
        <p:txBody>
          <a:bodyPr anchor="t" rtlCol="false" tIns="0" lIns="0" bIns="0" rIns="0">
            <a:spAutoFit/>
          </a:bodyPr>
          <a:lstStyle/>
          <a:p>
            <a:pPr algn="ctr">
              <a:lnSpc>
                <a:spcPts val="6976"/>
              </a:lnSpc>
            </a:pPr>
            <a:r>
              <a:rPr lang="en-US" sz="5862">
                <a:solidFill>
                  <a:srgbClr val="000000"/>
                </a:solidFill>
                <a:latin typeface="Antonio"/>
                <a:ea typeface="Antonio"/>
                <a:cs typeface="Antonio"/>
                <a:sym typeface="Antonio"/>
              </a:rPr>
              <a:t>INTEGRANTES DEL </a:t>
            </a:r>
          </a:p>
          <a:p>
            <a:pPr algn="ctr">
              <a:lnSpc>
                <a:spcPts val="6976"/>
              </a:lnSpc>
            </a:pPr>
            <a:r>
              <a:rPr lang="en-US" sz="5862">
                <a:solidFill>
                  <a:srgbClr val="000000"/>
                </a:solidFill>
                <a:latin typeface="Antonio"/>
                <a:ea typeface="Antonio"/>
                <a:cs typeface="Antonio"/>
                <a:sym typeface="Antonio"/>
              </a:rPr>
              <a:t>PROYECTO</a:t>
            </a:r>
          </a:p>
        </p:txBody>
      </p:sp>
      <p:sp>
        <p:nvSpPr>
          <p:cNvPr name="TextBox 8" id="8"/>
          <p:cNvSpPr txBox="true"/>
          <p:nvPr/>
        </p:nvSpPr>
        <p:spPr>
          <a:xfrm rot="0">
            <a:off x="2991382" y="2330248"/>
            <a:ext cx="3639860" cy="1206500"/>
          </a:xfrm>
          <a:prstGeom prst="rect">
            <a:avLst/>
          </a:prstGeom>
        </p:spPr>
        <p:txBody>
          <a:bodyPr anchor="t" rtlCol="false" tIns="0" lIns="0" bIns="0" rIns="0">
            <a:spAutoFit/>
          </a:bodyPr>
          <a:lstStyle/>
          <a:p>
            <a:pPr algn="ctr">
              <a:lnSpc>
                <a:spcPts val="4899"/>
              </a:lnSpc>
            </a:pPr>
            <a:r>
              <a:rPr lang="en-US" sz="3499" b="true">
                <a:solidFill>
                  <a:srgbClr val="FFFFFF"/>
                </a:solidFill>
                <a:latin typeface="Open Sans 1 Bold"/>
                <a:ea typeface="Open Sans 1 Bold"/>
                <a:cs typeface="Open Sans 1 Bold"/>
                <a:sym typeface="Open Sans 1 Bold"/>
              </a:rPr>
              <a:t>Danilo Gutiérrez</a:t>
            </a:r>
          </a:p>
          <a:p>
            <a:pPr algn="ctr">
              <a:lnSpc>
                <a:spcPts val="4899"/>
              </a:lnSpc>
            </a:pPr>
            <a:r>
              <a:rPr lang="en-US" sz="3499" b="true">
                <a:solidFill>
                  <a:srgbClr val="FFFFFF"/>
                </a:solidFill>
                <a:latin typeface="Open Sans 1 Bold"/>
                <a:ea typeface="Open Sans 1 Bold"/>
                <a:cs typeface="Open Sans 1 Bold"/>
                <a:sym typeface="Open Sans 1 Bold"/>
              </a:rPr>
              <a:t>Product Owner</a:t>
            </a:r>
          </a:p>
        </p:txBody>
      </p:sp>
      <p:sp>
        <p:nvSpPr>
          <p:cNvPr name="TextBox 9" id="9"/>
          <p:cNvSpPr txBox="true"/>
          <p:nvPr/>
        </p:nvSpPr>
        <p:spPr>
          <a:xfrm rot="0">
            <a:off x="1623951" y="3972560"/>
            <a:ext cx="6127354" cy="5689599"/>
          </a:xfrm>
          <a:prstGeom prst="rect">
            <a:avLst/>
          </a:prstGeom>
        </p:spPr>
        <p:txBody>
          <a:bodyPr anchor="t" rtlCol="false" tIns="0" lIns="0" bIns="0" rIns="0">
            <a:spAutoFit/>
          </a:bodyPr>
          <a:lstStyle/>
          <a:p>
            <a:pPr algn="l" marL="539754" indent="-269877" lvl="1">
              <a:lnSpc>
                <a:spcPts val="3500"/>
              </a:lnSpc>
              <a:buFont typeface="Arial"/>
              <a:buChar char="•"/>
            </a:pPr>
            <a:r>
              <a:rPr lang="en-US" sz="2500">
                <a:solidFill>
                  <a:srgbClr val="FFFFFF"/>
                </a:solidFill>
                <a:latin typeface="Open Sans 1"/>
                <a:ea typeface="Open Sans 1"/>
                <a:cs typeface="Open Sans 1"/>
                <a:sym typeface="Open Sans 1"/>
              </a:rPr>
              <a:t>Definir y priorizar las funcionalidades y características del producto en el backlog.</a:t>
            </a:r>
          </a:p>
          <a:p>
            <a:pPr algn="l" marL="539754" indent="-269877" lvl="1">
              <a:lnSpc>
                <a:spcPts val="3500"/>
              </a:lnSpc>
              <a:buFont typeface="Arial"/>
              <a:buChar char="•"/>
            </a:pPr>
            <a:r>
              <a:rPr lang="en-US" sz="2500">
                <a:solidFill>
                  <a:srgbClr val="FFFFFF"/>
                </a:solidFill>
                <a:latin typeface="Open Sans 1"/>
                <a:ea typeface="Open Sans 1"/>
                <a:cs typeface="Open Sans 1"/>
                <a:sym typeface="Open Sans 1"/>
              </a:rPr>
              <a:t>Asegurarse que el equipo comprenda los requerimientos y el valor de cada tarea.</a:t>
            </a:r>
          </a:p>
          <a:p>
            <a:pPr algn="l" marL="539754" indent="-269877" lvl="1">
              <a:lnSpc>
                <a:spcPts val="3500"/>
              </a:lnSpc>
              <a:buFont typeface="Arial"/>
              <a:buChar char="•"/>
            </a:pPr>
            <a:r>
              <a:rPr lang="en-US" sz="2500">
                <a:solidFill>
                  <a:srgbClr val="FFFFFF"/>
                </a:solidFill>
                <a:latin typeface="Open Sans 1"/>
                <a:ea typeface="Open Sans 1"/>
                <a:cs typeface="Open Sans 1"/>
                <a:sym typeface="Open Sans 1"/>
              </a:rPr>
              <a:t>Mantener una visión clara del producto y alinear su desarrollo con los objetivos estratégicos.</a:t>
            </a:r>
          </a:p>
          <a:p>
            <a:pPr algn="l" marL="539754" indent="-269877" lvl="1">
              <a:lnSpc>
                <a:spcPts val="3500"/>
              </a:lnSpc>
              <a:buFont typeface="Arial"/>
              <a:buChar char="•"/>
            </a:pPr>
            <a:r>
              <a:rPr lang="en-US" sz="2500">
                <a:solidFill>
                  <a:srgbClr val="FFFFFF"/>
                </a:solidFill>
                <a:latin typeface="Open Sans 1"/>
                <a:ea typeface="Open Sans 1"/>
                <a:cs typeface="Open Sans 1"/>
                <a:sym typeface="Open Sans 1"/>
              </a:rPr>
              <a:t>Actuar como intermediario entre el equipo de desarrollo y los stakeholders para recoger y comunicar el feedback.</a:t>
            </a:r>
          </a:p>
        </p:txBody>
      </p:sp>
      <p:grpSp>
        <p:nvGrpSpPr>
          <p:cNvPr name="Group 10" id="10"/>
          <p:cNvGrpSpPr/>
          <p:nvPr/>
        </p:nvGrpSpPr>
        <p:grpSpPr>
          <a:xfrm rot="0">
            <a:off x="10327301" y="2150402"/>
            <a:ext cx="6374722" cy="7839128"/>
            <a:chOff x="0" y="0"/>
            <a:chExt cx="1678939" cy="2064626"/>
          </a:xfrm>
        </p:grpSpPr>
        <p:sp>
          <p:nvSpPr>
            <p:cNvPr name="Freeform 11" id="11"/>
            <p:cNvSpPr/>
            <p:nvPr/>
          </p:nvSpPr>
          <p:spPr>
            <a:xfrm flipH="false" flipV="false" rot="0">
              <a:off x="0" y="0"/>
              <a:ext cx="1678939" cy="2064626"/>
            </a:xfrm>
            <a:custGeom>
              <a:avLst/>
              <a:gdLst/>
              <a:ahLst/>
              <a:cxnLst/>
              <a:rect r="r" b="b" t="t" l="l"/>
              <a:pathLst>
                <a:path h="2064626" w="1678939">
                  <a:moveTo>
                    <a:pt x="61938" y="0"/>
                  </a:moveTo>
                  <a:lnTo>
                    <a:pt x="1617001" y="0"/>
                  </a:lnTo>
                  <a:cubicBezTo>
                    <a:pt x="1651209" y="0"/>
                    <a:pt x="1678939" y="27731"/>
                    <a:pt x="1678939" y="61938"/>
                  </a:cubicBezTo>
                  <a:lnTo>
                    <a:pt x="1678939" y="2002688"/>
                  </a:lnTo>
                  <a:cubicBezTo>
                    <a:pt x="1678939" y="2036896"/>
                    <a:pt x="1651209" y="2064626"/>
                    <a:pt x="1617001" y="2064626"/>
                  </a:cubicBezTo>
                  <a:lnTo>
                    <a:pt x="61938" y="2064626"/>
                  </a:lnTo>
                  <a:cubicBezTo>
                    <a:pt x="27731" y="2064626"/>
                    <a:pt x="0" y="2036896"/>
                    <a:pt x="0" y="2002688"/>
                  </a:cubicBezTo>
                  <a:lnTo>
                    <a:pt x="0" y="61938"/>
                  </a:lnTo>
                  <a:cubicBezTo>
                    <a:pt x="0" y="27731"/>
                    <a:pt x="27731" y="0"/>
                    <a:pt x="61938" y="0"/>
                  </a:cubicBezTo>
                  <a:close/>
                </a:path>
              </a:pathLst>
            </a:custGeom>
            <a:solidFill>
              <a:srgbClr val="57BEE4"/>
            </a:solidFill>
          </p:spPr>
        </p:sp>
        <p:sp>
          <p:nvSpPr>
            <p:cNvPr name="TextBox 12" id="12"/>
            <p:cNvSpPr txBox="true"/>
            <p:nvPr/>
          </p:nvSpPr>
          <p:spPr>
            <a:xfrm>
              <a:off x="0" y="-38100"/>
              <a:ext cx="1678939" cy="2102726"/>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1574955" y="2330248"/>
            <a:ext cx="3879413" cy="1206500"/>
          </a:xfrm>
          <a:prstGeom prst="rect">
            <a:avLst/>
          </a:prstGeom>
        </p:spPr>
        <p:txBody>
          <a:bodyPr anchor="t" rtlCol="false" tIns="0" lIns="0" bIns="0" rIns="0">
            <a:spAutoFit/>
          </a:bodyPr>
          <a:lstStyle/>
          <a:p>
            <a:pPr algn="ctr">
              <a:lnSpc>
                <a:spcPts val="4899"/>
              </a:lnSpc>
            </a:pPr>
            <a:r>
              <a:rPr lang="en-US" sz="3499" b="true">
                <a:solidFill>
                  <a:srgbClr val="FFFFFF"/>
                </a:solidFill>
                <a:latin typeface="Open Sans 1 Bold"/>
                <a:ea typeface="Open Sans 1 Bold"/>
                <a:cs typeface="Open Sans 1 Bold"/>
                <a:sym typeface="Open Sans 1 Bold"/>
              </a:rPr>
              <a:t>Sebastián Berríos</a:t>
            </a:r>
          </a:p>
          <a:p>
            <a:pPr algn="ctr">
              <a:lnSpc>
                <a:spcPts val="4899"/>
              </a:lnSpc>
            </a:pPr>
            <a:r>
              <a:rPr lang="en-US" sz="3499" b="true">
                <a:solidFill>
                  <a:srgbClr val="FFFFFF"/>
                </a:solidFill>
                <a:latin typeface="Open Sans 1 Bold"/>
                <a:ea typeface="Open Sans 1 Bold"/>
                <a:cs typeface="Open Sans 1 Bold"/>
                <a:sym typeface="Open Sans 1 Bold"/>
              </a:rPr>
              <a:t>Scrum Master</a:t>
            </a:r>
          </a:p>
        </p:txBody>
      </p:sp>
      <p:sp>
        <p:nvSpPr>
          <p:cNvPr name="TextBox 14" id="14"/>
          <p:cNvSpPr txBox="true"/>
          <p:nvPr/>
        </p:nvSpPr>
        <p:spPr>
          <a:xfrm rot="0">
            <a:off x="10327301" y="3972560"/>
            <a:ext cx="6127354" cy="4375149"/>
          </a:xfrm>
          <a:prstGeom prst="rect">
            <a:avLst/>
          </a:prstGeom>
        </p:spPr>
        <p:txBody>
          <a:bodyPr anchor="t" rtlCol="false" tIns="0" lIns="0" bIns="0" rIns="0">
            <a:spAutoFit/>
          </a:bodyPr>
          <a:lstStyle/>
          <a:p>
            <a:pPr algn="l" marL="539754" indent="-269877" lvl="1">
              <a:lnSpc>
                <a:spcPts val="3500"/>
              </a:lnSpc>
              <a:buFont typeface="Arial"/>
              <a:buChar char="•"/>
            </a:pPr>
            <a:r>
              <a:rPr lang="en-US" sz="2500">
                <a:solidFill>
                  <a:srgbClr val="FFFFFF"/>
                </a:solidFill>
                <a:latin typeface="Open Sans 1"/>
                <a:ea typeface="Open Sans 1"/>
                <a:cs typeface="Open Sans 1"/>
                <a:sym typeface="Open Sans 1"/>
              </a:rPr>
              <a:t>Facilitar las actividades de SCRUM (planning, daily stand-up, sprint review, retrospectiva).</a:t>
            </a:r>
          </a:p>
          <a:p>
            <a:pPr algn="l" marL="539754" indent="-269877" lvl="1">
              <a:lnSpc>
                <a:spcPts val="3500"/>
              </a:lnSpc>
              <a:buFont typeface="Arial"/>
              <a:buChar char="•"/>
            </a:pPr>
            <a:r>
              <a:rPr lang="en-US" sz="2500">
                <a:solidFill>
                  <a:srgbClr val="FFFFFF"/>
                </a:solidFill>
                <a:latin typeface="Open Sans 1"/>
                <a:ea typeface="Open Sans 1"/>
                <a:cs typeface="Open Sans 1"/>
                <a:sym typeface="Open Sans 1"/>
              </a:rPr>
              <a:t>Asegurarse de que el equipo siga los principios y prácticas ágiles.</a:t>
            </a:r>
          </a:p>
          <a:p>
            <a:pPr algn="l" marL="539754" indent="-269877" lvl="1">
              <a:lnSpc>
                <a:spcPts val="3500"/>
              </a:lnSpc>
              <a:buFont typeface="Arial"/>
              <a:buChar char="•"/>
            </a:pPr>
            <a:r>
              <a:rPr lang="en-US" sz="2500">
                <a:solidFill>
                  <a:srgbClr val="FFFFFF"/>
                </a:solidFill>
                <a:latin typeface="Open Sans 1"/>
                <a:ea typeface="Open Sans 1"/>
                <a:cs typeface="Open Sans 1"/>
                <a:sym typeface="Open Sans 1"/>
              </a:rPr>
              <a:t>Eliminar impedimentos que bloqueen el progreso del equipo.</a:t>
            </a:r>
          </a:p>
          <a:p>
            <a:pPr algn="l" marL="539754" indent="-269877" lvl="1">
              <a:lnSpc>
                <a:spcPts val="3500"/>
              </a:lnSpc>
              <a:buFont typeface="Arial"/>
              <a:buChar char="•"/>
            </a:pPr>
            <a:r>
              <a:rPr lang="en-US" sz="2500">
                <a:solidFill>
                  <a:srgbClr val="FFFFFF"/>
                </a:solidFill>
                <a:latin typeface="Open Sans 1"/>
                <a:ea typeface="Open Sans 1"/>
                <a:cs typeface="Open Sans 1"/>
                <a:sym typeface="Open Sans 1"/>
              </a:rPr>
              <a:t>Fomentar una cultura de colaboración y mejora continua dentro del equipo.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728" y="-4123228"/>
            <a:ext cx="18533456" cy="18533456"/>
          </a:xfrm>
          <a:custGeom>
            <a:avLst/>
            <a:gdLst/>
            <a:ahLst/>
            <a:cxnLst/>
            <a:rect r="r" b="b" t="t" l="l"/>
            <a:pathLst>
              <a:path h="18533456" w="18533456">
                <a:moveTo>
                  <a:pt x="0" y="0"/>
                </a:moveTo>
                <a:lnTo>
                  <a:pt x="18533456" y="0"/>
                </a:lnTo>
                <a:lnTo>
                  <a:pt x="18533456" y="18533456"/>
                </a:lnTo>
                <a:lnTo>
                  <a:pt x="0" y="1853345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38225" y="0"/>
            <a:ext cx="0" cy="10303804"/>
          </a:xfrm>
          <a:prstGeom prst="line">
            <a:avLst/>
          </a:prstGeom>
          <a:ln cap="flat" w="190500">
            <a:solidFill>
              <a:srgbClr val="57BEE4"/>
            </a:solidFill>
            <a:prstDash val="solid"/>
            <a:headEnd type="none" len="sm" w="sm"/>
            <a:tailEnd type="none" len="sm" w="sm"/>
          </a:ln>
        </p:spPr>
      </p:sp>
      <p:grpSp>
        <p:nvGrpSpPr>
          <p:cNvPr name="Group 4" id="4"/>
          <p:cNvGrpSpPr/>
          <p:nvPr/>
        </p:nvGrpSpPr>
        <p:grpSpPr>
          <a:xfrm rot="0">
            <a:off x="2160984" y="4122986"/>
            <a:ext cx="5189538" cy="5135314"/>
            <a:chOff x="0" y="0"/>
            <a:chExt cx="1366792" cy="1352511"/>
          </a:xfrm>
        </p:grpSpPr>
        <p:sp>
          <p:nvSpPr>
            <p:cNvPr name="Freeform 5" id="5"/>
            <p:cNvSpPr/>
            <p:nvPr/>
          </p:nvSpPr>
          <p:spPr>
            <a:xfrm flipH="false" flipV="false" rot="0">
              <a:off x="0" y="0"/>
              <a:ext cx="1366792" cy="1352511"/>
            </a:xfrm>
            <a:custGeom>
              <a:avLst/>
              <a:gdLst/>
              <a:ahLst/>
              <a:cxnLst/>
              <a:rect r="r" b="b" t="t" l="l"/>
              <a:pathLst>
                <a:path h="1352511" w="1366792">
                  <a:moveTo>
                    <a:pt x="76083" y="0"/>
                  </a:moveTo>
                  <a:lnTo>
                    <a:pt x="1290709" y="0"/>
                  </a:lnTo>
                  <a:cubicBezTo>
                    <a:pt x="1332728" y="0"/>
                    <a:pt x="1366792" y="34064"/>
                    <a:pt x="1366792" y="76083"/>
                  </a:cubicBezTo>
                  <a:lnTo>
                    <a:pt x="1366792" y="1276427"/>
                  </a:lnTo>
                  <a:cubicBezTo>
                    <a:pt x="1366792" y="1296606"/>
                    <a:pt x="1358776" y="1315958"/>
                    <a:pt x="1344508" y="1330226"/>
                  </a:cubicBezTo>
                  <a:cubicBezTo>
                    <a:pt x="1330239" y="1344495"/>
                    <a:pt x="1310887" y="1352511"/>
                    <a:pt x="1290709" y="1352511"/>
                  </a:cubicBezTo>
                  <a:lnTo>
                    <a:pt x="76083" y="1352511"/>
                  </a:lnTo>
                  <a:cubicBezTo>
                    <a:pt x="55905" y="1352511"/>
                    <a:pt x="36553" y="1344495"/>
                    <a:pt x="22284" y="1330226"/>
                  </a:cubicBezTo>
                  <a:cubicBezTo>
                    <a:pt x="8016" y="1315958"/>
                    <a:pt x="0" y="1296606"/>
                    <a:pt x="0" y="1276427"/>
                  </a:cubicBezTo>
                  <a:lnTo>
                    <a:pt x="0" y="76083"/>
                  </a:lnTo>
                  <a:cubicBezTo>
                    <a:pt x="0" y="55905"/>
                    <a:pt x="8016" y="36553"/>
                    <a:pt x="22284" y="22284"/>
                  </a:cubicBezTo>
                  <a:cubicBezTo>
                    <a:pt x="36553" y="8016"/>
                    <a:pt x="55905" y="0"/>
                    <a:pt x="76083" y="0"/>
                  </a:cubicBezTo>
                  <a:close/>
                </a:path>
              </a:pathLst>
            </a:custGeom>
            <a:solidFill>
              <a:srgbClr val="57BEE4"/>
            </a:solidFill>
            <a:ln w="85725" cap="rnd">
              <a:solidFill>
                <a:srgbClr val="57BEE4"/>
              </a:solidFill>
              <a:prstDash val="solid"/>
              <a:round/>
            </a:ln>
          </p:spPr>
        </p:sp>
        <p:sp>
          <p:nvSpPr>
            <p:cNvPr name="TextBox 6" id="6"/>
            <p:cNvSpPr txBox="true"/>
            <p:nvPr/>
          </p:nvSpPr>
          <p:spPr>
            <a:xfrm>
              <a:off x="0" y="-38100"/>
              <a:ext cx="1366792" cy="1390611"/>
            </a:xfrm>
            <a:prstGeom prst="rect">
              <a:avLst/>
            </a:prstGeom>
          </p:spPr>
          <p:txBody>
            <a:bodyPr anchor="ctr" rtlCol="false" tIns="50800" lIns="50800" bIns="50800" rIns="50800"/>
            <a:lstStyle/>
            <a:p>
              <a:pPr algn="ctr">
                <a:lnSpc>
                  <a:spcPts val="3359"/>
                </a:lnSpc>
              </a:pPr>
              <a:r>
                <a:rPr lang="en-US" sz="2399">
                  <a:solidFill>
                    <a:srgbClr val="FFFFFF"/>
                  </a:solidFill>
                  <a:latin typeface="Open Sans 1"/>
                  <a:ea typeface="Open Sans 1"/>
                  <a:cs typeface="Open Sans 1"/>
                  <a:sym typeface="Open Sans 1"/>
                </a:rPr>
                <a:t>Los centros médicos tienen dificultades para gestionar consultas médicas de manera eficiente. Los pacientes enfrentan problemas para agendar citas y acceder a su información, mientras que los médicos dependen de herramientas tradicionales que complican la organización de diagnósticos y la gestión de pacientes.</a:t>
              </a:r>
            </a:p>
          </p:txBody>
        </p:sp>
      </p:grpSp>
      <p:grpSp>
        <p:nvGrpSpPr>
          <p:cNvPr name="Group 7" id="7"/>
          <p:cNvGrpSpPr/>
          <p:nvPr/>
        </p:nvGrpSpPr>
        <p:grpSpPr>
          <a:xfrm rot="0">
            <a:off x="10937478" y="4122986"/>
            <a:ext cx="5189538" cy="5135314"/>
            <a:chOff x="0" y="0"/>
            <a:chExt cx="1366792" cy="1352511"/>
          </a:xfrm>
        </p:grpSpPr>
        <p:sp>
          <p:nvSpPr>
            <p:cNvPr name="Freeform 8" id="8"/>
            <p:cNvSpPr/>
            <p:nvPr/>
          </p:nvSpPr>
          <p:spPr>
            <a:xfrm flipH="false" flipV="false" rot="0">
              <a:off x="0" y="0"/>
              <a:ext cx="1366792" cy="1352511"/>
            </a:xfrm>
            <a:custGeom>
              <a:avLst/>
              <a:gdLst/>
              <a:ahLst/>
              <a:cxnLst/>
              <a:rect r="r" b="b" t="t" l="l"/>
              <a:pathLst>
                <a:path h="1352511" w="1366792">
                  <a:moveTo>
                    <a:pt x="76083" y="0"/>
                  </a:moveTo>
                  <a:lnTo>
                    <a:pt x="1290709" y="0"/>
                  </a:lnTo>
                  <a:cubicBezTo>
                    <a:pt x="1332728" y="0"/>
                    <a:pt x="1366792" y="34064"/>
                    <a:pt x="1366792" y="76083"/>
                  </a:cubicBezTo>
                  <a:lnTo>
                    <a:pt x="1366792" y="1276427"/>
                  </a:lnTo>
                  <a:cubicBezTo>
                    <a:pt x="1366792" y="1296606"/>
                    <a:pt x="1358776" y="1315958"/>
                    <a:pt x="1344508" y="1330226"/>
                  </a:cubicBezTo>
                  <a:cubicBezTo>
                    <a:pt x="1330239" y="1344495"/>
                    <a:pt x="1310887" y="1352511"/>
                    <a:pt x="1290709" y="1352511"/>
                  </a:cubicBezTo>
                  <a:lnTo>
                    <a:pt x="76083" y="1352511"/>
                  </a:lnTo>
                  <a:cubicBezTo>
                    <a:pt x="55905" y="1352511"/>
                    <a:pt x="36553" y="1344495"/>
                    <a:pt x="22284" y="1330226"/>
                  </a:cubicBezTo>
                  <a:cubicBezTo>
                    <a:pt x="8016" y="1315958"/>
                    <a:pt x="0" y="1296606"/>
                    <a:pt x="0" y="1276427"/>
                  </a:cubicBezTo>
                  <a:lnTo>
                    <a:pt x="0" y="76083"/>
                  </a:lnTo>
                  <a:cubicBezTo>
                    <a:pt x="0" y="55905"/>
                    <a:pt x="8016" y="36553"/>
                    <a:pt x="22284" y="22284"/>
                  </a:cubicBezTo>
                  <a:cubicBezTo>
                    <a:pt x="36553" y="8016"/>
                    <a:pt x="55905" y="0"/>
                    <a:pt x="76083" y="0"/>
                  </a:cubicBezTo>
                  <a:close/>
                </a:path>
              </a:pathLst>
            </a:custGeom>
            <a:solidFill>
              <a:srgbClr val="57BEE4"/>
            </a:solidFill>
            <a:ln w="85725" cap="rnd">
              <a:solidFill>
                <a:srgbClr val="57BEE4"/>
              </a:solidFill>
              <a:prstDash val="solid"/>
              <a:round/>
            </a:ln>
          </p:spPr>
        </p:sp>
        <p:sp>
          <p:nvSpPr>
            <p:cNvPr name="TextBox 9" id="9"/>
            <p:cNvSpPr txBox="true"/>
            <p:nvPr/>
          </p:nvSpPr>
          <p:spPr>
            <a:xfrm>
              <a:off x="0" y="-38100"/>
              <a:ext cx="1366792" cy="1390611"/>
            </a:xfrm>
            <a:prstGeom prst="rect">
              <a:avLst/>
            </a:prstGeom>
          </p:spPr>
          <p:txBody>
            <a:bodyPr anchor="ctr" rtlCol="false" tIns="50800" lIns="50800" bIns="50800" rIns="50800"/>
            <a:lstStyle/>
            <a:p>
              <a:pPr algn="ctr">
                <a:lnSpc>
                  <a:spcPts val="3359"/>
                </a:lnSpc>
              </a:pPr>
              <a:r>
                <a:rPr lang="en-US" sz="2399">
                  <a:solidFill>
                    <a:srgbClr val="FFFFFF"/>
                  </a:solidFill>
                  <a:latin typeface="Open Sans 1"/>
                  <a:ea typeface="Open Sans 1"/>
                  <a:cs typeface="Open Sans 1"/>
                  <a:sym typeface="Open Sans 1"/>
                </a:rPr>
                <a:t>Se propone crear medipac.cl, una plataforma web que facilite la gestión de citas y datos médicos. Los pacientes podrán agendar citas y acceder a su historial, mientras los médicos administrarán consultas y emitirán recetas electrónicas, mejorando la eficiencia y calidad del servicio.</a:t>
              </a:r>
            </a:p>
          </p:txBody>
        </p:sp>
      </p:grpSp>
      <p:grpSp>
        <p:nvGrpSpPr>
          <p:cNvPr name="Group 10" id="10"/>
          <p:cNvGrpSpPr/>
          <p:nvPr/>
        </p:nvGrpSpPr>
        <p:grpSpPr>
          <a:xfrm rot="0">
            <a:off x="8375253" y="5832385"/>
            <a:ext cx="1543050" cy="1082090"/>
            <a:chOff x="0" y="0"/>
            <a:chExt cx="1159045" cy="812800"/>
          </a:xfrm>
        </p:grpSpPr>
        <p:sp>
          <p:nvSpPr>
            <p:cNvPr name="Freeform 11" id="11"/>
            <p:cNvSpPr/>
            <p:nvPr/>
          </p:nvSpPr>
          <p:spPr>
            <a:xfrm flipH="false" flipV="false" rot="0">
              <a:off x="0" y="0"/>
              <a:ext cx="1159045" cy="812800"/>
            </a:xfrm>
            <a:custGeom>
              <a:avLst/>
              <a:gdLst/>
              <a:ahLst/>
              <a:cxnLst/>
              <a:rect r="r" b="b" t="t" l="l"/>
              <a:pathLst>
                <a:path h="812800" w="1159045">
                  <a:moveTo>
                    <a:pt x="1159045" y="406400"/>
                  </a:moveTo>
                  <a:lnTo>
                    <a:pt x="752645" y="0"/>
                  </a:lnTo>
                  <a:lnTo>
                    <a:pt x="752645" y="203200"/>
                  </a:lnTo>
                  <a:lnTo>
                    <a:pt x="0" y="203200"/>
                  </a:lnTo>
                  <a:lnTo>
                    <a:pt x="0" y="609600"/>
                  </a:lnTo>
                  <a:lnTo>
                    <a:pt x="752645" y="609600"/>
                  </a:lnTo>
                  <a:lnTo>
                    <a:pt x="752645" y="812800"/>
                  </a:lnTo>
                  <a:lnTo>
                    <a:pt x="1159045" y="406400"/>
                  </a:lnTo>
                  <a:close/>
                </a:path>
              </a:pathLst>
            </a:custGeom>
            <a:solidFill>
              <a:srgbClr val="57BEE4"/>
            </a:solidFill>
          </p:spPr>
        </p:sp>
        <p:sp>
          <p:nvSpPr>
            <p:cNvPr name="TextBox 12" id="12"/>
            <p:cNvSpPr txBox="true"/>
            <p:nvPr/>
          </p:nvSpPr>
          <p:spPr>
            <a:xfrm>
              <a:off x="0" y="165100"/>
              <a:ext cx="1057445" cy="444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2618678" y="912786"/>
            <a:ext cx="13056199" cy="1228724"/>
          </a:xfrm>
          <a:prstGeom prst="rect">
            <a:avLst/>
          </a:prstGeom>
        </p:spPr>
        <p:txBody>
          <a:bodyPr anchor="t" rtlCol="false" tIns="0" lIns="0" bIns="0" rIns="0">
            <a:spAutoFit/>
          </a:bodyPr>
          <a:lstStyle/>
          <a:p>
            <a:pPr algn="ctr">
              <a:lnSpc>
                <a:spcPts val="8999"/>
              </a:lnSpc>
            </a:pPr>
            <a:r>
              <a:rPr lang="en-US" sz="9999">
                <a:solidFill>
                  <a:srgbClr val="000000"/>
                </a:solidFill>
                <a:latin typeface="Antonio"/>
                <a:ea typeface="Antonio"/>
                <a:cs typeface="Antonio"/>
                <a:sym typeface="Antonio"/>
              </a:rPr>
              <a:t>Descripción del proyecto</a:t>
            </a:r>
          </a:p>
        </p:txBody>
      </p:sp>
      <p:sp>
        <p:nvSpPr>
          <p:cNvPr name="TextBox 14" id="14"/>
          <p:cNvSpPr txBox="true"/>
          <p:nvPr/>
        </p:nvSpPr>
        <p:spPr>
          <a:xfrm rot="0">
            <a:off x="2813321" y="2922836"/>
            <a:ext cx="3884863" cy="628650"/>
          </a:xfrm>
          <a:prstGeom prst="rect">
            <a:avLst/>
          </a:prstGeom>
        </p:spPr>
        <p:txBody>
          <a:bodyPr anchor="t" rtlCol="false" tIns="0" lIns="0" bIns="0" rIns="0">
            <a:spAutoFit/>
          </a:bodyPr>
          <a:lstStyle/>
          <a:p>
            <a:pPr algn="ctr">
              <a:lnSpc>
                <a:spcPts val="4500"/>
              </a:lnSpc>
            </a:pPr>
            <a:r>
              <a:rPr lang="en-US" sz="5000">
                <a:solidFill>
                  <a:srgbClr val="000000"/>
                </a:solidFill>
                <a:latin typeface="Antonio"/>
                <a:ea typeface="Antonio"/>
                <a:cs typeface="Antonio"/>
                <a:sym typeface="Antonio"/>
              </a:rPr>
              <a:t>Problema/Dolor</a:t>
            </a:r>
          </a:p>
        </p:txBody>
      </p:sp>
      <p:sp>
        <p:nvSpPr>
          <p:cNvPr name="TextBox 15" id="15"/>
          <p:cNvSpPr txBox="true"/>
          <p:nvPr/>
        </p:nvSpPr>
        <p:spPr>
          <a:xfrm rot="0">
            <a:off x="11589815" y="2637086"/>
            <a:ext cx="3884863" cy="1200150"/>
          </a:xfrm>
          <a:prstGeom prst="rect">
            <a:avLst/>
          </a:prstGeom>
        </p:spPr>
        <p:txBody>
          <a:bodyPr anchor="t" rtlCol="false" tIns="0" lIns="0" bIns="0" rIns="0">
            <a:spAutoFit/>
          </a:bodyPr>
          <a:lstStyle/>
          <a:p>
            <a:pPr algn="ctr">
              <a:lnSpc>
                <a:spcPts val="4500"/>
              </a:lnSpc>
            </a:pPr>
            <a:r>
              <a:rPr lang="en-US" sz="5000">
                <a:solidFill>
                  <a:srgbClr val="000000"/>
                </a:solidFill>
                <a:latin typeface="Antonio"/>
                <a:ea typeface="Antonio"/>
                <a:cs typeface="Antonio"/>
                <a:sym typeface="Antonio"/>
              </a:rPr>
              <a:t>Propuesta Solución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728" y="-4123228"/>
            <a:ext cx="18533456" cy="18533456"/>
          </a:xfrm>
          <a:custGeom>
            <a:avLst/>
            <a:gdLst/>
            <a:ahLst/>
            <a:cxnLst/>
            <a:rect r="r" b="b" t="t" l="l"/>
            <a:pathLst>
              <a:path h="18533456" w="18533456">
                <a:moveTo>
                  <a:pt x="0" y="0"/>
                </a:moveTo>
                <a:lnTo>
                  <a:pt x="18533456" y="0"/>
                </a:lnTo>
                <a:lnTo>
                  <a:pt x="18533456" y="18533456"/>
                </a:lnTo>
                <a:lnTo>
                  <a:pt x="0" y="1853345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38225" y="0"/>
            <a:ext cx="0" cy="10303804"/>
          </a:xfrm>
          <a:prstGeom prst="line">
            <a:avLst/>
          </a:prstGeom>
          <a:ln cap="flat" w="190500">
            <a:solidFill>
              <a:srgbClr val="57BEE4"/>
            </a:solidFill>
            <a:prstDash val="solid"/>
            <a:headEnd type="none" len="sm" w="sm"/>
            <a:tailEnd type="none" len="sm" w="sm"/>
          </a:ln>
        </p:spPr>
      </p:sp>
      <p:sp>
        <p:nvSpPr>
          <p:cNvPr name="TextBox 4" id="4"/>
          <p:cNvSpPr txBox="true"/>
          <p:nvPr/>
        </p:nvSpPr>
        <p:spPr>
          <a:xfrm rot="0">
            <a:off x="6577843" y="832736"/>
            <a:ext cx="5132314" cy="816567"/>
          </a:xfrm>
          <a:prstGeom prst="rect">
            <a:avLst/>
          </a:prstGeom>
        </p:spPr>
        <p:txBody>
          <a:bodyPr anchor="t" rtlCol="false" tIns="0" lIns="0" bIns="0" rIns="0">
            <a:spAutoFit/>
          </a:bodyPr>
          <a:lstStyle/>
          <a:p>
            <a:pPr algn="l">
              <a:lnSpc>
                <a:spcPts val="5984"/>
              </a:lnSpc>
            </a:pPr>
            <a:r>
              <a:rPr lang="en-US" sz="6649">
                <a:solidFill>
                  <a:srgbClr val="000000"/>
                </a:solidFill>
                <a:latin typeface="Antonio"/>
                <a:ea typeface="Antonio"/>
                <a:cs typeface="Antonio"/>
                <a:sym typeface="Antonio"/>
              </a:rPr>
              <a:t>Objetivo General</a:t>
            </a:r>
          </a:p>
        </p:txBody>
      </p:sp>
      <p:sp>
        <p:nvSpPr>
          <p:cNvPr name="TextBox 5" id="5"/>
          <p:cNvSpPr txBox="true"/>
          <p:nvPr/>
        </p:nvSpPr>
        <p:spPr>
          <a:xfrm rot="0">
            <a:off x="2615901" y="7010937"/>
            <a:ext cx="13056199" cy="1581149"/>
          </a:xfrm>
          <a:prstGeom prst="rect">
            <a:avLst/>
          </a:prstGeom>
        </p:spPr>
        <p:txBody>
          <a:bodyPr anchor="t" rtlCol="false" tIns="0" lIns="0" bIns="0" rIns="0">
            <a:spAutoFit/>
          </a:bodyPr>
          <a:lstStyle/>
          <a:p>
            <a:pPr algn="l">
              <a:lnSpc>
                <a:spcPts val="4200"/>
              </a:lnSpc>
            </a:pPr>
            <a:r>
              <a:rPr lang="en-US" sz="3000">
                <a:solidFill>
                  <a:srgbClr val="000000"/>
                </a:solidFill>
                <a:latin typeface="Open Sans 2"/>
                <a:ea typeface="Open Sans 2"/>
                <a:cs typeface="Open Sans 2"/>
                <a:sym typeface="Open Sans 2"/>
              </a:rPr>
              <a:t>Lorem ipsum dolor sit amet, consectetur adipiscing elit. Suspendisse elit libero, egestas vitae bibendum a, gravida non quam. In mattis, mauris ac mollis feugiat, sapien mi cursus tellus, non lacinia lorem ex a ante.</a:t>
            </a:r>
          </a:p>
        </p:txBody>
      </p:sp>
      <p:sp>
        <p:nvSpPr>
          <p:cNvPr name="TextBox 6" id="6"/>
          <p:cNvSpPr txBox="true"/>
          <p:nvPr/>
        </p:nvSpPr>
        <p:spPr>
          <a:xfrm rot="0">
            <a:off x="5526124" y="5334000"/>
            <a:ext cx="7235753" cy="816567"/>
          </a:xfrm>
          <a:prstGeom prst="rect">
            <a:avLst/>
          </a:prstGeom>
        </p:spPr>
        <p:txBody>
          <a:bodyPr anchor="t" rtlCol="false" tIns="0" lIns="0" bIns="0" rIns="0">
            <a:spAutoFit/>
          </a:bodyPr>
          <a:lstStyle/>
          <a:p>
            <a:pPr algn="l">
              <a:lnSpc>
                <a:spcPts val="5984"/>
              </a:lnSpc>
            </a:pPr>
            <a:r>
              <a:rPr lang="en-US" sz="6649">
                <a:solidFill>
                  <a:srgbClr val="000000"/>
                </a:solidFill>
                <a:latin typeface="Antonio"/>
                <a:ea typeface="Antonio"/>
                <a:cs typeface="Antonio"/>
                <a:sym typeface="Antonio"/>
              </a:rPr>
              <a:t>Objetivos Específicos</a:t>
            </a:r>
          </a:p>
        </p:txBody>
      </p:sp>
      <p:grpSp>
        <p:nvGrpSpPr>
          <p:cNvPr name="Group 7" id="7"/>
          <p:cNvGrpSpPr/>
          <p:nvPr/>
        </p:nvGrpSpPr>
        <p:grpSpPr>
          <a:xfrm rot="0">
            <a:off x="2387053" y="2144602"/>
            <a:ext cx="13513894" cy="2515201"/>
            <a:chOff x="0" y="0"/>
            <a:chExt cx="3559215" cy="662440"/>
          </a:xfrm>
        </p:grpSpPr>
        <p:sp>
          <p:nvSpPr>
            <p:cNvPr name="Freeform 8" id="8"/>
            <p:cNvSpPr/>
            <p:nvPr/>
          </p:nvSpPr>
          <p:spPr>
            <a:xfrm flipH="false" flipV="false" rot="0">
              <a:off x="0" y="0"/>
              <a:ext cx="3559215" cy="662440"/>
            </a:xfrm>
            <a:custGeom>
              <a:avLst/>
              <a:gdLst/>
              <a:ahLst/>
              <a:cxnLst/>
              <a:rect r="r" b="b" t="t" l="l"/>
              <a:pathLst>
                <a:path h="662440" w="3559215">
                  <a:moveTo>
                    <a:pt x="29217" y="0"/>
                  </a:moveTo>
                  <a:lnTo>
                    <a:pt x="3529998" y="0"/>
                  </a:lnTo>
                  <a:cubicBezTo>
                    <a:pt x="3537746" y="0"/>
                    <a:pt x="3545178" y="3078"/>
                    <a:pt x="3550657" y="8558"/>
                  </a:cubicBezTo>
                  <a:cubicBezTo>
                    <a:pt x="3556137" y="14037"/>
                    <a:pt x="3559215" y="21468"/>
                    <a:pt x="3559215" y="29217"/>
                  </a:cubicBezTo>
                  <a:lnTo>
                    <a:pt x="3559215" y="633223"/>
                  </a:lnTo>
                  <a:cubicBezTo>
                    <a:pt x="3559215" y="640971"/>
                    <a:pt x="3556137" y="648403"/>
                    <a:pt x="3550657" y="653882"/>
                  </a:cubicBezTo>
                  <a:cubicBezTo>
                    <a:pt x="3545178" y="659361"/>
                    <a:pt x="3537746" y="662440"/>
                    <a:pt x="3529998" y="662440"/>
                  </a:cubicBezTo>
                  <a:lnTo>
                    <a:pt x="29217" y="662440"/>
                  </a:lnTo>
                  <a:cubicBezTo>
                    <a:pt x="21468" y="662440"/>
                    <a:pt x="14037" y="659361"/>
                    <a:pt x="8558" y="653882"/>
                  </a:cubicBezTo>
                  <a:cubicBezTo>
                    <a:pt x="3078" y="648403"/>
                    <a:pt x="0" y="640971"/>
                    <a:pt x="0" y="633223"/>
                  </a:cubicBezTo>
                  <a:lnTo>
                    <a:pt x="0" y="29217"/>
                  </a:lnTo>
                  <a:cubicBezTo>
                    <a:pt x="0" y="21468"/>
                    <a:pt x="3078" y="14037"/>
                    <a:pt x="8558" y="8558"/>
                  </a:cubicBezTo>
                  <a:cubicBezTo>
                    <a:pt x="14037" y="3078"/>
                    <a:pt x="21468" y="0"/>
                    <a:pt x="29217" y="0"/>
                  </a:cubicBezTo>
                  <a:close/>
                </a:path>
              </a:pathLst>
            </a:custGeom>
            <a:solidFill>
              <a:srgbClr val="57BEE4"/>
            </a:solidFill>
            <a:ln w="85725" cap="rnd">
              <a:solidFill>
                <a:srgbClr val="57BEE4"/>
              </a:solidFill>
              <a:prstDash val="solid"/>
              <a:round/>
            </a:ln>
          </p:spPr>
        </p:sp>
        <p:sp>
          <p:nvSpPr>
            <p:cNvPr name="TextBox 9" id="9"/>
            <p:cNvSpPr txBox="true"/>
            <p:nvPr/>
          </p:nvSpPr>
          <p:spPr>
            <a:xfrm>
              <a:off x="0" y="-47625"/>
              <a:ext cx="3559215" cy="710065"/>
            </a:xfrm>
            <a:prstGeom prst="rect">
              <a:avLst/>
            </a:prstGeom>
          </p:spPr>
          <p:txBody>
            <a:bodyPr anchor="ctr" rtlCol="false" tIns="50800" lIns="50800" bIns="50800" rIns="50800"/>
            <a:lstStyle/>
            <a:p>
              <a:pPr algn="ctr">
                <a:lnSpc>
                  <a:spcPts val="3499"/>
                </a:lnSpc>
              </a:pPr>
              <a:r>
                <a:rPr lang="en-US" sz="2499">
                  <a:solidFill>
                    <a:srgbClr val="FFFFFF"/>
                  </a:solidFill>
                  <a:latin typeface="Open Sans 1"/>
                  <a:ea typeface="Open Sans 1"/>
                  <a:cs typeface="Open Sans 1"/>
                  <a:sym typeface="Open Sans 1"/>
                </a:rPr>
                <a:t>Desarrollar una plataforma web intuitiva y segura que permita a los pacientes acceder y gestionar su información médica de manera autónoma, al tiempo que facilite a los profesionales de la salud la administración eficiente de los datos clínicos y la coordinación de la atención, promoviendo la comunicación fluida y la toma de decisiones informadas.</a:t>
              </a:r>
            </a:p>
          </p:txBody>
        </p:sp>
      </p:grpSp>
      <p:grpSp>
        <p:nvGrpSpPr>
          <p:cNvPr name="Group 10" id="10"/>
          <p:cNvGrpSpPr/>
          <p:nvPr/>
        </p:nvGrpSpPr>
        <p:grpSpPr>
          <a:xfrm rot="0">
            <a:off x="2387053" y="6645867"/>
            <a:ext cx="13513894" cy="2515201"/>
            <a:chOff x="0" y="0"/>
            <a:chExt cx="3559215" cy="662440"/>
          </a:xfrm>
        </p:grpSpPr>
        <p:sp>
          <p:nvSpPr>
            <p:cNvPr name="Freeform 11" id="11"/>
            <p:cNvSpPr/>
            <p:nvPr/>
          </p:nvSpPr>
          <p:spPr>
            <a:xfrm flipH="false" flipV="false" rot="0">
              <a:off x="0" y="0"/>
              <a:ext cx="3559215" cy="662440"/>
            </a:xfrm>
            <a:custGeom>
              <a:avLst/>
              <a:gdLst/>
              <a:ahLst/>
              <a:cxnLst/>
              <a:rect r="r" b="b" t="t" l="l"/>
              <a:pathLst>
                <a:path h="662440" w="3559215">
                  <a:moveTo>
                    <a:pt x="29217" y="0"/>
                  </a:moveTo>
                  <a:lnTo>
                    <a:pt x="3529998" y="0"/>
                  </a:lnTo>
                  <a:cubicBezTo>
                    <a:pt x="3537746" y="0"/>
                    <a:pt x="3545178" y="3078"/>
                    <a:pt x="3550657" y="8558"/>
                  </a:cubicBezTo>
                  <a:cubicBezTo>
                    <a:pt x="3556137" y="14037"/>
                    <a:pt x="3559215" y="21468"/>
                    <a:pt x="3559215" y="29217"/>
                  </a:cubicBezTo>
                  <a:lnTo>
                    <a:pt x="3559215" y="633223"/>
                  </a:lnTo>
                  <a:cubicBezTo>
                    <a:pt x="3559215" y="640972"/>
                    <a:pt x="3556137" y="648403"/>
                    <a:pt x="3550657" y="653882"/>
                  </a:cubicBezTo>
                  <a:cubicBezTo>
                    <a:pt x="3545178" y="659362"/>
                    <a:pt x="3537746" y="662440"/>
                    <a:pt x="3529998" y="662440"/>
                  </a:cubicBezTo>
                  <a:lnTo>
                    <a:pt x="29217" y="662440"/>
                  </a:lnTo>
                  <a:cubicBezTo>
                    <a:pt x="21468" y="662440"/>
                    <a:pt x="14037" y="659362"/>
                    <a:pt x="8558" y="653882"/>
                  </a:cubicBezTo>
                  <a:cubicBezTo>
                    <a:pt x="3078" y="648403"/>
                    <a:pt x="0" y="640972"/>
                    <a:pt x="0" y="633223"/>
                  </a:cubicBezTo>
                  <a:lnTo>
                    <a:pt x="0" y="29217"/>
                  </a:lnTo>
                  <a:cubicBezTo>
                    <a:pt x="0" y="21468"/>
                    <a:pt x="3078" y="14037"/>
                    <a:pt x="8558" y="8558"/>
                  </a:cubicBezTo>
                  <a:cubicBezTo>
                    <a:pt x="14037" y="3078"/>
                    <a:pt x="21468" y="0"/>
                    <a:pt x="29217" y="0"/>
                  </a:cubicBezTo>
                  <a:close/>
                </a:path>
              </a:pathLst>
            </a:custGeom>
            <a:solidFill>
              <a:srgbClr val="57BEE4"/>
            </a:solidFill>
            <a:ln w="85725" cap="rnd">
              <a:solidFill>
                <a:srgbClr val="57BEE4"/>
              </a:solidFill>
              <a:prstDash val="solid"/>
              <a:round/>
            </a:ln>
          </p:spPr>
        </p:sp>
        <p:sp>
          <p:nvSpPr>
            <p:cNvPr name="TextBox 12" id="12"/>
            <p:cNvSpPr txBox="true"/>
            <p:nvPr/>
          </p:nvSpPr>
          <p:spPr>
            <a:xfrm>
              <a:off x="0" y="-47625"/>
              <a:ext cx="3559215" cy="710065"/>
            </a:xfrm>
            <a:prstGeom prst="rect">
              <a:avLst/>
            </a:prstGeom>
          </p:spPr>
          <p:txBody>
            <a:bodyPr anchor="ctr" rtlCol="false" tIns="50800" lIns="50800" bIns="50800" rIns="50800"/>
            <a:lstStyle/>
            <a:p>
              <a:pPr algn="l" marL="539749" indent="-269875" lvl="1">
                <a:lnSpc>
                  <a:spcPts val="3499"/>
                </a:lnSpc>
                <a:buFont typeface="Arial"/>
                <a:buChar char="•"/>
              </a:pPr>
              <a:r>
                <a:rPr lang="en-US" sz="2499">
                  <a:solidFill>
                    <a:srgbClr val="FFFFFF"/>
                  </a:solidFill>
                  <a:latin typeface="Open Sans 1"/>
                  <a:ea typeface="Open Sans 1"/>
                  <a:cs typeface="Open Sans 1"/>
                  <a:sym typeface="Open Sans 1"/>
                </a:rPr>
                <a:t>Optimizar la experiencia de usuario.</a:t>
              </a:r>
            </a:p>
            <a:p>
              <a:pPr algn="l" marL="539749" indent="-269875" lvl="1">
                <a:lnSpc>
                  <a:spcPts val="3499"/>
                </a:lnSpc>
                <a:buFont typeface="Arial"/>
                <a:buChar char="•"/>
              </a:pPr>
              <a:r>
                <a:rPr lang="en-US" sz="2499">
                  <a:solidFill>
                    <a:srgbClr val="FFFFFF"/>
                  </a:solidFill>
                  <a:latin typeface="Open Sans 1"/>
                  <a:ea typeface="Open Sans 1"/>
                  <a:cs typeface="Open Sans 1"/>
                  <a:sym typeface="Open Sans 1"/>
                </a:rPr>
                <a:t>Facilitar la gestión de citas médicas.</a:t>
              </a:r>
            </a:p>
            <a:p>
              <a:pPr algn="l" marL="539749" indent="-269875" lvl="1">
                <a:lnSpc>
                  <a:spcPts val="3499"/>
                </a:lnSpc>
                <a:buFont typeface="Arial"/>
                <a:buChar char="•"/>
              </a:pPr>
              <a:r>
                <a:rPr lang="en-US" sz="2499">
                  <a:solidFill>
                    <a:srgbClr val="FFFFFF"/>
                  </a:solidFill>
                  <a:latin typeface="Open Sans 1"/>
                  <a:ea typeface="Open Sans 1"/>
                  <a:cs typeface="Open Sans 1"/>
                  <a:sym typeface="Open Sans 1"/>
                </a:rPr>
                <a:t>Automatizar creación y emisión de recetas médicas.</a:t>
              </a:r>
            </a:p>
            <a:p>
              <a:pPr algn="l" marL="539749" indent="-269875" lvl="1">
                <a:lnSpc>
                  <a:spcPts val="3499"/>
                </a:lnSpc>
                <a:buFont typeface="Arial"/>
                <a:buChar char="•"/>
              </a:pPr>
              <a:r>
                <a:rPr lang="en-US" sz="2499">
                  <a:solidFill>
                    <a:srgbClr val="FFFFFF"/>
                  </a:solidFill>
                  <a:latin typeface="Open Sans 1"/>
                  <a:ea typeface="Open Sans 1"/>
                  <a:cs typeface="Open Sans 1"/>
                  <a:sym typeface="Open Sans 1"/>
                </a:rPr>
                <a:t>Mejorar la eficiencia en la gestión de datos clínicos.</a:t>
              </a:r>
            </a:p>
            <a:p>
              <a:pPr algn="l" marL="539749" indent="-269875" lvl="1">
                <a:lnSpc>
                  <a:spcPts val="3499"/>
                </a:lnSpc>
                <a:buFont typeface="Arial"/>
                <a:buChar char="•"/>
              </a:pPr>
              <a:r>
                <a:rPr lang="en-US" sz="2499">
                  <a:solidFill>
                    <a:srgbClr val="FFFFFF"/>
                  </a:solidFill>
                  <a:latin typeface="Open Sans 1"/>
                  <a:ea typeface="Open Sans 1"/>
                  <a:cs typeface="Open Sans 1"/>
                  <a:sym typeface="Open Sans 1"/>
                </a:rPr>
                <a:t>Garantizar la confidencialidad de la información médica.</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728" y="-4123228"/>
            <a:ext cx="18533456" cy="18533456"/>
          </a:xfrm>
          <a:custGeom>
            <a:avLst/>
            <a:gdLst/>
            <a:ahLst/>
            <a:cxnLst/>
            <a:rect r="r" b="b" t="t" l="l"/>
            <a:pathLst>
              <a:path h="18533456" w="18533456">
                <a:moveTo>
                  <a:pt x="0" y="0"/>
                </a:moveTo>
                <a:lnTo>
                  <a:pt x="18533456" y="0"/>
                </a:lnTo>
                <a:lnTo>
                  <a:pt x="18533456" y="18533456"/>
                </a:lnTo>
                <a:lnTo>
                  <a:pt x="0" y="1853345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38225" y="0"/>
            <a:ext cx="0" cy="10303804"/>
          </a:xfrm>
          <a:prstGeom prst="line">
            <a:avLst/>
          </a:prstGeom>
          <a:ln cap="flat" w="190500">
            <a:solidFill>
              <a:srgbClr val="57BEE4"/>
            </a:solidFill>
            <a:prstDash val="solid"/>
            <a:headEnd type="none" len="sm" w="sm"/>
            <a:tailEnd type="none" len="sm" w="sm"/>
          </a:ln>
        </p:spPr>
      </p:sp>
      <p:sp>
        <p:nvSpPr>
          <p:cNvPr name="TextBox 4" id="4"/>
          <p:cNvSpPr txBox="true"/>
          <p:nvPr/>
        </p:nvSpPr>
        <p:spPr>
          <a:xfrm rot="0">
            <a:off x="1701039" y="776486"/>
            <a:ext cx="15558261" cy="1023298"/>
          </a:xfrm>
          <a:prstGeom prst="rect">
            <a:avLst/>
          </a:prstGeom>
        </p:spPr>
        <p:txBody>
          <a:bodyPr anchor="t" rtlCol="false" tIns="0" lIns="0" bIns="0" rIns="0">
            <a:spAutoFit/>
          </a:bodyPr>
          <a:lstStyle/>
          <a:p>
            <a:pPr algn="l">
              <a:lnSpc>
                <a:spcPts val="7439"/>
              </a:lnSpc>
            </a:pPr>
            <a:r>
              <a:rPr lang="en-US" sz="8266">
                <a:solidFill>
                  <a:srgbClr val="000000"/>
                </a:solidFill>
                <a:latin typeface="Antonio"/>
                <a:ea typeface="Antonio"/>
                <a:cs typeface="Antonio"/>
                <a:sym typeface="Antonio"/>
              </a:rPr>
              <a:t>Alcances y limitaciones del proyecto</a:t>
            </a:r>
          </a:p>
        </p:txBody>
      </p:sp>
      <p:sp>
        <p:nvSpPr>
          <p:cNvPr name="TextBox 5" id="5"/>
          <p:cNvSpPr txBox="true"/>
          <p:nvPr/>
        </p:nvSpPr>
        <p:spPr>
          <a:xfrm rot="0">
            <a:off x="1321689" y="3512926"/>
            <a:ext cx="7599266" cy="3583940"/>
          </a:xfrm>
          <a:prstGeom prst="rect">
            <a:avLst/>
          </a:prstGeom>
        </p:spPr>
        <p:txBody>
          <a:bodyPr anchor="t" rtlCol="false" tIns="0" lIns="0" bIns="0" rIns="0">
            <a:spAutoFit/>
          </a:bodyPr>
          <a:lstStyle/>
          <a:p>
            <a:pPr algn="l" marL="626112" indent="-313056" lvl="1">
              <a:lnSpc>
                <a:spcPts val="4060"/>
              </a:lnSpc>
              <a:buFont typeface="Arial"/>
              <a:buChar char="•"/>
            </a:pPr>
            <a:r>
              <a:rPr lang="en-US" b="true" sz="2900">
                <a:solidFill>
                  <a:srgbClr val="000000"/>
                </a:solidFill>
                <a:latin typeface="Open Sans 1 Bold"/>
                <a:ea typeface="Open Sans 1 Bold"/>
                <a:cs typeface="Open Sans 1 Bold"/>
                <a:sym typeface="Open Sans 1 Bold"/>
              </a:rPr>
              <a:t>Gestión centralizada</a:t>
            </a:r>
          </a:p>
          <a:p>
            <a:pPr algn="l">
              <a:lnSpc>
                <a:spcPts val="4060"/>
              </a:lnSpc>
            </a:pPr>
          </a:p>
          <a:p>
            <a:pPr algn="l" marL="626112" indent="-313056" lvl="1">
              <a:lnSpc>
                <a:spcPts val="4060"/>
              </a:lnSpc>
              <a:buFont typeface="Arial"/>
              <a:buChar char="•"/>
            </a:pPr>
            <a:r>
              <a:rPr lang="en-US" b="true" sz="2900">
                <a:solidFill>
                  <a:srgbClr val="000000"/>
                </a:solidFill>
                <a:latin typeface="Open Sans 1 Bold"/>
                <a:ea typeface="Open Sans 1 Bold"/>
                <a:cs typeface="Open Sans 1 Bold"/>
                <a:sym typeface="Open Sans 1 Bold"/>
              </a:rPr>
              <a:t>Optimización operativa</a:t>
            </a:r>
          </a:p>
          <a:p>
            <a:pPr algn="l">
              <a:lnSpc>
                <a:spcPts val="4060"/>
              </a:lnSpc>
            </a:pPr>
          </a:p>
          <a:p>
            <a:pPr algn="l" marL="626112" indent="-313056" lvl="1">
              <a:lnSpc>
                <a:spcPts val="4060"/>
              </a:lnSpc>
              <a:buFont typeface="Arial"/>
              <a:buChar char="•"/>
            </a:pPr>
            <a:r>
              <a:rPr lang="en-US" b="true" sz="2900">
                <a:solidFill>
                  <a:srgbClr val="000000"/>
                </a:solidFill>
                <a:latin typeface="Open Sans 1 Bold"/>
                <a:ea typeface="Open Sans 1 Bold"/>
                <a:cs typeface="Open Sans 1 Bold"/>
                <a:sym typeface="Open Sans 1 Bold"/>
              </a:rPr>
              <a:t>Impacto social</a:t>
            </a:r>
          </a:p>
          <a:p>
            <a:pPr algn="l">
              <a:lnSpc>
                <a:spcPts val="4060"/>
              </a:lnSpc>
            </a:pPr>
          </a:p>
          <a:p>
            <a:pPr algn="l" marL="626112" indent="-313056" lvl="1">
              <a:lnSpc>
                <a:spcPts val="4060"/>
              </a:lnSpc>
              <a:buFont typeface="Arial"/>
              <a:buChar char="•"/>
            </a:pPr>
            <a:r>
              <a:rPr lang="en-US" b="true" sz="2900">
                <a:solidFill>
                  <a:srgbClr val="000000"/>
                </a:solidFill>
                <a:latin typeface="Open Sans 1 Bold"/>
                <a:ea typeface="Open Sans 1 Bold"/>
                <a:cs typeface="Open Sans 1 Bold"/>
                <a:sym typeface="Open Sans 1 Bold"/>
              </a:rPr>
              <a:t>Metodología ágil</a:t>
            </a:r>
          </a:p>
        </p:txBody>
      </p:sp>
      <p:sp>
        <p:nvSpPr>
          <p:cNvPr name="TextBox 6" id="6"/>
          <p:cNvSpPr txBox="true"/>
          <p:nvPr/>
        </p:nvSpPr>
        <p:spPr>
          <a:xfrm rot="0">
            <a:off x="3867245" y="2193758"/>
            <a:ext cx="288750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1 Bold"/>
                <a:ea typeface="Open Sans 1 Bold"/>
                <a:cs typeface="Open Sans 1 Bold"/>
                <a:sym typeface="Open Sans 1 Bold"/>
              </a:rPr>
              <a:t>Alcances</a:t>
            </a:r>
          </a:p>
        </p:txBody>
      </p:sp>
      <p:sp>
        <p:nvSpPr>
          <p:cNvPr name="TextBox 7" id="7"/>
          <p:cNvSpPr txBox="true"/>
          <p:nvPr/>
        </p:nvSpPr>
        <p:spPr>
          <a:xfrm rot="0">
            <a:off x="9480169" y="3512926"/>
            <a:ext cx="8024592" cy="1526540"/>
          </a:xfrm>
          <a:prstGeom prst="rect">
            <a:avLst/>
          </a:prstGeom>
        </p:spPr>
        <p:txBody>
          <a:bodyPr anchor="t" rtlCol="false" tIns="0" lIns="0" bIns="0" rIns="0">
            <a:spAutoFit/>
          </a:bodyPr>
          <a:lstStyle/>
          <a:p>
            <a:pPr algn="l" marL="626112" indent="-313056" lvl="1">
              <a:lnSpc>
                <a:spcPts val="4060"/>
              </a:lnSpc>
              <a:buFont typeface="Arial"/>
              <a:buChar char="•"/>
            </a:pPr>
            <a:r>
              <a:rPr lang="en-US" b="true" sz="2900">
                <a:solidFill>
                  <a:srgbClr val="000000"/>
                </a:solidFill>
                <a:latin typeface="Open Sans 1 Bold"/>
                <a:ea typeface="Open Sans 1 Bold"/>
                <a:cs typeface="Open Sans 1 Bold"/>
                <a:sym typeface="Open Sans 1 Bold"/>
              </a:rPr>
              <a:t>Dependencia tecnológica</a:t>
            </a:r>
          </a:p>
          <a:p>
            <a:pPr algn="l">
              <a:lnSpc>
                <a:spcPts val="4060"/>
              </a:lnSpc>
            </a:pPr>
          </a:p>
          <a:p>
            <a:pPr algn="l" marL="626112" indent="-313056" lvl="1">
              <a:lnSpc>
                <a:spcPts val="4060"/>
              </a:lnSpc>
              <a:buFont typeface="Arial"/>
              <a:buChar char="•"/>
            </a:pPr>
            <a:r>
              <a:rPr lang="en-US" b="true" sz="2900">
                <a:solidFill>
                  <a:srgbClr val="000000"/>
                </a:solidFill>
                <a:latin typeface="Open Sans 1 Bold"/>
                <a:ea typeface="Open Sans 1 Bold"/>
                <a:cs typeface="Open Sans 1 Bold"/>
                <a:sym typeface="Open Sans 1 Bold"/>
              </a:rPr>
              <a:t>Limitación de Calidad</a:t>
            </a:r>
          </a:p>
        </p:txBody>
      </p:sp>
      <p:sp>
        <p:nvSpPr>
          <p:cNvPr name="TextBox 8" id="8"/>
          <p:cNvSpPr txBox="true"/>
          <p:nvPr/>
        </p:nvSpPr>
        <p:spPr>
          <a:xfrm rot="0">
            <a:off x="11509714" y="2193758"/>
            <a:ext cx="421231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1 Bold"/>
                <a:ea typeface="Open Sans 1 Bold"/>
                <a:cs typeface="Open Sans 1 Bold"/>
                <a:sym typeface="Open Sans 1 Bold"/>
              </a:rPr>
              <a:t>Limitaciones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728" y="-4123228"/>
            <a:ext cx="18533456" cy="18533456"/>
          </a:xfrm>
          <a:custGeom>
            <a:avLst/>
            <a:gdLst/>
            <a:ahLst/>
            <a:cxnLst/>
            <a:rect r="r" b="b" t="t" l="l"/>
            <a:pathLst>
              <a:path h="18533456" w="18533456">
                <a:moveTo>
                  <a:pt x="0" y="0"/>
                </a:moveTo>
                <a:lnTo>
                  <a:pt x="18533456" y="0"/>
                </a:lnTo>
                <a:lnTo>
                  <a:pt x="18533456" y="18533456"/>
                </a:lnTo>
                <a:lnTo>
                  <a:pt x="0" y="1853345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38225" y="0"/>
            <a:ext cx="0" cy="10303804"/>
          </a:xfrm>
          <a:prstGeom prst="line">
            <a:avLst/>
          </a:prstGeom>
          <a:ln cap="flat" w="190500">
            <a:solidFill>
              <a:srgbClr val="57BEE4"/>
            </a:solidFill>
            <a:prstDash val="solid"/>
            <a:headEnd type="none" len="sm" w="sm"/>
            <a:tailEnd type="none" len="sm" w="sm"/>
          </a:ln>
        </p:spPr>
      </p:sp>
      <p:sp>
        <p:nvSpPr>
          <p:cNvPr name="TextBox 4" id="4"/>
          <p:cNvSpPr txBox="true"/>
          <p:nvPr/>
        </p:nvSpPr>
        <p:spPr>
          <a:xfrm rot="0">
            <a:off x="1639050" y="852871"/>
            <a:ext cx="15723395" cy="1801483"/>
          </a:xfrm>
          <a:prstGeom prst="rect">
            <a:avLst/>
          </a:prstGeom>
        </p:spPr>
        <p:txBody>
          <a:bodyPr anchor="t" rtlCol="false" tIns="0" lIns="0" bIns="0" rIns="0">
            <a:spAutoFit/>
          </a:bodyPr>
          <a:lstStyle/>
          <a:p>
            <a:pPr algn="l">
              <a:lnSpc>
                <a:spcPts val="6867"/>
              </a:lnSpc>
            </a:pPr>
            <a:r>
              <a:rPr lang="en-US" sz="7630">
                <a:solidFill>
                  <a:srgbClr val="000000"/>
                </a:solidFill>
                <a:latin typeface="Antonio"/>
                <a:ea typeface="Antonio"/>
                <a:cs typeface="Antonio"/>
                <a:sym typeface="Antonio"/>
              </a:rPr>
              <a:t>Metodología de trabajo para el desarrollo del proyecto</a:t>
            </a:r>
          </a:p>
        </p:txBody>
      </p:sp>
      <p:sp>
        <p:nvSpPr>
          <p:cNvPr name="TextBox 5" id="5"/>
          <p:cNvSpPr txBox="true"/>
          <p:nvPr/>
        </p:nvSpPr>
        <p:spPr>
          <a:xfrm rot="0">
            <a:off x="1639050" y="3026799"/>
            <a:ext cx="15620250" cy="4781549"/>
          </a:xfrm>
          <a:prstGeom prst="rect">
            <a:avLst/>
          </a:prstGeom>
        </p:spPr>
        <p:txBody>
          <a:bodyPr anchor="t" rtlCol="false" tIns="0" lIns="0" bIns="0" rIns="0">
            <a:spAutoFit/>
          </a:bodyPr>
          <a:lstStyle/>
          <a:p>
            <a:pPr algn="l" marL="647711" indent="-323856" lvl="1">
              <a:lnSpc>
                <a:spcPts val="4200"/>
              </a:lnSpc>
              <a:buFont typeface="Arial"/>
              <a:buChar char="•"/>
            </a:pPr>
            <a:r>
              <a:rPr lang="en-US" b="true" sz="3000">
                <a:solidFill>
                  <a:srgbClr val="000000"/>
                </a:solidFill>
                <a:latin typeface="Open Sans 2 Bold"/>
                <a:ea typeface="Open Sans 2 Bold"/>
                <a:cs typeface="Open Sans 2 Bold"/>
                <a:sym typeface="Open Sans 2 Bold"/>
              </a:rPr>
              <a:t>Metodol</a:t>
            </a:r>
            <a:r>
              <a:rPr lang="en-US" b="true" sz="3000">
                <a:solidFill>
                  <a:srgbClr val="000000"/>
                </a:solidFill>
                <a:latin typeface="Open Sans 2 Bold"/>
                <a:ea typeface="Open Sans 2 Bold"/>
                <a:cs typeface="Open Sans 2 Bold"/>
                <a:sym typeface="Open Sans 2 Bold"/>
              </a:rPr>
              <a:t>ogía Ágil SCRUM</a:t>
            </a:r>
          </a:p>
          <a:p>
            <a:pPr algn="l">
              <a:lnSpc>
                <a:spcPts val="4200"/>
              </a:lnSpc>
            </a:pPr>
          </a:p>
          <a:p>
            <a:pPr algn="l" marL="647711" indent="-323856" lvl="1">
              <a:lnSpc>
                <a:spcPts val="4200"/>
              </a:lnSpc>
              <a:buFont typeface="Arial"/>
              <a:buChar char="•"/>
            </a:pPr>
            <a:r>
              <a:rPr lang="en-US" b="true" sz="3000">
                <a:solidFill>
                  <a:srgbClr val="000000"/>
                </a:solidFill>
                <a:latin typeface="Open Sans 2 Bold"/>
                <a:ea typeface="Open Sans 2 Bold"/>
                <a:cs typeface="Open Sans 2 Bold"/>
                <a:sym typeface="Open Sans 2 Bold"/>
              </a:rPr>
              <a:t>Sprints de dos semanas</a:t>
            </a:r>
          </a:p>
          <a:p>
            <a:pPr algn="l">
              <a:lnSpc>
                <a:spcPts val="4200"/>
              </a:lnSpc>
            </a:pPr>
          </a:p>
          <a:p>
            <a:pPr algn="l" marL="647711" indent="-323856" lvl="1">
              <a:lnSpc>
                <a:spcPts val="4200"/>
              </a:lnSpc>
              <a:buFont typeface="Arial"/>
              <a:buChar char="•"/>
            </a:pPr>
            <a:r>
              <a:rPr lang="en-US" b="true" sz="3000">
                <a:solidFill>
                  <a:srgbClr val="000000"/>
                </a:solidFill>
                <a:latin typeface="Open Sans 2 Bold"/>
                <a:ea typeface="Open Sans 2 Bold"/>
                <a:cs typeface="Open Sans 2 Bold"/>
                <a:sym typeface="Open Sans 2 Bold"/>
              </a:rPr>
              <a:t>Roles definidos</a:t>
            </a:r>
          </a:p>
          <a:p>
            <a:pPr algn="l">
              <a:lnSpc>
                <a:spcPts val="4200"/>
              </a:lnSpc>
            </a:pPr>
          </a:p>
          <a:p>
            <a:pPr algn="l" marL="647711" indent="-323856" lvl="1">
              <a:lnSpc>
                <a:spcPts val="4200"/>
              </a:lnSpc>
              <a:buFont typeface="Arial"/>
              <a:buChar char="•"/>
            </a:pPr>
            <a:r>
              <a:rPr lang="en-US" b="true" sz="3000">
                <a:solidFill>
                  <a:srgbClr val="000000"/>
                </a:solidFill>
                <a:latin typeface="Open Sans 2 Bold"/>
                <a:ea typeface="Open Sans 2 Bold"/>
                <a:cs typeface="Open Sans 2 Bold"/>
                <a:sym typeface="Open Sans 2 Bold"/>
              </a:rPr>
              <a:t>Revisiones y retrospectivas</a:t>
            </a:r>
          </a:p>
          <a:p>
            <a:pPr algn="l">
              <a:lnSpc>
                <a:spcPts val="4200"/>
              </a:lnSpc>
            </a:pPr>
          </a:p>
          <a:p>
            <a:pPr algn="l" marL="647711" indent="-323856" lvl="1">
              <a:lnSpc>
                <a:spcPts val="4200"/>
              </a:lnSpc>
              <a:buFont typeface="Arial"/>
              <a:buChar char="•"/>
            </a:pPr>
            <a:r>
              <a:rPr lang="en-US" b="true" sz="3000">
                <a:solidFill>
                  <a:srgbClr val="000000"/>
                </a:solidFill>
                <a:latin typeface="Open Sans 2 Bold"/>
                <a:ea typeface="Open Sans 2 Bold"/>
                <a:cs typeface="Open Sans 2 Bold"/>
                <a:sym typeface="Open Sans 2 Bold"/>
              </a:rPr>
              <a:t>Fases claras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728" y="-4123228"/>
            <a:ext cx="18533456" cy="18533456"/>
          </a:xfrm>
          <a:custGeom>
            <a:avLst/>
            <a:gdLst/>
            <a:ahLst/>
            <a:cxnLst/>
            <a:rect r="r" b="b" t="t" l="l"/>
            <a:pathLst>
              <a:path h="18533456" w="18533456">
                <a:moveTo>
                  <a:pt x="0" y="0"/>
                </a:moveTo>
                <a:lnTo>
                  <a:pt x="18533456" y="0"/>
                </a:lnTo>
                <a:lnTo>
                  <a:pt x="18533456" y="18533456"/>
                </a:lnTo>
                <a:lnTo>
                  <a:pt x="0" y="1853345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38225" y="0"/>
            <a:ext cx="0" cy="10303804"/>
          </a:xfrm>
          <a:prstGeom prst="line">
            <a:avLst/>
          </a:prstGeom>
          <a:ln cap="flat" w="190500">
            <a:solidFill>
              <a:srgbClr val="57BEE4"/>
            </a:solidFill>
            <a:prstDash val="solid"/>
            <a:headEnd type="none" len="sm" w="sm"/>
            <a:tailEnd type="none" len="sm" w="sm"/>
          </a:ln>
        </p:spPr>
      </p:sp>
      <p:grpSp>
        <p:nvGrpSpPr>
          <p:cNvPr name="Group 4" id="4"/>
          <p:cNvGrpSpPr/>
          <p:nvPr/>
        </p:nvGrpSpPr>
        <p:grpSpPr>
          <a:xfrm rot="0">
            <a:off x="1623124" y="2290668"/>
            <a:ext cx="15636176" cy="7276034"/>
            <a:chOff x="0" y="0"/>
            <a:chExt cx="4118170" cy="1916322"/>
          </a:xfrm>
        </p:grpSpPr>
        <p:sp>
          <p:nvSpPr>
            <p:cNvPr name="Freeform 5" id="5"/>
            <p:cNvSpPr/>
            <p:nvPr/>
          </p:nvSpPr>
          <p:spPr>
            <a:xfrm flipH="false" flipV="false" rot="0">
              <a:off x="0" y="0"/>
              <a:ext cx="4118170" cy="1916322"/>
            </a:xfrm>
            <a:custGeom>
              <a:avLst/>
              <a:gdLst/>
              <a:ahLst/>
              <a:cxnLst/>
              <a:rect r="r" b="b" t="t" l="l"/>
              <a:pathLst>
                <a:path h="1916322" w="4118170">
                  <a:moveTo>
                    <a:pt x="0" y="0"/>
                  </a:moveTo>
                  <a:lnTo>
                    <a:pt x="4118170" y="0"/>
                  </a:lnTo>
                  <a:lnTo>
                    <a:pt x="4118170" y="1916322"/>
                  </a:lnTo>
                  <a:lnTo>
                    <a:pt x="0" y="1916322"/>
                  </a:lnTo>
                  <a:close/>
                </a:path>
              </a:pathLst>
            </a:custGeom>
            <a:solidFill>
              <a:srgbClr val="FFFFFF"/>
            </a:solidFill>
          </p:spPr>
        </p:sp>
        <p:sp>
          <p:nvSpPr>
            <p:cNvPr name="TextBox 6" id="6"/>
            <p:cNvSpPr txBox="true"/>
            <p:nvPr/>
          </p:nvSpPr>
          <p:spPr>
            <a:xfrm>
              <a:off x="0" y="-38100"/>
              <a:ext cx="4118170" cy="1954422"/>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623124" y="2290668"/>
            <a:ext cx="15636176" cy="7276034"/>
          </a:xfrm>
          <a:custGeom>
            <a:avLst/>
            <a:gdLst/>
            <a:ahLst/>
            <a:cxnLst/>
            <a:rect r="r" b="b" t="t" l="l"/>
            <a:pathLst>
              <a:path h="7276034" w="15636176">
                <a:moveTo>
                  <a:pt x="0" y="0"/>
                </a:moveTo>
                <a:lnTo>
                  <a:pt x="15636176" y="0"/>
                </a:lnTo>
                <a:lnTo>
                  <a:pt x="15636176" y="7276033"/>
                </a:lnTo>
                <a:lnTo>
                  <a:pt x="0" y="7276033"/>
                </a:lnTo>
                <a:lnTo>
                  <a:pt x="0" y="0"/>
                </a:lnTo>
                <a:close/>
              </a:path>
            </a:pathLst>
          </a:custGeom>
          <a:blipFill>
            <a:blip r:embed="rId4"/>
            <a:stretch>
              <a:fillRect l="0" t="0" r="0" b="0"/>
            </a:stretch>
          </a:blipFill>
        </p:spPr>
      </p:sp>
      <p:sp>
        <p:nvSpPr>
          <p:cNvPr name="TextBox 8" id="8"/>
          <p:cNvSpPr txBox="true"/>
          <p:nvPr/>
        </p:nvSpPr>
        <p:spPr>
          <a:xfrm rot="0">
            <a:off x="1623124" y="852871"/>
            <a:ext cx="15636176" cy="924559"/>
          </a:xfrm>
          <a:prstGeom prst="rect">
            <a:avLst/>
          </a:prstGeom>
        </p:spPr>
        <p:txBody>
          <a:bodyPr anchor="t" rtlCol="false" tIns="0" lIns="0" bIns="0" rIns="0">
            <a:spAutoFit/>
          </a:bodyPr>
          <a:lstStyle/>
          <a:p>
            <a:pPr algn="l">
              <a:lnSpc>
                <a:spcPts val="6796"/>
              </a:lnSpc>
            </a:pPr>
            <a:r>
              <a:rPr lang="en-US" sz="7551">
                <a:solidFill>
                  <a:srgbClr val="000000"/>
                </a:solidFill>
                <a:latin typeface="Antonio"/>
                <a:ea typeface="Antonio"/>
                <a:cs typeface="Antonio"/>
                <a:sym typeface="Antonio"/>
              </a:rPr>
              <a:t>Cronograma para el desarrollo del proyecto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728" y="-4123228"/>
            <a:ext cx="18533456" cy="18533456"/>
          </a:xfrm>
          <a:custGeom>
            <a:avLst/>
            <a:gdLst/>
            <a:ahLst/>
            <a:cxnLst/>
            <a:rect r="r" b="b" t="t" l="l"/>
            <a:pathLst>
              <a:path h="18533456" w="18533456">
                <a:moveTo>
                  <a:pt x="0" y="0"/>
                </a:moveTo>
                <a:lnTo>
                  <a:pt x="18533456" y="0"/>
                </a:lnTo>
                <a:lnTo>
                  <a:pt x="18533456" y="18533456"/>
                </a:lnTo>
                <a:lnTo>
                  <a:pt x="0" y="1853345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38225" y="0"/>
            <a:ext cx="0" cy="10303804"/>
          </a:xfrm>
          <a:prstGeom prst="line">
            <a:avLst/>
          </a:prstGeom>
          <a:ln cap="flat" w="190500">
            <a:solidFill>
              <a:srgbClr val="57BEE4"/>
            </a:solidFill>
            <a:prstDash val="solid"/>
            <a:headEnd type="none" len="sm" w="sm"/>
            <a:tailEnd type="none" len="sm" w="sm"/>
          </a:ln>
        </p:spPr>
      </p:sp>
      <p:sp>
        <p:nvSpPr>
          <p:cNvPr name="Freeform 4" id="4"/>
          <p:cNvSpPr/>
          <p:nvPr/>
        </p:nvSpPr>
        <p:spPr>
          <a:xfrm flipH="false" flipV="false" rot="0">
            <a:off x="7154947" y="139494"/>
            <a:ext cx="10252111" cy="10008013"/>
          </a:xfrm>
          <a:custGeom>
            <a:avLst/>
            <a:gdLst/>
            <a:ahLst/>
            <a:cxnLst/>
            <a:rect r="r" b="b" t="t" l="l"/>
            <a:pathLst>
              <a:path h="10008013" w="10252111">
                <a:moveTo>
                  <a:pt x="0" y="0"/>
                </a:moveTo>
                <a:lnTo>
                  <a:pt x="10252111" y="0"/>
                </a:lnTo>
                <a:lnTo>
                  <a:pt x="10252111" y="10008012"/>
                </a:lnTo>
                <a:lnTo>
                  <a:pt x="0" y="10008012"/>
                </a:lnTo>
                <a:lnTo>
                  <a:pt x="0" y="0"/>
                </a:lnTo>
                <a:close/>
              </a:path>
            </a:pathLst>
          </a:custGeom>
          <a:blipFill>
            <a:blip r:embed="rId4"/>
            <a:stretch>
              <a:fillRect l="0" t="0" r="0" b="0"/>
            </a:stretch>
          </a:blipFill>
        </p:spPr>
      </p:sp>
      <p:sp>
        <p:nvSpPr>
          <p:cNvPr name="TextBox 5" id="5"/>
          <p:cNvSpPr txBox="true"/>
          <p:nvPr/>
        </p:nvSpPr>
        <p:spPr>
          <a:xfrm rot="0">
            <a:off x="1325927" y="4188711"/>
            <a:ext cx="5636569" cy="2166754"/>
          </a:xfrm>
          <a:prstGeom prst="rect">
            <a:avLst/>
          </a:prstGeom>
        </p:spPr>
        <p:txBody>
          <a:bodyPr anchor="t" rtlCol="false" tIns="0" lIns="0" bIns="0" rIns="0">
            <a:spAutoFit/>
          </a:bodyPr>
          <a:lstStyle/>
          <a:p>
            <a:pPr algn="l">
              <a:lnSpc>
                <a:spcPts val="8238"/>
              </a:lnSpc>
            </a:pPr>
            <a:r>
              <a:rPr lang="en-US" sz="9153">
                <a:solidFill>
                  <a:srgbClr val="000000"/>
                </a:solidFill>
                <a:latin typeface="Antonio"/>
                <a:ea typeface="Antonio"/>
                <a:cs typeface="Antonio"/>
                <a:sym typeface="Antonio"/>
              </a:rPr>
              <a:t>Arquitectura del software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728" y="-4123228"/>
            <a:ext cx="18533456" cy="18533456"/>
          </a:xfrm>
          <a:custGeom>
            <a:avLst/>
            <a:gdLst/>
            <a:ahLst/>
            <a:cxnLst/>
            <a:rect r="r" b="b" t="t" l="l"/>
            <a:pathLst>
              <a:path h="18533456" w="18533456">
                <a:moveTo>
                  <a:pt x="0" y="0"/>
                </a:moveTo>
                <a:lnTo>
                  <a:pt x="18533456" y="0"/>
                </a:lnTo>
                <a:lnTo>
                  <a:pt x="18533456" y="18533456"/>
                </a:lnTo>
                <a:lnTo>
                  <a:pt x="0" y="1853345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38225" y="0"/>
            <a:ext cx="0" cy="10303804"/>
          </a:xfrm>
          <a:prstGeom prst="line">
            <a:avLst/>
          </a:prstGeom>
          <a:ln cap="flat" w="190500">
            <a:solidFill>
              <a:srgbClr val="57BEE4"/>
            </a:solidFill>
            <a:prstDash val="solid"/>
            <a:headEnd type="none" len="sm" w="sm"/>
            <a:tailEnd type="none" len="sm" w="sm"/>
          </a:ln>
        </p:spPr>
      </p:sp>
      <p:sp>
        <p:nvSpPr>
          <p:cNvPr name="Freeform 4" id="4"/>
          <p:cNvSpPr/>
          <p:nvPr/>
        </p:nvSpPr>
        <p:spPr>
          <a:xfrm flipH="false" flipV="false" rot="0">
            <a:off x="1188799" y="95322"/>
            <a:ext cx="17221929" cy="10096356"/>
          </a:xfrm>
          <a:custGeom>
            <a:avLst/>
            <a:gdLst/>
            <a:ahLst/>
            <a:cxnLst/>
            <a:rect r="r" b="b" t="t" l="l"/>
            <a:pathLst>
              <a:path h="10096356" w="17221929">
                <a:moveTo>
                  <a:pt x="0" y="0"/>
                </a:moveTo>
                <a:lnTo>
                  <a:pt x="17221929" y="0"/>
                </a:lnTo>
                <a:lnTo>
                  <a:pt x="17221929" y="10096356"/>
                </a:lnTo>
                <a:lnTo>
                  <a:pt x="0" y="10096356"/>
                </a:lnTo>
                <a:lnTo>
                  <a:pt x="0" y="0"/>
                </a:lnTo>
                <a:close/>
              </a:path>
            </a:pathLst>
          </a:custGeom>
          <a:blipFill>
            <a:blip r:embed="rId4"/>
            <a:stretch>
              <a:fillRect l="0" t="0" r="0" b="0"/>
            </a:stretch>
          </a:blipFill>
        </p:spPr>
      </p:sp>
      <p:sp>
        <p:nvSpPr>
          <p:cNvPr name="TextBox 5" id="5"/>
          <p:cNvSpPr txBox="true"/>
          <p:nvPr/>
        </p:nvSpPr>
        <p:spPr>
          <a:xfrm rot="0">
            <a:off x="12936679" y="513289"/>
            <a:ext cx="5163972" cy="1061097"/>
          </a:xfrm>
          <a:prstGeom prst="rect">
            <a:avLst/>
          </a:prstGeom>
        </p:spPr>
        <p:txBody>
          <a:bodyPr anchor="t" rtlCol="false" tIns="0" lIns="0" bIns="0" rIns="0">
            <a:spAutoFit/>
          </a:bodyPr>
          <a:lstStyle/>
          <a:p>
            <a:pPr algn="l">
              <a:lnSpc>
                <a:spcPts val="7740"/>
              </a:lnSpc>
            </a:pPr>
            <a:r>
              <a:rPr lang="en-US" sz="8600">
                <a:solidFill>
                  <a:srgbClr val="000000"/>
                </a:solidFill>
                <a:latin typeface="Antonio"/>
                <a:ea typeface="Antonio"/>
                <a:cs typeface="Antonio"/>
                <a:sym typeface="Antonio"/>
              </a:rPr>
              <a:t>Diagrama BD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DAGXcGjKJK0</dc:identifier>
  <dcterms:modified xsi:type="dcterms:W3CDTF">2011-08-01T06:04:30Z</dcterms:modified>
  <cp:revision>1</cp:revision>
  <dc:title>Presentacion final portafolio</dc:title>
</cp:coreProperties>
</file>