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1" r:id="rId11"/>
    <p:sldId id="267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3042" y="200024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Автоматизированная информационная система библиотечного фонда города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86446" y="3886200"/>
            <a:ext cx="1985954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 smtClean="0"/>
              <a:t>Выполнили:</a:t>
            </a:r>
          </a:p>
          <a:p>
            <a:pPr algn="l"/>
            <a:r>
              <a:rPr lang="ru-RU" dirty="0" smtClean="0"/>
              <a:t>Балашова Е.С.</a:t>
            </a:r>
          </a:p>
          <a:p>
            <a:pPr algn="l"/>
            <a:r>
              <a:rPr lang="ru-RU" dirty="0" smtClean="0"/>
              <a:t>Гусева К.В.</a:t>
            </a:r>
          </a:p>
          <a:p>
            <a:pPr algn="l"/>
            <a:r>
              <a:rPr lang="ru-RU" dirty="0" smtClean="0"/>
              <a:t>Денисова Л.А.</a:t>
            </a:r>
          </a:p>
          <a:p>
            <a:pPr algn="l"/>
            <a:r>
              <a:rPr lang="ru-RU" dirty="0" smtClean="0"/>
              <a:t>Кошелев Д.А.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Действия по подготовке системы к эксплуатации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Все пользователи должны иметь навыки работы с операционными системами семейства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. Пользователи группы Администратор должны обладать навыками конфигурирования СУБД </a:t>
            </a:r>
            <a:r>
              <a:rPr lang="ru-RU" dirty="0" err="1" smtClean="0"/>
              <a:t>MySQL</a:t>
            </a:r>
            <a:r>
              <a:rPr lang="ru-RU" dirty="0" smtClean="0"/>
              <a:t>, серверных операционных систем семейства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или </a:t>
            </a:r>
            <a:r>
              <a:rPr lang="ru-RU" dirty="0" err="1" smtClean="0"/>
              <a:t>Slackware</a:t>
            </a:r>
            <a:r>
              <a:rPr lang="ru-RU" dirty="0" smtClean="0"/>
              <a:t> </a:t>
            </a:r>
            <a:r>
              <a:rPr lang="ru-RU" dirty="0" err="1" smtClean="0"/>
              <a:t>Linux</a:t>
            </a:r>
            <a:r>
              <a:rPr lang="ru-RU" dirty="0" smtClean="0"/>
              <a:t>, общесистемного ПО, настройки сетевых аппаратных и программных средств.</a:t>
            </a:r>
          </a:p>
          <a:p>
            <a:r>
              <a:rPr lang="ru-RU" dirty="0" smtClean="0"/>
              <a:t>Должен быть установлен </a:t>
            </a:r>
            <a:r>
              <a:rPr lang="ru-RU" dirty="0" err="1" smtClean="0"/>
              <a:t>пайтон</a:t>
            </a:r>
            <a:r>
              <a:rPr lang="ru-RU" dirty="0" smtClean="0"/>
              <a:t> и </a:t>
            </a:r>
            <a:r>
              <a:rPr lang="ru-RU" dirty="0" err="1" smtClean="0"/>
              <a:t>Tkinter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Состав и содержание дистрибутивного носителя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В состав дистрибутива входит:</a:t>
            </a:r>
          </a:p>
          <a:p>
            <a:r>
              <a:rPr lang="ru-RU" dirty="0" smtClean="0"/>
              <a:t>БД </a:t>
            </a:r>
            <a:r>
              <a:rPr lang="ru-RU" dirty="0" err="1" smtClean="0"/>
              <a:t>MySQL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Приложение установки базы данных;</a:t>
            </a:r>
          </a:p>
          <a:p>
            <a:r>
              <a:rPr lang="ru-RU" dirty="0" smtClean="0"/>
              <a:t>Серверная часть;</a:t>
            </a:r>
          </a:p>
          <a:p>
            <a:r>
              <a:rPr lang="ru-RU" dirty="0" smtClean="0"/>
              <a:t>Клиентская часть.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загрузки данных и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Предварительно необходимо выполнить установку системы.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того, чтобы запустить, откройте папку, в которую была установлена программа, и запустите файл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В открывшемся окне заполните следующие поля в области окна Общие параметры: Логин - </a:t>
            </a:r>
            <a:r>
              <a:rPr lang="ru-RU" dirty="0" err="1" smtClean="0"/>
              <a:t>логин</a:t>
            </a:r>
            <a:r>
              <a:rPr lang="ru-RU" dirty="0" smtClean="0"/>
              <a:t> (логическое имя) пользователя; Пароль - </a:t>
            </a:r>
            <a:r>
              <a:rPr lang="ru-RU" dirty="0" err="1" smtClean="0"/>
              <a:t>пароль</a:t>
            </a:r>
            <a:r>
              <a:rPr lang="ru-RU" dirty="0" smtClean="0"/>
              <a:t> для входа в систему;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ru-RU" dirty="0" smtClean="0"/>
              <a:t>Программное обеспечение работоспособно, если в результате действий пользователя</a:t>
            </a:r>
            <a:r>
              <a:rPr lang="en-US" dirty="0" smtClean="0"/>
              <a:t> </a:t>
            </a:r>
            <a:r>
              <a:rPr lang="ru-RU" dirty="0" smtClean="0"/>
              <a:t>на экране монитора отобразилось главное окно клиентского приложения без выдачи пользователю сообщений о сбое в работе.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Открыть пункт главную страницу выбрать раздел "найти книгу". Появится всплывающее окно, содержащее информацию о книги.</a:t>
            </a:r>
            <a:endParaRPr lang="en-US" dirty="0" smtClean="0"/>
          </a:p>
          <a:p>
            <a:r>
              <a:rPr lang="ru-RU" dirty="0" smtClean="0"/>
              <a:t>После завершения работы с информацией, закрыть вплывающее окно с информацией.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Ознакомились с принципами работы и назначением ИС</a:t>
            </a:r>
          </a:p>
          <a:p>
            <a:r>
              <a:rPr lang="ru-RU" dirty="0" smtClean="0"/>
              <a:t>Разобрали технические решения, используемые в ИС</a:t>
            </a:r>
          </a:p>
          <a:p>
            <a:r>
              <a:rPr lang="ru-RU" dirty="0" smtClean="0"/>
              <a:t>Рассмотрели компоненты и области применения ИС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85918" y="2786058"/>
            <a:ext cx="6143668" cy="14716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Ознакомиться с ИС</a:t>
            </a:r>
          </a:p>
          <a:p>
            <a:r>
              <a:rPr lang="ru-RU" dirty="0" smtClean="0"/>
              <a:t>Разобрать принцип работы ИС</a:t>
            </a:r>
          </a:p>
          <a:p>
            <a:r>
              <a:rPr lang="ru-RU" dirty="0" smtClean="0"/>
              <a:t>Ознакомиться с техническими решениями</a:t>
            </a:r>
          </a:p>
          <a:p>
            <a:r>
              <a:rPr lang="ru-RU" dirty="0" smtClean="0"/>
              <a:t>Рассмотреть состав и области применения ИС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и область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АИС библиотечного фонда города – прикладное программное обеспечение, предназначенное</a:t>
            </a:r>
          </a:p>
          <a:p>
            <a:pPr>
              <a:buNone/>
            </a:pPr>
            <a:r>
              <a:rPr lang="ru-RU" dirty="0" smtClean="0"/>
              <a:t>	для:</a:t>
            </a:r>
          </a:p>
          <a:p>
            <a:r>
              <a:rPr lang="ru-RU" dirty="0" smtClean="0"/>
              <a:t>Добавления новых данных в информационную систему;</a:t>
            </a:r>
          </a:p>
          <a:p>
            <a:r>
              <a:rPr lang="ru-RU" dirty="0" smtClean="0"/>
              <a:t>Редактирования данных в информационной системе;</a:t>
            </a:r>
          </a:p>
          <a:p>
            <a:r>
              <a:rPr lang="ru-RU" dirty="0" smtClean="0"/>
              <a:t>Получения данных из информационной системы;</a:t>
            </a:r>
          </a:p>
          <a:p>
            <a:r>
              <a:rPr lang="ru-RU" dirty="0" smtClean="0"/>
              <a:t>Удаления данных из информационной системы.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работы системы</a:t>
            </a:r>
            <a:endParaRPr lang="ru-RU" dirty="0"/>
          </a:p>
        </p:txBody>
      </p:sp>
      <p:pic>
        <p:nvPicPr>
          <p:cNvPr id="1026" name="Picture 2" descr="C:\Users\Acer\Desktop\Учеба\схема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175551" y="1600200"/>
            <a:ext cx="5027848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внедрения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Ускорение и облегчение процесса поиска нужной информации;</a:t>
            </a:r>
          </a:p>
          <a:p>
            <a:r>
              <a:rPr lang="ru-RU" dirty="0" smtClean="0"/>
              <a:t>Систематизация всех данных о книгах;</a:t>
            </a:r>
          </a:p>
          <a:p>
            <a:r>
              <a:rPr lang="ru-RU" dirty="0" smtClean="0"/>
              <a:t>Хранение информации в электронном виде, отказ от бумажного носителя;</a:t>
            </a:r>
          </a:p>
          <a:p>
            <a:r>
              <a:rPr lang="ru-RU" dirty="0" smtClean="0"/>
              <a:t>Отслеживание информации по движению книжного фонда библиотеки;</a:t>
            </a:r>
          </a:p>
          <a:p>
            <a:r>
              <a:rPr lang="ru-RU" dirty="0" smtClean="0"/>
              <a:t>Сбор статистических данных по часто востребованным изданиям;</a:t>
            </a:r>
          </a:p>
          <a:p>
            <a:r>
              <a:rPr lang="ru-RU" dirty="0" smtClean="0"/>
              <a:t>Видение электронной очереди на книги и информирование о её возврате;</a:t>
            </a:r>
          </a:p>
          <a:p>
            <a:r>
              <a:rPr lang="ru-RU" dirty="0" smtClean="0"/>
              <a:t>Своевременное информирование читателя о необходимости возврата книг.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технические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ru-RU" dirty="0" smtClean="0"/>
              <a:t>База данных </a:t>
            </a:r>
            <a:r>
              <a:rPr lang="en-US" dirty="0" err="1" smtClean="0"/>
              <a:t>SQLite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459682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Python</a:t>
            </a:r>
            <a:r>
              <a:rPr lang="ru-RU" dirty="0" smtClean="0"/>
              <a:t> — это </a:t>
            </a:r>
            <a:r>
              <a:rPr lang="ru-RU" dirty="0" err="1" smtClean="0"/>
              <a:t>скриптовый</a:t>
            </a:r>
            <a:r>
              <a:rPr lang="ru-RU" dirty="0" smtClean="0"/>
              <a:t> язык программирования. Он универсален, поэтому подходит для решения разнообразных задач и многих платформ, начиная с </a:t>
            </a:r>
            <a:r>
              <a:rPr lang="ru-RU" dirty="0" err="1" smtClean="0"/>
              <a:t>iOS</a:t>
            </a:r>
            <a:r>
              <a:rPr lang="ru-RU" dirty="0" smtClean="0"/>
              <a:t> и </a:t>
            </a:r>
            <a:r>
              <a:rPr lang="ru-RU" dirty="0" err="1" smtClean="0"/>
              <a:t>Android</a:t>
            </a:r>
            <a:r>
              <a:rPr lang="ru-RU" dirty="0" smtClean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 заканчивая серверными ОС.</a:t>
            </a:r>
          </a:p>
          <a:p>
            <a:pPr>
              <a:buNone/>
            </a:pPr>
            <a:r>
              <a:rPr lang="ru-RU" dirty="0" smtClean="0"/>
              <a:t>	Программировать можно практически на всех платформах, язык хорошо спроектирован и логичен.</a:t>
            </a:r>
          </a:p>
          <a:p>
            <a:pPr>
              <a:buNone/>
            </a:pPr>
            <a:r>
              <a:rPr lang="ru-RU" dirty="0" smtClean="0"/>
              <a:t>	Хоть </a:t>
            </a:r>
            <a:r>
              <a:rPr lang="ru-RU" dirty="0" err="1" smtClean="0"/>
              <a:t>Python</a:t>
            </a:r>
            <a:r>
              <a:rPr lang="ru-RU" dirty="0" smtClean="0"/>
              <a:t> и не компилируется, его можно использовать для создания </a:t>
            </a:r>
            <a:r>
              <a:rPr lang="ru-RU" dirty="0" err="1" smtClean="0"/>
              <a:t>десктопных</a:t>
            </a:r>
            <a:r>
              <a:rPr lang="ru-RU" dirty="0" smtClean="0"/>
              <a:t> программ.</a:t>
            </a:r>
            <a:endParaRPr lang="ru-RU" dirty="0"/>
          </a:p>
        </p:txBody>
      </p:sp>
      <p:pic>
        <p:nvPicPr>
          <p:cNvPr id="1027" name="Picture 3" descr="C:\Users\Acer\Desktop\Учеба\1200px-Python-logo-notex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8" y="4786338"/>
            <a:ext cx="2071662" cy="2071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Tkinter</a:t>
            </a:r>
            <a:endParaRPr lang="en-US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Tkinter</a:t>
            </a:r>
            <a:r>
              <a:rPr lang="ru-RU" dirty="0" smtClean="0"/>
              <a:t> – это пакет для </a:t>
            </a:r>
            <a:r>
              <a:rPr lang="ru-RU" dirty="0" err="1" smtClean="0"/>
              <a:t>Python</a:t>
            </a:r>
            <a:r>
              <a:rPr lang="ru-RU" dirty="0" smtClean="0"/>
              <a:t>, предназначенный для работы с библиотекой </a:t>
            </a:r>
            <a:r>
              <a:rPr lang="ru-RU" dirty="0" err="1" smtClean="0"/>
              <a:t>Tk</a:t>
            </a:r>
            <a:r>
              <a:rPr lang="ru-RU" dirty="0" smtClean="0"/>
              <a:t>. Библиотека </a:t>
            </a:r>
            <a:r>
              <a:rPr lang="ru-RU" dirty="0" err="1" smtClean="0"/>
              <a:t>Tk</a:t>
            </a:r>
            <a:r>
              <a:rPr lang="ru-RU" dirty="0" smtClean="0"/>
              <a:t> содержит компоненты графического интерфейса пользователя (</a:t>
            </a:r>
            <a:r>
              <a:rPr lang="ru-RU" dirty="0" err="1" smtClean="0"/>
              <a:t>graphical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interface</a:t>
            </a:r>
            <a:r>
              <a:rPr lang="ru-RU" dirty="0" smtClean="0"/>
              <a:t> – GUI).</a:t>
            </a:r>
          </a:p>
          <a:p>
            <a:pPr>
              <a:buNone/>
            </a:pPr>
            <a:r>
              <a:rPr lang="ru-RU" dirty="0" smtClean="0"/>
              <a:t>	Под графическим интерфейсом пользователя (GUI) подразумеваются все те окна, кнопки, текстовые поля для ввода, </a:t>
            </a:r>
            <a:r>
              <a:rPr lang="ru-RU" dirty="0" err="1" smtClean="0"/>
              <a:t>скроллеры</a:t>
            </a:r>
            <a:r>
              <a:rPr lang="ru-RU" dirty="0" smtClean="0"/>
              <a:t>, списки, </a:t>
            </a:r>
            <a:r>
              <a:rPr lang="ru-RU" dirty="0" err="1" smtClean="0"/>
              <a:t>радиокнопки</a:t>
            </a:r>
            <a:r>
              <a:rPr lang="ru-RU" dirty="0" smtClean="0"/>
              <a:t>, флажки и </a:t>
            </a:r>
            <a:r>
              <a:rPr lang="ru-RU" dirty="0" err="1" smtClean="0"/>
              <a:t>др</a:t>
            </a:r>
            <a:r>
              <a:rPr lang="en-US" dirty="0" smtClean="0"/>
              <a:t>. </a:t>
            </a:r>
            <a:r>
              <a:rPr lang="ru-RU" dirty="0" smtClean="0"/>
              <a:t>Через них можно взаимодействовать с программой и управлять ею. </a:t>
            </a:r>
            <a:endParaRPr lang="ru-RU" dirty="0"/>
          </a:p>
        </p:txBody>
      </p:sp>
      <p:pic>
        <p:nvPicPr>
          <p:cNvPr id="2050" name="Picture 2" descr="C:\Users\Acer\Desktop\Учеба\hello_tkinter_carto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9948" y="5000636"/>
            <a:ext cx="2684052" cy="1857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 данных </a:t>
            </a:r>
            <a:r>
              <a:rPr lang="en-US" dirty="0" err="1" smtClean="0"/>
              <a:t>SQLite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SQLite</a:t>
            </a:r>
            <a:r>
              <a:rPr lang="ru-RU" dirty="0" smtClean="0"/>
              <a:t> — это встраиваемая </a:t>
            </a:r>
            <a:r>
              <a:rPr lang="ru-RU" dirty="0" err="1" smtClean="0"/>
              <a:t>кроссплатформенная</a:t>
            </a:r>
            <a:r>
              <a:rPr lang="ru-RU" dirty="0" smtClean="0"/>
              <a:t> БД, которая поддерживает достаточно полный набор команд SQL и доступна в исходных кодах.</a:t>
            </a:r>
          </a:p>
          <a:p>
            <a:pPr>
              <a:buNone/>
            </a:pPr>
            <a:r>
              <a:rPr lang="ru-RU" dirty="0" smtClean="0"/>
              <a:t>	Одно из ее главных достоинств – надежность. При выпуске версии она проходит через ряд серьезнейших автоматических тестов (проводится ~ 2 </a:t>
            </a:r>
            <a:r>
              <a:rPr lang="ru-RU" dirty="0" err="1" smtClean="0"/>
              <a:t>млн</a:t>
            </a:r>
            <a:r>
              <a:rPr lang="ru-RU" dirty="0" smtClean="0"/>
              <a:t> тестов), покрытие кода тестами 100% (с августа 2009).</a:t>
            </a:r>
            <a:endParaRPr lang="ru-RU" dirty="0"/>
          </a:p>
        </p:txBody>
      </p:sp>
      <p:pic>
        <p:nvPicPr>
          <p:cNvPr id="3074" name="Picture 2" descr="C:\Users\Acer\Desktop\Учеба\SQLite370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377782"/>
            <a:ext cx="5238744" cy="2480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226</TotalTime>
  <Words>255</Words>
  <PresentationFormat>Экран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Обычная</vt:lpstr>
      <vt:lpstr>Автоматизированная информационная система библиотечного фонда города</vt:lpstr>
      <vt:lpstr>Цели и задачи работы</vt:lpstr>
      <vt:lpstr>Назначение и область использования</vt:lpstr>
      <vt:lpstr>Принцип работы системы</vt:lpstr>
      <vt:lpstr>Цели внедрения системы</vt:lpstr>
      <vt:lpstr>Базовые технические решения</vt:lpstr>
      <vt:lpstr>Язык программирования Python</vt:lpstr>
      <vt:lpstr>Библиотека Tkinter</vt:lpstr>
      <vt:lpstr>База данных SQLite</vt:lpstr>
      <vt:lpstr>Действия по подготовке системы к эксплуатации</vt:lpstr>
      <vt:lpstr>Состав и содержание дистрибутивного носителя данных</vt:lpstr>
      <vt:lpstr>Порядок загрузки данных и программ</vt:lpstr>
      <vt:lpstr>Основные действия</vt:lpstr>
      <vt:lpstr>Выводы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информационная система библиотечного фонда города</dc:title>
  <dc:creator>Acer</dc:creator>
  <cp:lastModifiedBy>Пользователь Windows</cp:lastModifiedBy>
  <cp:revision>25</cp:revision>
  <dcterms:created xsi:type="dcterms:W3CDTF">2020-05-13T19:21:54Z</dcterms:created>
  <dcterms:modified xsi:type="dcterms:W3CDTF">2020-05-23T21:47:33Z</dcterms:modified>
</cp:coreProperties>
</file>