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35"/>
  </p:notesMasterIdLst>
  <p:handoutMasterIdLst>
    <p:handoutMasterId r:id="rId36"/>
  </p:handoutMasterIdLst>
  <p:sldIdLst>
    <p:sldId id="607" r:id="rId6"/>
    <p:sldId id="616" r:id="rId7"/>
    <p:sldId id="634" r:id="rId8"/>
    <p:sldId id="624" r:id="rId9"/>
    <p:sldId id="257" r:id="rId10"/>
    <p:sldId id="623" r:id="rId11"/>
    <p:sldId id="635" r:id="rId12"/>
    <p:sldId id="639" r:id="rId13"/>
    <p:sldId id="638" r:id="rId14"/>
    <p:sldId id="637" r:id="rId15"/>
    <p:sldId id="636" r:id="rId16"/>
    <p:sldId id="625" r:id="rId17"/>
    <p:sldId id="605" r:id="rId18"/>
    <p:sldId id="265" r:id="rId19"/>
    <p:sldId id="641" r:id="rId20"/>
    <p:sldId id="260" r:id="rId21"/>
    <p:sldId id="642" r:id="rId22"/>
    <p:sldId id="261" r:id="rId23"/>
    <p:sldId id="643" r:id="rId24"/>
    <p:sldId id="262" r:id="rId25"/>
    <p:sldId id="644" r:id="rId26"/>
    <p:sldId id="263" r:id="rId27"/>
    <p:sldId id="645" r:id="rId28"/>
    <p:sldId id="264" r:id="rId29"/>
    <p:sldId id="646" r:id="rId30"/>
    <p:sldId id="640" r:id="rId31"/>
    <p:sldId id="600" r:id="rId32"/>
    <p:sldId id="647" r:id="rId33"/>
    <p:sldId id="627" r:id="rId3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28" y="24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29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02C08-D938-4247-9A2D-CF48A287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838" y="1444313"/>
            <a:ext cx="11998640" cy="483892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Luiz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Temos cursos de uma plataforma própria da empresa - Safra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Academy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Animações explicativas;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 Ter mais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demantas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4- Com bastante animações;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Ter contato com minha equipe;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6- Não;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De semana estudo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Cobol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de fim de semana jogo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38239-8579-40FA-B2B5-ED3DF124C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Entrevista 3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74DBD8-483B-437C-A2A7-6B407C0FA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</p:spTree>
    <p:extLst>
      <p:ext uri="{BB962C8B-B14F-4D97-AF65-F5344CB8AC3E}">
        <p14:creationId xmlns:p14="http://schemas.microsoft.com/office/powerpoint/2010/main" val="99150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02C08-D938-4247-9A2D-CF48A287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38" y="1169992"/>
            <a:ext cx="11706253" cy="546594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Caio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Sim. É uma plataforma onde os cursos são feitos com empresas parceiras ou cursos da própria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Profundidade do conteúdo e a didática dos professores.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4- Buscaria novas tecnologias que estão no mercado e conteúdo atualizado das que já estão.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Aprender novas tecnologias.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6- Não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Realizo cursos na plataforma em que a empresa disponibilizou.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38239-8579-40FA-B2B5-ED3DF124C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Entrevista 4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74DBD8-483B-437C-A2A7-6B407C0FA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</p:spTree>
    <p:extLst>
      <p:ext uri="{BB962C8B-B14F-4D97-AF65-F5344CB8AC3E}">
        <p14:creationId xmlns:p14="http://schemas.microsoft.com/office/powerpoint/2010/main" val="354278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7301" y="1017534"/>
            <a:ext cx="11348178" cy="63230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7052FA-6FC8-45C8-9FF7-8ED696B3FB24}"/>
              </a:ext>
            </a:extLst>
          </p:cNvPr>
          <p:cNvSpPr txBox="1"/>
          <p:nvPr/>
        </p:nvSpPr>
        <p:spPr>
          <a:xfrm>
            <a:off x="2527300" y="1002401"/>
            <a:ext cx="1562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Gabriel Silva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094C63-38C7-4499-BD45-C423253E692A}"/>
              </a:ext>
            </a:extLst>
          </p:cNvPr>
          <p:cNvSpPr txBox="1"/>
          <p:nvPr/>
        </p:nvSpPr>
        <p:spPr>
          <a:xfrm>
            <a:off x="5359399" y="1017535"/>
            <a:ext cx="482600" cy="41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DE2A2D-1671-494C-9452-36087535F212}"/>
              </a:ext>
            </a:extLst>
          </p:cNvPr>
          <p:cNvSpPr txBox="1"/>
          <p:nvPr/>
        </p:nvSpPr>
        <p:spPr>
          <a:xfrm>
            <a:off x="1673590" y="618609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- Falta de tempo;</a:t>
            </a:r>
          </a:p>
          <a:p>
            <a:r>
              <a:rPr lang="pt-BR" sz="1600" dirty="0">
                <a:latin typeface="Exo 2" panose="00000500000000000000" pitchFamily="50" charset="0"/>
              </a:rPr>
              <a:t>- Falta de planejamento;</a:t>
            </a:r>
          </a:p>
          <a:p>
            <a:r>
              <a:rPr lang="pt-BR" sz="1600" dirty="0">
                <a:latin typeface="Exo 2" panose="00000500000000000000" pitchFamily="50" charset="0"/>
              </a:rPr>
              <a:t>- Deslocamento.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6AA603-A0AC-41BB-9941-6D571A638535}"/>
              </a:ext>
            </a:extLst>
          </p:cNvPr>
          <p:cNvSpPr txBox="1"/>
          <p:nvPr/>
        </p:nvSpPr>
        <p:spPr>
          <a:xfrm>
            <a:off x="7087920" y="6186097"/>
            <a:ext cx="388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Estabilidade Financeira;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Estabilidade Empregatícia;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Constituir uma família;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901016-4489-45EE-9827-0C63CC64282F}"/>
              </a:ext>
            </a:extLst>
          </p:cNvPr>
          <p:cNvSpPr txBox="1"/>
          <p:nvPr/>
        </p:nvSpPr>
        <p:spPr>
          <a:xfrm>
            <a:off x="4391390" y="1737467"/>
            <a:ext cx="388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Otimista;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Cansado;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Motivado;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09B7B6-9F41-48AD-A54D-C3A4604FCBF9}"/>
              </a:ext>
            </a:extLst>
          </p:cNvPr>
          <p:cNvSpPr txBox="1"/>
          <p:nvPr/>
        </p:nvSpPr>
        <p:spPr>
          <a:xfrm>
            <a:off x="1643245" y="2965232"/>
            <a:ext cx="3330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-  “É errando que se aprende”;</a:t>
            </a:r>
          </a:p>
          <a:p>
            <a:r>
              <a:rPr lang="pt-BR" sz="1600" dirty="0">
                <a:latin typeface="Exo 2" panose="00000500000000000000" pitchFamily="50" charset="0"/>
              </a:rPr>
              <a:t>-  “Ninguém nasceu sabendo”;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“Vale a pena a tentativa”;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“Você está no caminho certo”;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“Você ainda é jovem”;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5B2249-85FA-44CE-A971-AD9676763C7C}"/>
              </a:ext>
            </a:extLst>
          </p:cNvPr>
          <p:cNvSpPr txBox="1"/>
          <p:nvPr/>
        </p:nvSpPr>
        <p:spPr>
          <a:xfrm>
            <a:off x="8855439" y="3140151"/>
            <a:ext cx="333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Tendências tecnológicas;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Redes socias;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Jogos online; 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Podcast;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882-E016-4F35-AA64-7D6F67D31CE4}"/>
              </a:ext>
            </a:extLst>
          </p:cNvPr>
          <p:cNvSpPr txBox="1"/>
          <p:nvPr/>
        </p:nvSpPr>
        <p:spPr>
          <a:xfrm>
            <a:off x="4670245" y="4623467"/>
            <a:ext cx="333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Trabalha;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Joga;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Estuda;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Exo 2" panose="00000500000000000000" pitchFamily="50" charset="0"/>
              </a:rPr>
              <a:t>Tecnologia;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9BFA6C-07A3-4A83-B297-B088F569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/>
          </a:p>
        </p:txBody>
      </p:sp>
      <p:pic>
        <p:nvPicPr>
          <p:cNvPr id="6" name="Imagem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37A4FC8D-5A33-47A7-85AA-246DB81E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01" y="30982"/>
            <a:ext cx="11248948" cy="74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8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F8A144-B020-4DF8-ADEA-E66D8356B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Quais as Dores?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D8927FB-553C-4084-BB0B-26E025124F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FCFE20-4287-4DE6-8046-EA85FAD6D055}"/>
              </a:ext>
            </a:extLst>
          </p:cNvPr>
          <p:cNvSpPr txBox="1"/>
          <p:nvPr/>
        </p:nvSpPr>
        <p:spPr>
          <a:xfrm>
            <a:off x="1033354" y="1290832"/>
            <a:ext cx="11795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Do que ela reclama?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 </a:t>
            </a:r>
            <a:r>
              <a:rPr lang="pt-BR" sz="2000" dirty="0">
                <a:latin typeface="Exo 2" panose="00000500000000000000" pitchFamily="50" charset="0"/>
              </a:rPr>
              <a:t>Preço dos jogos eletrônicos, tempo de deslocamento até o estágio, custo de se manter em home office.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são seus problemas?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Por conta da pandemia consegue sair com seus amigos e ter muitos momentos de lazer, chega muito tarde em casa e não  consegue fazer as tarefas e estudar para as provas da faculdade.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são suas insatisfações?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A falta de tempo,  a espera de algo, cobrança em excesso.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Do que ela tem medo?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</a:t>
            </a:r>
            <a:r>
              <a:rPr lang="pt-BR" sz="2000" dirty="0">
                <a:latin typeface="Exo 2" panose="00000500000000000000" pitchFamily="50" charset="0"/>
              </a:rPr>
              <a:t>Tem medo de perder seus pais, de não alcançar seus planos para os futuros, de morrer, de se arrepender de não ter vivido mais cada momento. 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a impede de conseguir o que quer?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A falta de foco , a dificuldade de se relacionar com as pessoas, timidez , não se planejar, pouca renda.</a:t>
            </a:r>
          </a:p>
        </p:txBody>
      </p:sp>
    </p:spTree>
    <p:extLst>
      <p:ext uri="{BB962C8B-B14F-4D97-AF65-F5344CB8AC3E}">
        <p14:creationId xmlns:p14="http://schemas.microsoft.com/office/powerpoint/2010/main" val="51408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80FDC7-7DC8-4CB2-B16B-0F8E459C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5F008D26-5AFC-4B5F-8328-5C685C93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5" y="-1"/>
            <a:ext cx="11386961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0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7FD21B1-5BB7-4C03-84EA-6C259BB7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Quais são as Necessidades?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9EC2FAB-49DC-47A1-AFB6-4F7B7E50FB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3F9B94-98E9-4D3A-B222-422BD6F6E9D9}"/>
              </a:ext>
            </a:extLst>
          </p:cNvPr>
          <p:cNvSpPr txBox="1"/>
          <p:nvPr/>
        </p:nvSpPr>
        <p:spPr>
          <a:xfrm>
            <a:off x="1175656" y="1100786"/>
            <a:ext cx="115867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O que ela quer?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Ser efetivado, se formar na faculdade, ter uma namorada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os sonhos dela?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Construir uma família , ter uma ótima renda , estabilidade no emprego, viajar o mundo, conquistar sua casa própria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é sucesso para ela?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Ter sua independência financeira, poder ter a família por perto , ter sua própria casa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a faz feliz?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Estar com os amigos, com seus pais, viajar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acabaria com seus problemas?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Dinheiro, auto conhecimento.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Onde quer chegar?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Quer conquistar sua casa própria, quer chegar a um cargo de gestor.</a:t>
            </a:r>
          </a:p>
        </p:txBody>
      </p:sp>
    </p:spTree>
    <p:extLst>
      <p:ext uri="{BB962C8B-B14F-4D97-AF65-F5344CB8AC3E}">
        <p14:creationId xmlns:p14="http://schemas.microsoft.com/office/powerpoint/2010/main" val="358016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C7F7F9-17E0-41BC-BDE0-9F722622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880"/>
          </a:p>
        </p:txBody>
      </p:sp>
      <p:pic>
        <p:nvPicPr>
          <p:cNvPr id="6" name="Imagem 5" descr="Linha do tempo&#10;&#10;Descrição gerada automaticamente">
            <a:extLst>
              <a:ext uri="{FF2B5EF4-FFF2-40B4-BE49-F238E27FC236}">
                <a16:creationId xmlns:a16="http://schemas.microsoft.com/office/drawing/2014/main" id="{56665C15-3952-4508-9206-B0DFD6A6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55" y="-1"/>
            <a:ext cx="10975041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D0B8426-2657-417A-9708-3A0222004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você Pensa e Sente?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FEBCCE-374F-47CE-86BD-0907B4705A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19</a:t>
            </a:fld>
            <a:endParaRPr lang="pt-BR" sz="88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B5DB19-A64F-4981-A709-8DCCC7EC7043}"/>
              </a:ext>
            </a:extLst>
          </p:cNvPr>
          <p:cNvSpPr txBox="1"/>
          <p:nvPr/>
        </p:nvSpPr>
        <p:spPr>
          <a:xfrm>
            <a:off x="809897" y="1358537"/>
            <a:ext cx="10854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Está feliz?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Sim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pensa da vida?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Que apesar de todas as dificuldades, tudo tem um porque, e é necessário saber tirar proveito de cada momento para aprender com eles</a:t>
            </a:r>
          </a:p>
          <a:p>
            <a:endParaRPr lang="pt-BR" sz="2000" b="1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pensa do futuro?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Que não se pode ficar parado esperando as coisas caírem no colo, precisa ter empenho e foco para conquistar o que almeja.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Qual sentimento predominante?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Cansaço e esperançoso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acha das notícias que lê?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</a:t>
            </a:r>
            <a:r>
              <a:rPr lang="pt-BR" sz="2000" dirty="0">
                <a:latin typeface="Exo 2" panose="00000500000000000000" pitchFamily="50" charset="0"/>
              </a:rPr>
              <a:t>: Muito trágicas, preocupantes</a:t>
            </a:r>
          </a:p>
        </p:txBody>
      </p:sp>
    </p:spTree>
    <p:extLst>
      <p:ext uri="{BB962C8B-B14F-4D97-AF65-F5344CB8AC3E}">
        <p14:creationId xmlns:p14="http://schemas.microsoft.com/office/powerpoint/2010/main" val="236873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617273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Grupo 4 – Plataforma de Cursos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Carlos </a:t>
            </a:r>
            <a:r>
              <a:rPr lang="pt-BR" dirty="0" err="1"/>
              <a:t>Mascena</a:t>
            </a:r>
            <a:r>
              <a:rPr lang="pt-BR" dirty="0"/>
              <a:t> – 01202004</a:t>
            </a:r>
          </a:p>
          <a:p>
            <a:r>
              <a:rPr lang="pt-BR" dirty="0"/>
              <a:t>Jorge </a:t>
            </a:r>
            <a:r>
              <a:rPr lang="pt-BR" dirty="0" err="1"/>
              <a:t>Ulian</a:t>
            </a:r>
            <a:r>
              <a:rPr lang="pt-BR" dirty="0"/>
              <a:t> - 01202079</a:t>
            </a:r>
          </a:p>
          <a:p>
            <a:r>
              <a:rPr lang="pt-BR" dirty="0" err="1"/>
              <a:t>Kauê</a:t>
            </a:r>
            <a:r>
              <a:rPr lang="pt-BR" dirty="0"/>
              <a:t> Volpe - 01202088</a:t>
            </a:r>
          </a:p>
          <a:p>
            <a:r>
              <a:rPr lang="pt-BR" dirty="0"/>
              <a:t>Pedro </a:t>
            </a:r>
            <a:r>
              <a:rPr lang="pt-BR" dirty="0" err="1"/>
              <a:t>Duó</a:t>
            </a:r>
            <a:r>
              <a:rPr lang="pt-BR" dirty="0"/>
              <a:t> – 02201040</a:t>
            </a:r>
          </a:p>
          <a:p>
            <a:r>
              <a:rPr lang="pt-BR" dirty="0"/>
              <a:t>Samuel Lopes - 01201099</a:t>
            </a:r>
          </a:p>
          <a:p>
            <a:r>
              <a:rPr lang="pt-BR" dirty="0" err="1"/>
              <a:t>Winicius</a:t>
            </a:r>
            <a:r>
              <a:rPr lang="pt-BR" dirty="0"/>
              <a:t> Silva - 01202035</a:t>
            </a:r>
          </a:p>
          <a:p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DC976-3209-4DB6-B743-4C3F91418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88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162355D-8BE0-45B0-990C-A7B5D7C0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7" y="99253"/>
            <a:ext cx="11406496" cy="73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F61E05-3103-4B1F-9D06-36AA53D7F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ouve?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57AE3B7-B165-4BFD-A1AB-8C6FBE59B5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88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033F5-1B0D-47C5-B8D3-25D2B3BB163F}"/>
              </a:ext>
            </a:extLst>
          </p:cNvPr>
          <p:cNvSpPr txBox="1"/>
          <p:nvPr/>
        </p:nvSpPr>
        <p:spPr>
          <a:xfrm>
            <a:off x="1280160" y="1345474"/>
            <a:ext cx="11103429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O que ouve dos amigos que confia?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Desabafos familiares, amorosos, planos para o futuro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ouve no rádio?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Noticias sobre futebol, situação do trânsito, músicas 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Quem são seus influenciadores?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Seus pais e amigos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marcas respeita?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Nike, Tesla, Sony, Asus, Apple, Microsoft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ouve da família?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Que sentem orgulho, para continuar se empenhando, parar de gastar com festas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ouve dos colegas de trabalho?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“É errando que se aprende", "Ninguém nasceu sabendo", "Você está no caminho certo</a:t>
            </a:r>
            <a:r>
              <a:rPr lang="pt-B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5163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4C534CD-DF20-49E1-AC99-A0A3D9A6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88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C8701B7-30A2-4AE2-BB39-7B384446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" y="-1"/>
            <a:ext cx="1203309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66365F-2CBD-47D3-82AC-AB22EEC98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vê?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E076CAD-EFF4-4394-BDCD-7B632E6181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88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63A78F-DD21-46FC-84B8-E478A74BE0F3}"/>
              </a:ext>
            </a:extLst>
          </p:cNvPr>
          <p:cNvSpPr txBox="1"/>
          <p:nvPr/>
        </p:nvSpPr>
        <p:spPr>
          <a:xfrm>
            <a:off x="914400" y="1267097"/>
            <a:ext cx="11560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Programas de TV?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Não costuma assistir tv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Com quem ele convive?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Com seus pais e seu cachorro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Como é o mundo em que vive?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Voltado para tecnologias em geral, jogos online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Como são seus amigos?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Estudiosos, </a:t>
            </a:r>
            <a:r>
              <a:rPr lang="pt-BR" sz="2000" dirty="0" err="1">
                <a:latin typeface="Exo 2" panose="00000500000000000000" pitchFamily="50" charset="0"/>
              </a:rPr>
              <a:t>timídos</a:t>
            </a:r>
            <a:r>
              <a:rPr lang="pt-BR" sz="2000" dirty="0">
                <a:latin typeface="Exo 2" panose="00000500000000000000" pitchFamily="50" charset="0"/>
              </a:rPr>
              <a:t>, gostam de café, possuem o mesmo interesse por tecnologia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Como é seu ambiente de trabalho?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Muito amigável, receptivo e colaborativo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Redes Sociais?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Twitter, </a:t>
            </a:r>
            <a:r>
              <a:rPr lang="pt-BR" sz="2000" dirty="0" err="1">
                <a:latin typeface="Exo 2" panose="00000500000000000000" pitchFamily="50" charset="0"/>
              </a:rPr>
              <a:t>discord</a:t>
            </a:r>
            <a:r>
              <a:rPr lang="pt-BR" sz="2000" dirty="0">
                <a:latin typeface="Exo 2" panose="00000500000000000000" pitchFamily="50" charset="0"/>
              </a:rPr>
              <a:t>, </a:t>
            </a:r>
            <a:r>
              <a:rPr lang="pt-BR" sz="2000" dirty="0" err="1">
                <a:latin typeface="Exo 2" panose="00000500000000000000" pitchFamily="50" charset="0"/>
              </a:rPr>
              <a:t>instagram</a:t>
            </a:r>
            <a:r>
              <a:rPr lang="pt-BR" sz="2000" dirty="0">
                <a:latin typeface="Exo 2" panose="00000500000000000000" pitchFamily="50" charset="0"/>
              </a:rPr>
              <a:t>, </a:t>
            </a:r>
            <a:r>
              <a:rPr lang="pt-BR" sz="2000" dirty="0" err="1">
                <a:latin typeface="Exo 2" panose="00000500000000000000" pitchFamily="50" charset="0"/>
              </a:rPr>
              <a:t>facebook</a:t>
            </a:r>
            <a:r>
              <a:rPr lang="pt-BR" sz="2000" dirty="0">
                <a:latin typeface="Exo 2" panose="00000500000000000000" pitchFamily="50" charset="0"/>
              </a:rPr>
              <a:t> ,</a:t>
            </a:r>
            <a:r>
              <a:rPr lang="pt-BR" sz="2000" dirty="0" err="1">
                <a:latin typeface="Exo 2" panose="00000500000000000000" pitchFamily="50" charset="0"/>
              </a:rPr>
              <a:t>telegram</a:t>
            </a:r>
            <a:r>
              <a:rPr lang="pt-BR" sz="2000" dirty="0">
                <a:latin typeface="Exo 2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51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F4661C-F9F5-49B1-9567-8370AF50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880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9B7418A-4BEE-4633-B39C-BDF8F67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76" y="-1"/>
            <a:ext cx="10957599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57E6E49-C967-4B72-92C7-5A6F0C746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fala e faz? 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472AB3F-8A2F-4ACC-92B7-F5A2DB89D0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25</a:t>
            </a:fld>
            <a:endParaRPr lang="pt-BR" sz="88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FC9CD8-6A59-4950-B144-1F4577E530D9}"/>
              </a:ext>
            </a:extLst>
          </p:cNvPr>
          <p:cNvSpPr txBox="1"/>
          <p:nvPr/>
        </p:nvSpPr>
        <p:spPr>
          <a:xfrm>
            <a:off x="966651" y="1111685"/>
            <a:ext cx="1163882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O que ela fala para as pessoas?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Busca pouco contato com pessoas que não conhece e o pouco que fala é sobre as tecnologias emergentes e jogos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Ela faz o que fala?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Sim, não gosta de hipocrisia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seus assuntos preferidos?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Jogos e tecnologias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Quais seus hobbies?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Jogar no computador e assistir anime e séries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Qual seu trabalho?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Estagiário em análise de dados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2000" b="1" dirty="0">
                <a:latin typeface="Exo 2" panose="00000500000000000000" pitchFamily="50" charset="0"/>
              </a:rPr>
              <a:t>O que estuda?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R: </a:t>
            </a:r>
            <a:r>
              <a:rPr lang="pt-BR" sz="2000" dirty="0">
                <a:latin typeface="Exo 2" panose="00000500000000000000" pitchFamily="50" charset="0"/>
              </a:rPr>
              <a:t>Análise e desenvolvimento de sistemas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590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</a:t>
            </a:r>
            <a:r>
              <a:rPr lang="pt-BR" dirty="0" err="1"/>
              <a:t>MyLearning</a:t>
            </a:r>
            <a:r>
              <a:rPr lang="pt-BR" dirty="0"/>
              <a:t> (Accenture) 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 </a:t>
            </a:r>
          </a:p>
          <a:p>
            <a:pPr algn="ctr"/>
            <a:r>
              <a:rPr lang="pt-BR" dirty="0"/>
              <a:t>Plataforma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7668559" y="1360697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Adquirir </a:t>
            </a:r>
          </a:p>
          <a:p>
            <a:pPr algn="ctr"/>
            <a:r>
              <a:rPr lang="pt-BR" dirty="0"/>
              <a:t>Curso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10187170" y="1351015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</a:t>
            </a:r>
          </a:p>
          <a:p>
            <a:pPr algn="ctr"/>
            <a:r>
              <a:rPr lang="pt-BR" dirty="0"/>
              <a:t>Curso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5149948" y="1328078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</a:t>
            </a:r>
          </a:p>
          <a:p>
            <a:pPr algn="ctr"/>
            <a:r>
              <a:rPr lang="pt-BR" dirty="0"/>
              <a:t>Curso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94082" y="222379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280449"/>
            <a:ext cx="21849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Fazer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Validar credencial de acesso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Cursos obrigatórios</a:t>
            </a: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081" y="3295700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5283" y="3274764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2049" y="3268631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04711" y="4598089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Apreensivo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Pressionado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Esperançoso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4997192" y="5846455"/>
            <a:ext cx="25341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Módulo demonstrativo.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Vídeo introdução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Trilha de cursos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07A8164-7A68-4F80-B1A2-822CE5BCF087}"/>
              </a:ext>
            </a:extLst>
          </p:cNvPr>
          <p:cNvSpPr/>
          <p:nvPr/>
        </p:nvSpPr>
        <p:spPr>
          <a:xfrm>
            <a:off x="4800370" y="2194835"/>
            <a:ext cx="29277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Verificar catálogo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Selecionar curso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Ingressar no curso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C60C23-2980-4067-95C1-70155077D925}"/>
              </a:ext>
            </a:extLst>
          </p:cNvPr>
          <p:cNvSpPr/>
          <p:nvPr/>
        </p:nvSpPr>
        <p:spPr>
          <a:xfrm>
            <a:off x="10387571" y="2233919"/>
            <a:ext cx="2674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Acessar conteúdo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Realizar os módulos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Realizar teste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Emitir certificado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E5653DE-3D44-41A4-A25E-34C948C28C0F}"/>
              </a:ext>
            </a:extLst>
          </p:cNvPr>
          <p:cNvSpPr/>
          <p:nvPr/>
        </p:nvSpPr>
        <p:spPr>
          <a:xfrm>
            <a:off x="5149512" y="4613849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Satisfeito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Desafiado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5B18F60-0575-4D19-9FC6-01A00841DB3C}"/>
              </a:ext>
            </a:extLst>
          </p:cNvPr>
          <p:cNvSpPr/>
          <p:nvPr/>
        </p:nvSpPr>
        <p:spPr>
          <a:xfrm>
            <a:off x="10187170" y="466390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Realizado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Feliz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Confiante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13EF3BA-5EF5-4325-BCD9-65A8854B481B}"/>
              </a:ext>
            </a:extLst>
          </p:cNvPr>
          <p:cNvSpPr/>
          <p:nvPr/>
        </p:nvSpPr>
        <p:spPr>
          <a:xfrm>
            <a:off x="2517683" y="5844177"/>
            <a:ext cx="2547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Sugestões de cursos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Opções de idioma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Interação com o usuário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F297B63-54AB-4ADC-9572-3E0B555E5B51}"/>
              </a:ext>
            </a:extLst>
          </p:cNvPr>
          <p:cNvSpPr/>
          <p:nvPr/>
        </p:nvSpPr>
        <p:spPr>
          <a:xfrm>
            <a:off x="10174186" y="5916543"/>
            <a:ext cx="2888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Enviar relatório de desempenho.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Gerar selo de graduação.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Obter pontuação</a:t>
            </a:r>
          </a:p>
        </p:txBody>
      </p:sp>
      <p:pic>
        <p:nvPicPr>
          <p:cNvPr id="54" name="Gráfico 53" descr="Rosto surpreso sem preenchimento ">
            <a:extLst>
              <a:ext uri="{FF2B5EF4-FFF2-40B4-BE49-F238E27FC236}">
                <a16:creationId xmlns:a16="http://schemas.microsoft.com/office/drawing/2014/main" id="{AE8B1E42-40E2-4460-8D1F-6187FA366E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51682" y="3313674"/>
            <a:ext cx="914400" cy="914400"/>
          </a:xfrm>
          <a:prstGeom prst="rect">
            <a:avLst/>
          </a:prstGeom>
        </p:spPr>
      </p:pic>
      <p:sp>
        <p:nvSpPr>
          <p:cNvPr id="42" name="Retângulo 34">
            <a:extLst>
              <a:ext uri="{FF2B5EF4-FFF2-40B4-BE49-F238E27FC236}">
                <a16:creationId xmlns:a16="http://schemas.microsoft.com/office/drawing/2014/main" id="{59D4AA2A-885D-4E5E-B7C7-5A39CF5DB2EB}"/>
              </a:ext>
            </a:extLst>
          </p:cNvPr>
          <p:cNvSpPr/>
          <p:nvPr/>
        </p:nvSpPr>
        <p:spPr>
          <a:xfrm>
            <a:off x="7475312" y="2221296"/>
            <a:ext cx="29277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curso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Solicitar Voucher caso necessário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Confirmar pagamento</a:t>
            </a:r>
          </a:p>
        </p:txBody>
      </p:sp>
      <p:sp>
        <p:nvSpPr>
          <p:cNvPr id="56" name="Retângulo 42">
            <a:extLst>
              <a:ext uri="{FF2B5EF4-FFF2-40B4-BE49-F238E27FC236}">
                <a16:creationId xmlns:a16="http://schemas.microsoft.com/office/drawing/2014/main" id="{793136FD-7477-4BAC-86A6-82767D7A52FC}"/>
              </a:ext>
            </a:extLst>
          </p:cNvPr>
          <p:cNvSpPr/>
          <p:nvPr/>
        </p:nvSpPr>
        <p:spPr>
          <a:xfrm>
            <a:off x="7728132" y="466390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Interessado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Animado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Apreensivo</a:t>
            </a:r>
          </a:p>
        </p:txBody>
      </p:sp>
      <p:sp>
        <p:nvSpPr>
          <p:cNvPr id="57" name="Retângulo 51">
            <a:extLst>
              <a:ext uri="{FF2B5EF4-FFF2-40B4-BE49-F238E27FC236}">
                <a16:creationId xmlns:a16="http://schemas.microsoft.com/office/drawing/2014/main" id="{12E1EC01-441C-44C0-BE23-B9233B86D4D7}"/>
              </a:ext>
            </a:extLst>
          </p:cNvPr>
          <p:cNvSpPr/>
          <p:nvPr/>
        </p:nvSpPr>
        <p:spPr>
          <a:xfrm>
            <a:off x="7668559" y="5846455"/>
            <a:ext cx="2622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Catálogos personalizados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Níveis de especialidade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Disponibilizar voucher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 - </a:t>
            </a:r>
            <a:r>
              <a:rPr lang="pt-BR" dirty="0" err="1"/>
              <a:t>Udemy</a:t>
            </a:r>
            <a:endParaRPr lang="pt-BR" dirty="0"/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</a:t>
            </a:r>
          </a:p>
          <a:p>
            <a:pPr algn="ctr"/>
            <a:r>
              <a:rPr lang="pt-BR" dirty="0"/>
              <a:t>Curso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Adquirir </a:t>
            </a:r>
          </a:p>
          <a:p>
            <a:pPr algn="ctr"/>
            <a:r>
              <a:rPr lang="pt-BR" dirty="0"/>
              <a:t>Curso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</a:t>
            </a:r>
          </a:p>
          <a:p>
            <a:pPr algn="ctr"/>
            <a:r>
              <a:rPr lang="pt-BR" dirty="0"/>
              <a:t>Curso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</a:t>
            </a:r>
          </a:p>
          <a:p>
            <a:pPr algn="ctr"/>
            <a:r>
              <a:rPr lang="pt-BR" dirty="0"/>
              <a:t>Certificado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94082" y="222379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280449"/>
            <a:ext cx="2184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Escolher curso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Cadastrar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Login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4733" y="3347684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1546" y="3305857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9834" y="3241834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04711" y="4598089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Apreensivo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Interessado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Ansioso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4941195" y="5987678"/>
            <a:ext cx="335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Módulo demonstrativo.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Vídeo introdução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07A8164-7A68-4F80-B1A2-822CE5BCF087}"/>
              </a:ext>
            </a:extLst>
          </p:cNvPr>
          <p:cNvSpPr/>
          <p:nvPr/>
        </p:nvSpPr>
        <p:spPr>
          <a:xfrm>
            <a:off x="4800370" y="2194835"/>
            <a:ext cx="2927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ao carrinho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Registrar dados de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Confirmar pagamento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C60C23-2980-4067-95C1-70155077D925}"/>
              </a:ext>
            </a:extLst>
          </p:cNvPr>
          <p:cNvSpPr/>
          <p:nvPr/>
        </p:nvSpPr>
        <p:spPr>
          <a:xfrm>
            <a:off x="7712627" y="2146178"/>
            <a:ext cx="2674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Acessar conteúdo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Realizar os módulos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Realizar teste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Finalizar curso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39A4EFE-F5EA-446D-A458-98F0CF7C573D}"/>
              </a:ext>
            </a:extLst>
          </p:cNvPr>
          <p:cNvSpPr/>
          <p:nvPr/>
        </p:nvSpPr>
        <p:spPr>
          <a:xfrm>
            <a:off x="10231239" y="2223798"/>
            <a:ext cx="309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Gerar certificado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Emitir certificado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E5653DE-3D44-41A4-A25E-34C948C28C0F}"/>
              </a:ext>
            </a:extLst>
          </p:cNvPr>
          <p:cNvSpPr/>
          <p:nvPr/>
        </p:nvSpPr>
        <p:spPr>
          <a:xfrm>
            <a:off x="5238660" y="4557981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Satisfeito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Animado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Desafiado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6ED5718-B9D9-4F68-9958-BB47AEEB323A}"/>
              </a:ext>
            </a:extLst>
          </p:cNvPr>
          <p:cNvSpPr/>
          <p:nvPr/>
        </p:nvSpPr>
        <p:spPr>
          <a:xfrm>
            <a:off x="7805066" y="4321090"/>
            <a:ext cx="203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Preocupado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Contente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5B18F60-0575-4D19-9FC6-01A00841DB3C}"/>
              </a:ext>
            </a:extLst>
          </p:cNvPr>
          <p:cNvSpPr/>
          <p:nvPr/>
        </p:nvSpPr>
        <p:spPr>
          <a:xfrm>
            <a:off x="10235444" y="455440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Realizado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Feliz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Confiante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13EF3BA-5EF5-4325-BCD9-65A8854B481B}"/>
              </a:ext>
            </a:extLst>
          </p:cNvPr>
          <p:cNvSpPr/>
          <p:nvPr/>
        </p:nvSpPr>
        <p:spPr>
          <a:xfrm>
            <a:off x="2267883" y="6064621"/>
            <a:ext cx="2881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Filtros inteligentes.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Sugestões de cursos.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F66491F-011F-4515-8087-8641FC18D1F0}"/>
              </a:ext>
            </a:extLst>
          </p:cNvPr>
          <p:cNvSpPr/>
          <p:nvPr/>
        </p:nvSpPr>
        <p:spPr>
          <a:xfrm>
            <a:off x="7821510" y="5886274"/>
            <a:ext cx="2888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Catálogos personalizados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Níveis de especialidade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F297B63-54AB-4ADC-9572-3E0B555E5B51}"/>
              </a:ext>
            </a:extLst>
          </p:cNvPr>
          <p:cNvSpPr/>
          <p:nvPr/>
        </p:nvSpPr>
        <p:spPr>
          <a:xfrm>
            <a:off x="10387571" y="5886780"/>
            <a:ext cx="2888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Enviar automaticamente.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Gerar selo de graduação.</a:t>
            </a:r>
          </a:p>
        </p:txBody>
      </p:sp>
      <p:pic>
        <p:nvPicPr>
          <p:cNvPr id="55" name="Gráfico 54" descr="Rosto sorrindo sem preenchimento ">
            <a:extLst>
              <a:ext uri="{FF2B5EF4-FFF2-40B4-BE49-F238E27FC236}">
                <a16:creationId xmlns:a16="http://schemas.microsoft.com/office/drawing/2014/main" id="{E4DA9EC7-0EB7-4203-9909-377807CC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1047" y="3274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547AE4-2E21-4E48-9CCD-8E767FB3C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 Paleta de Cores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169E588-872C-4A91-9618-6C27E799F5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28</a:t>
            </a:fld>
            <a:endParaRPr lang="pt-BR" sz="88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A2EC3D1-ECDF-4C99-A7C6-ADE96646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37" y="916248"/>
            <a:ext cx="878327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 - Ok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 - Ok</a:t>
            </a:r>
          </a:p>
          <a:p>
            <a:r>
              <a:rPr lang="pt-BR" sz="3600" dirty="0"/>
              <a:t>Passo 3 – Entrevistas (5 para o grupo) - Ok</a:t>
            </a:r>
          </a:p>
          <a:p>
            <a:r>
              <a:rPr lang="pt-BR" sz="3600" dirty="0"/>
              <a:t>Passo 4 – Mapa de Empatia -Ok</a:t>
            </a:r>
          </a:p>
          <a:p>
            <a:r>
              <a:rPr lang="pt-BR" sz="3600" dirty="0"/>
              <a:t>Passo 5 – Jornada - 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061468"/>
            <a:ext cx="12624030" cy="6282692"/>
          </a:xfrm>
        </p:spPr>
        <p:txBody>
          <a:bodyPr/>
          <a:lstStyle/>
          <a:p>
            <a:r>
              <a:rPr lang="pt-BR" b="1" dirty="0"/>
              <a:t>Qual o negócio (área) do projeto?</a:t>
            </a:r>
          </a:p>
          <a:p>
            <a:pPr marL="0" indent="0">
              <a:buNone/>
            </a:pPr>
            <a:r>
              <a:rPr lang="pt-BR" sz="4000" dirty="0"/>
              <a:t> R: Plataforma de Cursos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Pesquisa: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4000" dirty="0"/>
              <a:t>R: Nosso projeto é baseado em nossa dificuldades em nossas empresa, então trazemos nossas experiências e compartilhamos para chegar a uma solução.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698378"/>
          </a:xfrm>
        </p:spPr>
        <p:txBody>
          <a:bodyPr/>
          <a:lstStyle/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2400" dirty="0">
                <a:solidFill>
                  <a:srgbClr val="253746"/>
                </a:solidFill>
              </a:rPr>
              <a:t>- Realizamos pesquisa de campo;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2400" dirty="0">
                <a:solidFill>
                  <a:srgbClr val="253746"/>
                </a:solidFill>
              </a:rPr>
              <a:t>- Realizamos entrevistas com profissionais da área de TI;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2400" dirty="0">
                <a:solidFill>
                  <a:srgbClr val="253746"/>
                </a:solidFill>
              </a:rPr>
              <a:t>- Obtivemos feedbacks de nossos colegas de equipe em nossa empresa;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204" y="7236834"/>
            <a:ext cx="628613" cy="214279"/>
          </a:xfrm>
        </p:spPr>
        <p:txBody>
          <a:bodyPr/>
          <a:lstStyle>
            <a:defPPr>
              <a:defRPr lang="pt-BR"/>
            </a:defPPr>
            <a:lvl1pPr marL="0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06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812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718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625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532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437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343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250" algn="l" defTabSz="945812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93046" y="74223"/>
            <a:ext cx="2963122" cy="765639"/>
          </a:xfrm>
        </p:spPr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Exo 2" panose="00000500000000000000" pitchFamily="50" charset="0"/>
              </a:rPr>
              <a:t>2. </a:t>
            </a:r>
            <a:r>
              <a:rPr lang="pt-BR" dirty="0" err="1">
                <a:latin typeface="Exo 2" panose="00000500000000000000" pitchFamily="50" charset="0"/>
              </a:rPr>
              <a:t>Proto-Persona</a:t>
            </a:r>
            <a:r>
              <a:rPr lang="pt-BR" dirty="0">
                <a:latin typeface="Exo 2" panose="00000500000000000000" pitchFamily="50" charset="0"/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850" y="1404491"/>
            <a:ext cx="5759697" cy="2879849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850" y="4356945"/>
            <a:ext cx="11591400" cy="280105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3" y="1404771"/>
            <a:ext cx="5759697" cy="2879849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12796" y="613211"/>
            <a:ext cx="7424829" cy="594912"/>
          </a:xfrm>
        </p:spPr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pt-BR" sz="3199" dirty="0">
                <a:latin typeface="Exo 2" panose="00000500000000000000" pitchFamily="50" charset="0"/>
                <a:ea typeface="Ebrima" panose="02000000000000000000" pitchFamily="2" charset="0"/>
                <a:cs typeface="Ebrima" panose="02000000000000000000" pitchFamily="2" charset="0"/>
              </a:rPr>
              <a:t>Usuário profissional na área de TI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26966" y="2031438"/>
            <a:ext cx="3998584" cy="21231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Exo 2" panose="00000500000000000000" pitchFamily="50" charset="0"/>
              </a:rPr>
              <a:t>Gabriel Silva</a:t>
            </a:r>
          </a:p>
          <a:p>
            <a:r>
              <a:rPr lang="pt-BR" sz="2000" dirty="0">
                <a:latin typeface="Exo 2" panose="00000500000000000000" pitchFamily="50" charset="0"/>
              </a:rPr>
              <a:t>20 anos</a:t>
            </a:r>
          </a:p>
          <a:p>
            <a:endParaRPr lang="pt-BR" sz="2000" dirty="0">
              <a:latin typeface="Exo 2" panose="00000500000000000000" pitchFamily="50" charset="0"/>
            </a:endParaRPr>
          </a:p>
          <a:p>
            <a:r>
              <a:rPr lang="pt-BR" sz="1799" dirty="0">
                <a:latin typeface="Exo 2" panose="00000500000000000000" pitchFamily="50" charset="0"/>
              </a:rPr>
              <a:t>“Sou novo na organização e não consigo encontrar os cursos necessários para o meu desenvolvimento.”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3" y="2003890"/>
            <a:ext cx="5759697" cy="23072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799" dirty="0">
              <a:latin typeface="Exo 2" panose="00000500000000000000" pitchFamily="50" charset="0"/>
            </a:endParaRP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É impaciente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Gamer, Fã de streaming 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Solicita serviços como comida via App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Gosta de utilizar redes sociais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Tecnologias e atualidades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Tímido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Gosta de ler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9210" y="1513411"/>
            <a:ext cx="58642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596" y="1575933"/>
            <a:ext cx="40972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2177" y="4356665"/>
            <a:ext cx="281912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1055" y="4936340"/>
            <a:ext cx="11318455" cy="2030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Falta de centralização de informação referente a cursos profissionalizantes, com orientações para cada nível de competência dos colaborados.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Falta de uma trilha de desenvolvimento, com acompanhamento através de relatórios de desenvolvimento e benchmark dos colaboradores.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Necessidade de uma plataforma de fácil manuseio e organizada.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r>
              <a:rPr lang="pt-BR" sz="1799" dirty="0">
                <a:latin typeface="Exo 2" panose="00000500000000000000" pitchFamily="50" charset="0"/>
              </a:rPr>
              <a:t>Necessidade de uma plataforma de jogabilidade para comparar e visualizar a  evolução.</a:t>
            </a:r>
          </a:p>
          <a:p>
            <a:pPr marL="342851" indent="-342851">
              <a:buFont typeface="Arial" panose="020B0604020202020204" pitchFamily="34" charset="0"/>
              <a:buChar char="•"/>
            </a:pPr>
            <a:endParaRPr lang="pt-BR" sz="1799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170" y="7236834"/>
            <a:ext cx="628613" cy="21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99" tIns="10799" rIns="17999" bIns="10799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1" name="Picture 2" descr="Tenha orgulho de ser um profissional de TI! - Portal GSTI">
            <a:extLst>
              <a:ext uri="{FF2B5EF4-FFF2-40B4-BE49-F238E27FC236}">
                <a16:creationId xmlns:a16="http://schemas.microsoft.com/office/drawing/2014/main" id="{0C60BCA3-3197-46CB-8038-97BC202F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78" y="2128679"/>
            <a:ext cx="1789551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330381"/>
          </a:xfrm>
        </p:spPr>
        <p:txBody>
          <a:bodyPr/>
          <a:lstStyle/>
          <a:p>
            <a:r>
              <a:rPr lang="pt-BR" sz="3200" dirty="0"/>
              <a:t>- Nós estagiários quando chegamos nas empresas e recebemos uma plataforma de desenvolvimento e aperfeiçoamento, não encontramos um caminho de desenvolvimento bem definido, temos muitas dificuldades para podermos progredir nas capacitações necessárias, para podermos desenvolver e atuar em suas áreas com maior excelência.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02C08-D938-4247-9A2D-CF48A287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473" y="1196117"/>
            <a:ext cx="11280361" cy="579251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Sua empresa tem uma plataforma de curso?  E como é?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O que te deixa acolhido em uma plataforma ou aplicativo?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 O que você acha que falta, para você se desenvolver em sua empresa?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4- Se você fosse criar uma plataforma de curso, como seria?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Qual sua maior dificuldade quando você ingressou em sua empresa?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6- Com os cursos que a empresa oferece você acha que estaria preparado para tirar uma certificação.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O que você faz no seu tempo livre?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38239-8579-40FA-B2B5-ED3DF124C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3- Entrevistas  - Perguntas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74DBD8-483B-437C-A2A7-6B407C0FA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</p:spTree>
    <p:extLst>
      <p:ext uri="{BB962C8B-B14F-4D97-AF65-F5344CB8AC3E}">
        <p14:creationId xmlns:p14="http://schemas.microsoft.com/office/powerpoint/2010/main" val="24468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02C08-D938-4247-9A2D-CF48A287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38" y="1143867"/>
            <a:ext cx="11510311" cy="60931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Alexandre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Sim, é uma plataforma que depende dos analistas para criarem algum curso e repassarem seus conhecimentos.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A qualidade e a Diversidade de conteúdo.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 Nada pois, não pretendo continuar na mesma.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4- A tenderia somente a área de tecnologia, com diversos conteúdos, tendo cada um, um sistema de nível e provas para medir o aprendizado das pessoas.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Conseguir a atenção da minha gestora e ter que me virar sozinho pra conseguir conhecimento sobre 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6- Não, os cursos oferecidos, trazem apenas o básico, muitos não funcionam ou possuem conteúdos incompletos.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Guardo um espaço para a diversão e o outro para aprender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38239-8579-40FA-B2B5-ED3DF124C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Entrevista 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74DBD8-483B-437C-A2A7-6B407C0FA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</p:spTree>
    <p:extLst>
      <p:ext uri="{BB962C8B-B14F-4D97-AF65-F5344CB8AC3E}">
        <p14:creationId xmlns:p14="http://schemas.microsoft.com/office/powerpoint/2010/main" val="311105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02C08-D938-4247-9A2D-CF48A287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776" y="1104677"/>
            <a:ext cx="11593870" cy="61323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Vinicius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Sim, é uma plataforma baseada em um estilo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Classroom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onde ficam disponíveis vídeos e documentos explicativos sobre todos os Módulos do sistema desde o básico até o avançado;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Uma interface de fácil interatividade e com conteúdos completos e bem organizados torna a plataforma mais atrativa;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 Tempo, pois dentro da minha empresa temos uma disponibilidade bem completa de treinamentos para o sistema cujo estamos envolvidos;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4- Seria uma plataforma com uma interface simples e bem clean, deixando os conteúdos organizados de acordo com as informações que o usuário busque ou conteúdos separados por níveis de aprendizado, e seu conteúdo seria tanto de documentos escritos quanto de áudios visuais;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Minha empresa faz uso de um produto ERP então não tive tantos problemas para entender os processos, meu maior problema foi aprender as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são próprias de cada ERP;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6- Sim, pois apesar de usar um Produto baseado na economia estrangeira as certificações disponíveis são de nível internacional, e como já dito antes os cursos são bem completos e explicativos;</a:t>
            </a:r>
          </a:p>
          <a:p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Jogos eletrônicos.</a:t>
            </a:r>
            <a:endParaRPr lang="pt-BR" sz="1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38239-8579-40FA-B2B5-ED3DF124C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Entrevista 2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74DBD8-483B-437C-A2A7-6B407C0FA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</p:spTree>
    <p:extLst>
      <p:ext uri="{BB962C8B-B14F-4D97-AF65-F5344CB8AC3E}">
        <p14:creationId xmlns:p14="http://schemas.microsoft.com/office/powerpoint/2010/main" val="231509748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1988</Words>
  <Application>Microsoft Office PowerPoint</Application>
  <PresentationFormat>Personalizar</PresentationFormat>
  <Paragraphs>389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 </cp:lastModifiedBy>
  <cp:revision>11</cp:revision>
  <dcterms:created xsi:type="dcterms:W3CDTF">2016-12-01T16:19:35Z</dcterms:created>
  <dcterms:modified xsi:type="dcterms:W3CDTF">2021-09-01T00:30:33Z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