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  <p:sldMasterId id="2147483665" r:id="rId3"/>
  </p:sldMasterIdLst>
  <p:notesMasterIdLst>
    <p:notesMasterId r:id="rId15"/>
  </p:notesMasterIdLst>
  <p:handoutMasterIdLst>
    <p:handoutMasterId r:id="rId16"/>
  </p:handoutMasterIdLst>
  <p:sldIdLst>
    <p:sldId id="256" r:id="rId4"/>
    <p:sldId id="921" r:id="rId5"/>
    <p:sldId id="932" r:id="rId6"/>
    <p:sldId id="931" r:id="rId7"/>
    <p:sldId id="933" r:id="rId8"/>
    <p:sldId id="914" r:id="rId9"/>
    <p:sldId id="934" r:id="rId10"/>
    <p:sldId id="935" r:id="rId11"/>
    <p:sldId id="936" r:id="rId12"/>
    <p:sldId id="937" r:id="rId13"/>
    <p:sldId id="938" r:id="rId14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120" y="48"/>
      </p:cViewPr>
      <p:guideLst>
        <p:guide orient="horz" pos="2382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30/11/2021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30/11/2021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20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8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996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14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682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50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777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433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2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0651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440509" y="6676829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UsuarioCurso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31400"/>
              </p:ext>
            </p:extLst>
          </p:nvPr>
        </p:nvGraphicFramePr>
        <p:xfrm>
          <a:off x="164557" y="1546080"/>
          <a:ext cx="3711043" cy="35338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966207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UsuarioCursoController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555936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5227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getMyCurso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getCursoFinalizados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</a:t>
                      </a:r>
                    </a:p>
                    <a:p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patchCursosFinalizados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(Double, 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postRecentCurso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UsuarioCurso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33379"/>
              </p:ext>
            </p:extLst>
          </p:nvPr>
        </p:nvGraphicFramePr>
        <p:xfrm>
          <a:off x="9865960" y="999969"/>
          <a:ext cx="3101611" cy="411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Usuario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idUsuarioCurso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Curso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finalizado: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date: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progresso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getIdUsuarioCurso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getFkUsuario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getFkCurso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Curso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getFinalizado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getDate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getProgresso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43042"/>
              </p:ext>
            </p:extLst>
          </p:nvPr>
        </p:nvGraphicFramePr>
        <p:xfrm>
          <a:off x="4770167" y="1856043"/>
          <a:ext cx="3511707" cy="31525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UsuarioCursoRepository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kern="1200" dirty="0" err="1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atualizarFinalizado</a:t>
                      </a:r>
                      <a:r>
                        <a:rPr lang="pt-BR" sz="1800" kern="1200" dirty="0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800" kern="1200" dirty="0" err="1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pt-BR" sz="1800" kern="1200" dirty="0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kern="1200" dirty="0" err="1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pt-BR" sz="1800" kern="1200" dirty="0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kern="1200" dirty="0" err="1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Interger</a:t>
                      </a:r>
                      <a:r>
                        <a:rPr lang="pt-BR" sz="1800" kern="1200" dirty="0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pt-BR" sz="1800" kern="1200" dirty="0" err="1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UsuarioCurso</a:t>
                      </a:r>
                      <a:endParaRPr lang="pt-BR" sz="1800" kern="1200" dirty="0">
                        <a:solidFill>
                          <a:srgbClr val="FF297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kern="1200" dirty="0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atualizarProgresso</a:t>
                      </a:r>
                      <a:r>
                        <a:rPr lang="pt-BR" sz="1800" kern="1200" dirty="0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(Double, </a:t>
                      </a:r>
                      <a:r>
                        <a:rPr lang="pt-BR" sz="1800" kern="1200" dirty="0" err="1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pt-BR" sz="1800" kern="1200" dirty="0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kern="1200" dirty="0" err="1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pt-BR" sz="1800" kern="1200" dirty="0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pt-BR" sz="1800" kern="1200" dirty="0" err="1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UsuarioCurso</a:t>
                      </a:r>
                      <a:endParaRPr lang="pt-BR" sz="1800" kern="1200" dirty="0">
                        <a:solidFill>
                          <a:srgbClr val="FF297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kern="1200" dirty="0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atualizarDate</a:t>
                      </a:r>
                      <a:r>
                        <a:rPr lang="pt-BR" sz="1800" kern="1200" dirty="0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(Date, </a:t>
                      </a:r>
                      <a:r>
                        <a:rPr lang="pt-BR" sz="1800" kern="1200" dirty="0" err="1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pt-BR" sz="1800" kern="1200" dirty="0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kern="1200" dirty="0" err="1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pt-BR" sz="1800" kern="1200" dirty="0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r>
                        <a:rPr lang="pt-BR" sz="1800" kern="1200" dirty="0" err="1">
                          <a:solidFill>
                            <a:srgbClr val="FF297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UsuarioCurso</a:t>
                      </a:r>
                      <a:endParaRPr lang="pt-BR" sz="1800" dirty="0">
                        <a:solidFill>
                          <a:srgbClr val="FF297B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41939"/>
              </p:ext>
            </p:extLst>
          </p:nvPr>
        </p:nvGraphicFramePr>
        <p:xfrm>
          <a:off x="4975214" y="5271750"/>
          <a:ext cx="3101611" cy="22265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808127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26265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3875600" y="3312991"/>
            <a:ext cx="894567" cy="11930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</p:cNvCxnSpPr>
          <p:nvPr/>
        </p:nvCxnSpPr>
        <p:spPr>
          <a:xfrm>
            <a:off x="2390503" y="5199207"/>
            <a:ext cx="2584711" cy="196835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8281874" y="3057369"/>
            <a:ext cx="1584086" cy="3749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5114769"/>
            <a:ext cx="3339940" cy="127028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50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440509" y="6676829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VideoCurso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29309"/>
              </p:ext>
            </p:extLst>
          </p:nvPr>
        </p:nvGraphicFramePr>
        <p:xfrm>
          <a:off x="164557" y="1546080"/>
          <a:ext cx="3711043" cy="24714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VideoCursoController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getVideoByCurso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postVideoByCurso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VideoCurso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75631"/>
              </p:ext>
            </p:extLst>
          </p:nvPr>
        </p:nvGraphicFramePr>
        <p:xfrm>
          <a:off x="9865960" y="999969"/>
          <a:ext cx="3101611" cy="3566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VideoCurso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idVideoCurso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Curso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Titulo: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Indice:Int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link: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descricaoVideo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getIdVideoCurso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getFkCurso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Curso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getLink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getDescricaoVideo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285163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VideoCursoRepository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3875600" y="2781784"/>
            <a:ext cx="894567" cy="34267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4017489"/>
            <a:ext cx="2955136" cy="22218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8281874" y="2783049"/>
            <a:ext cx="1584086" cy="34141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4566129"/>
            <a:ext cx="3339940" cy="167319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5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8135473" y="1836415"/>
            <a:ext cx="5210738" cy="2809875"/>
          </a:xfrm>
        </p:spPr>
        <p:txBody>
          <a:bodyPr/>
          <a:lstStyle/>
          <a:p>
            <a:r>
              <a:rPr lang="pt-BR" sz="3200" dirty="0"/>
              <a:t>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1800" dirty="0"/>
              <a:t>--- Grupo 4 ---</a:t>
            </a:r>
          </a:p>
          <a:p>
            <a:r>
              <a:rPr lang="pt-BR" sz="1800" dirty="0"/>
              <a:t>Winicius Silva</a:t>
            </a:r>
          </a:p>
          <a:p>
            <a:r>
              <a:rPr lang="pt-BR" sz="1800" dirty="0"/>
              <a:t>Jorge </a:t>
            </a:r>
            <a:r>
              <a:rPr lang="pt-BR" sz="1800" dirty="0" err="1"/>
              <a:t>Uliam</a:t>
            </a:r>
            <a:endParaRPr lang="pt-BR" sz="1800" dirty="0"/>
          </a:p>
          <a:p>
            <a:r>
              <a:rPr lang="pt-BR" sz="1800" dirty="0"/>
              <a:t>Pedro Duo</a:t>
            </a:r>
          </a:p>
          <a:p>
            <a:r>
              <a:rPr lang="pt-BR" sz="1800" dirty="0"/>
              <a:t>Samuel Lopes</a:t>
            </a:r>
          </a:p>
          <a:p>
            <a:r>
              <a:rPr lang="pt-BR" sz="1800" dirty="0" err="1"/>
              <a:t>Kaue</a:t>
            </a:r>
            <a:r>
              <a:rPr lang="pt-BR" sz="1800" dirty="0"/>
              <a:t> Volpe</a:t>
            </a:r>
          </a:p>
          <a:p>
            <a:r>
              <a:rPr lang="pt-BR" sz="1800" dirty="0"/>
              <a:t>Carlos </a:t>
            </a:r>
            <a:r>
              <a:rPr lang="pt-BR" sz="1800" dirty="0" err="1"/>
              <a:t>Mascena</a:t>
            </a:r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84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/>
              <a:t>Desenho da Solução – Containers</a:t>
            </a:r>
          </a:p>
        </p:txBody>
      </p:sp>
      <p:sp>
        <p:nvSpPr>
          <p:cNvPr id="45" name="Fluxograma: Disco Magnético 44">
            <a:extLst>
              <a:ext uri="{FF2B5EF4-FFF2-40B4-BE49-F238E27FC236}">
                <a16:creationId xmlns:a16="http://schemas.microsoft.com/office/drawing/2014/main" id="{56EF67B7-4666-45A0-BF2E-71BC4BB65578}"/>
              </a:ext>
            </a:extLst>
          </p:cNvPr>
          <p:cNvSpPr/>
          <p:nvPr/>
        </p:nvSpPr>
        <p:spPr>
          <a:xfrm>
            <a:off x="1549036" y="3097205"/>
            <a:ext cx="2350434" cy="2016224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48" name="Group 38">
            <a:extLst>
              <a:ext uri="{FF2B5EF4-FFF2-40B4-BE49-F238E27FC236}">
                <a16:creationId xmlns:a16="http://schemas.microsoft.com/office/drawing/2014/main" id="{AAA753B7-5E1C-4FD4-ADD4-3B8790E41E44}"/>
              </a:ext>
            </a:extLst>
          </p:cNvPr>
          <p:cNvGrpSpPr/>
          <p:nvPr/>
        </p:nvGrpSpPr>
        <p:grpSpPr>
          <a:xfrm>
            <a:off x="5438246" y="3097205"/>
            <a:ext cx="2566458" cy="2016224"/>
            <a:chOff x="8741678" y="1501253"/>
            <a:chExt cx="2566458" cy="2016224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7DF77114-EBFC-4911-88B3-D7C163355C38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ln w="57150">
              <a:solidFill>
                <a:srgbClr val="E6005A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30BDC6B-6629-4962-9AFF-ABD17275A4F8}"/>
                </a:ext>
              </a:extLst>
            </p:cNvPr>
            <p:cNvSpPr/>
            <p:nvPr/>
          </p:nvSpPr>
          <p:spPr>
            <a:xfrm>
              <a:off x="8741678" y="1583056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 </a:t>
              </a:r>
              <a:r>
                <a:rPr lang="pt-BR" sz="2000" b="1" dirty="0" err="1">
                  <a:solidFill>
                    <a:prstClr val="white"/>
                  </a:solidFill>
                </a:rPr>
                <a:t>service</a:t>
              </a:r>
              <a:endParaRPr lang="pt-BR" sz="20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SpringBoot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53" name="Retângulo 20">
              <a:extLst>
                <a:ext uri="{FF2B5EF4-FFF2-40B4-BE49-F238E27FC236}">
                  <a16:creationId xmlns:a16="http://schemas.microsoft.com/office/drawing/2014/main" id="{97DD5D45-9AB4-4052-8A66-D6B9DE4B0AC7}"/>
                </a:ext>
              </a:extLst>
            </p:cNvPr>
            <p:cNvSpPr/>
            <p:nvPr/>
          </p:nvSpPr>
          <p:spPr>
            <a:xfrm>
              <a:off x="8924638" y="2439785"/>
              <a:ext cx="23070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Controla as informações dos cursos, usuários e empresas.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Group 36">
            <a:extLst>
              <a:ext uri="{FF2B5EF4-FFF2-40B4-BE49-F238E27FC236}">
                <a16:creationId xmlns:a16="http://schemas.microsoft.com/office/drawing/2014/main" id="{F6D8B62F-2C8E-4A56-B0A5-86F41DF09DA1}"/>
              </a:ext>
            </a:extLst>
          </p:cNvPr>
          <p:cNvGrpSpPr/>
          <p:nvPr/>
        </p:nvGrpSpPr>
        <p:grpSpPr>
          <a:xfrm>
            <a:off x="9227056" y="3097205"/>
            <a:ext cx="2675302" cy="2016225"/>
            <a:chOff x="7014179" y="4654462"/>
            <a:chExt cx="2675302" cy="2016225"/>
          </a:xfrm>
        </p:grpSpPr>
        <p:grpSp>
          <p:nvGrpSpPr>
            <p:cNvPr id="55" name="Group 22">
              <a:extLst>
                <a:ext uri="{FF2B5EF4-FFF2-40B4-BE49-F238E27FC236}">
                  <a16:creationId xmlns:a16="http://schemas.microsoft.com/office/drawing/2014/main" id="{15114769-5ACA-4241-B253-9218FF7E038A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016225"/>
              <a:chOff x="8392958" y="3891083"/>
              <a:chExt cx="3276202" cy="2212133"/>
            </a:xfrm>
          </p:grpSpPr>
          <p:sp>
            <p:nvSpPr>
              <p:cNvPr id="58" name="Retângulo 6">
                <a:extLst>
                  <a:ext uri="{FF2B5EF4-FFF2-40B4-BE49-F238E27FC236}">
                    <a16:creationId xmlns:a16="http://schemas.microsoft.com/office/drawing/2014/main" id="{3418A4FD-E0D2-4A5C-83A3-3F9916C8EB0E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Retângulo 6">
                <a:extLst>
                  <a:ext uri="{FF2B5EF4-FFF2-40B4-BE49-F238E27FC236}">
                    <a16:creationId xmlns:a16="http://schemas.microsoft.com/office/drawing/2014/main" id="{5258D5FB-C70C-4469-AC51-D5B0556A6D15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Multiply 18">
                <a:extLst>
                  <a:ext uri="{FF2B5EF4-FFF2-40B4-BE49-F238E27FC236}">
                    <a16:creationId xmlns:a16="http://schemas.microsoft.com/office/drawing/2014/main" id="{9AEDE5C1-0123-405B-9688-7DEF745B6855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Circular Arrow 19">
                <a:extLst>
                  <a:ext uri="{FF2B5EF4-FFF2-40B4-BE49-F238E27FC236}">
                    <a16:creationId xmlns:a16="http://schemas.microsoft.com/office/drawing/2014/main" id="{8572D735-80BE-4DF8-B90F-B82235655C6F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Retângulo 20">
              <a:extLst>
                <a:ext uri="{FF2B5EF4-FFF2-40B4-BE49-F238E27FC236}">
                  <a16:creationId xmlns:a16="http://schemas.microsoft.com/office/drawing/2014/main" id="{944AB4E0-8F80-4588-A8DB-4734E27A7F45}"/>
                </a:ext>
              </a:extLst>
            </p:cNvPr>
            <p:cNvSpPr/>
            <p:nvPr/>
          </p:nvSpPr>
          <p:spPr>
            <a:xfrm>
              <a:off x="7014179" y="4995848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 </a:t>
              </a:r>
              <a:r>
                <a:rPr lang="pt-BR" sz="1600" dirty="0" err="1">
                  <a:solidFill>
                    <a:prstClr val="white"/>
                  </a:solidFill>
                </a:rPr>
                <a:t>React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57" name="Retângulo 20">
              <a:extLst>
                <a:ext uri="{FF2B5EF4-FFF2-40B4-BE49-F238E27FC236}">
                  <a16:creationId xmlns:a16="http://schemas.microsoft.com/office/drawing/2014/main" id="{F60578E4-1D84-458B-AC00-BE4925F86999}"/>
                </a:ext>
              </a:extLst>
            </p:cNvPr>
            <p:cNvSpPr/>
            <p:nvPr/>
          </p:nvSpPr>
          <p:spPr>
            <a:xfrm>
              <a:off x="7123023" y="5819930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Dashboard, Cadastro, Login, Home, </a:t>
              </a:r>
              <a:r>
                <a:rPr lang="pt-BR" sz="1600" dirty="0" err="1">
                  <a:solidFill>
                    <a:prstClr val="white"/>
                  </a:solidFill>
                </a:rPr>
                <a:t>Video</a:t>
              </a:r>
              <a:r>
                <a:rPr lang="pt-BR" sz="1600" dirty="0">
                  <a:solidFill>
                    <a:prstClr val="white"/>
                  </a:solidFill>
                </a:rPr>
                <a:t> e Perfil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69" name="Retângulo 20">
            <a:extLst>
              <a:ext uri="{FF2B5EF4-FFF2-40B4-BE49-F238E27FC236}">
                <a16:creationId xmlns:a16="http://schemas.microsoft.com/office/drawing/2014/main" id="{1505EF6F-E0D2-496D-B9ED-5B10508D030D}"/>
              </a:ext>
            </a:extLst>
          </p:cNvPr>
          <p:cNvSpPr/>
          <p:nvPr/>
        </p:nvSpPr>
        <p:spPr>
          <a:xfrm>
            <a:off x="1437831" y="3388607"/>
            <a:ext cx="256645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  <a:p>
            <a:pPr lvl="0" algn="ctr">
              <a:defRPr/>
            </a:pPr>
            <a:endParaRPr lang="pt-BR" sz="1600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dados.</a:t>
            </a:r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05B5058-1349-49DC-B63C-0BB4FDFADE67}"/>
              </a:ext>
            </a:extLst>
          </p:cNvPr>
          <p:cNvCxnSpPr>
            <a:cxnSpLocks/>
          </p:cNvCxnSpPr>
          <p:nvPr/>
        </p:nvCxnSpPr>
        <p:spPr>
          <a:xfrm flipH="1">
            <a:off x="3899471" y="3957993"/>
            <a:ext cx="1628419" cy="1359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EB5DEFE-B2BE-401C-9980-B6967F1C199B}"/>
              </a:ext>
            </a:extLst>
          </p:cNvPr>
          <p:cNvCxnSpPr>
            <a:cxnSpLocks/>
          </p:cNvCxnSpPr>
          <p:nvPr/>
        </p:nvCxnSpPr>
        <p:spPr>
          <a:xfrm flipH="1">
            <a:off x="7916207" y="3866501"/>
            <a:ext cx="1419693" cy="2523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71">
            <a:extLst>
              <a:ext uri="{FF2B5EF4-FFF2-40B4-BE49-F238E27FC236}">
                <a16:creationId xmlns:a16="http://schemas.microsoft.com/office/drawing/2014/main" id="{B3D93AF8-73E8-4864-B2EE-FC9A78B6AE8C}"/>
              </a:ext>
            </a:extLst>
          </p:cNvPr>
          <p:cNvSpPr/>
          <p:nvPr/>
        </p:nvSpPr>
        <p:spPr>
          <a:xfrm>
            <a:off x="3970915" y="1769598"/>
            <a:ext cx="5391300" cy="646331"/>
          </a:xfrm>
          <a:prstGeom prst="rect">
            <a:avLst/>
          </a:prstGeom>
          <a:solidFill>
            <a:srgbClr val="FF297B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>
                <a:solidFill>
                  <a:srgbClr val="272A30"/>
                </a:solidFill>
                <a:latin typeface="Exo 2" panose="00000500000000000000" pitchFamily="50" charset="0"/>
              </a:rPr>
              <a:t>VAMOS DAR ZOOM NO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89101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95802" y="1338248"/>
            <a:ext cx="2203724" cy="1980228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858728" y="27491"/>
            <a:ext cx="11521279" cy="765639"/>
          </a:xfrm>
        </p:spPr>
        <p:txBody>
          <a:bodyPr/>
          <a:lstStyle/>
          <a:p>
            <a:r>
              <a:rPr lang="pt-BR" sz="3600"/>
              <a:t>Diagrama – Visão – Componentes – Web </a:t>
            </a:r>
            <a:r>
              <a:rPr lang="pt-BR" sz="3600" err="1"/>
              <a:t>Application</a:t>
            </a:r>
            <a:r>
              <a:rPr lang="pt-BR" sz="3600"/>
              <a:t> </a:t>
            </a:r>
          </a:p>
        </p:txBody>
      </p: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-169865" y="1891155"/>
            <a:ext cx="256645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 err="1">
                <a:solidFill>
                  <a:prstClr val="white"/>
                </a:solidFill>
              </a:rPr>
              <a:t>Database</a:t>
            </a:r>
            <a:endParaRPr lang="pt-BR" sz="2000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  <a:p>
            <a:pPr lvl="0" algn="ctr">
              <a:defRPr/>
            </a:pPr>
            <a:endParaRPr lang="pt-BR" sz="1600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Armazena os dados.</a:t>
            </a:r>
          </a:p>
        </p:txBody>
      </p:sp>
      <p:grpSp>
        <p:nvGrpSpPr>
          <p:cNvPr id="173" name="Group 79">
            <a:extLst>
              <a:ext uri="{FF2B5EF4-FFF2-40B4-BE49-F238E27FC236}">
                <a16:creationId xmlns:a16="http://schemas.microsoft.com/office/drawing/2014/main" id="{87264381-DC0D-430C-99B7-95A02251A024}"/>
              </a:ext>
            </a:extLst>
          </p:cNvPr>
          <p:cNvGrpSpPr/>
          <p:nvPr/>
        </p:nvGrpSpPr>
        <p:grpSpPr>
          <a:xfrm>
            <a:off x="2035873" y="3288972"/>
            <a:ext cx="2110740" cy="1494815"/>
            <a:chOff x="3258758" y="4711163"/>
            <a:chExt cx="2814159" cy="2109171"/>
          </a:xfrm>
        </p:grpSpPr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98D7A7FA-ADAE-4853-8553-1E8EF1B1B868}"/>
                </a:ext>
              </a:extLst>
            </p:cNvPr>
            <p:cNvSpPr/>
            <p:nvPr/>
          </p:nvSpPr>
          <p:spPr>
            <a:xfrm>
              <a:off x="3362443" y="4726767"/>
              <a:ext cx="2710474" cy="2016223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5" name="Retângulo 174">
              <a:extLst>
                <a:ext uri="{FF2B5EF4-FFF2-40B4-BE49-F238E27FC236}">
                  <a16:creationId xmlns:a16="http://schemas.microsoft.com/office/drawing/2014/main" id="{506B6F93-D299-4185-AEE1-81A485281E85}"/>
                </a:ext>
              </a:extLst>
            </p:cNvPr>
            <p:cNvSpPr/>
            <p:nvPr/>
          </p:nvSpPr>
          <p:spPr>
            <a:xfrm>
              <a:off x="3553271" y="5474097"/>
              <a:ext cx="2278425" cy="1346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>
                  <a:solidFill>
                    <a:prstClr val="white"/>
                  </a:solidFill>
                </a:rPr>
                <a:t>Componente que gerencia as conexões e transações com o Banco de Dados</a:t>
              </a:r>
            </a:p>
          </p:txBody>
        </p:sp>
        <p:sp>
          <p:nvSpPr>
            <p:cNvPr id="176" name="Retângulo 20">
              <a:extLst>
                <a:ext uri="{FF2B5EF4-FFF2-40B4-BE49-F238E27FC236}">
                  <a16:creationId xmlns:a16="http://schemas.microsoft.com/office/drawing/2014/main" id="{E36C3076-05D0-40D7-9A83-F32EBD1BACE4}"/>
                </a:ext>
              </a:extLst>
            </p:cNvPr>
            <p:cNvSpPr/>
            <p:nvPr/>
          </p:nvSpPr>
          <p:spPr>
            <a:xfrm>
              <a:off x="3258758" y="4711163"/>
              <a:ext cx="2807827" cy="8251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ORM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JPA]</a:t>
              </a:r>
            </a:p>
          </p:txBody>
        </p:sp>
      </p:grpSp>
      <p:grpSp>
        <p:nvGrpSpPr>
          <p:cNvPr id="177" name="Group 38">
            <a:extLst>
              <a:ext uri="{FF2B5EF4-FFF2-40B4-BE49-F238E27FC236}">
                <a16:creationId xmlns:a16="http://schemas.microsoft.com/office/drawing/2014/main" id="{B562F01E-5B52-422D-A385-E560A21E1A6A}"/>
              </a:ext>
            </a:extLst>
          </p:cNvPr>
          <p:cNvGrpSpPr/>
          <p:nvPr/>
        </p:nvGrpSpPr>
        <p:grpSpPr>
          <a:xfrm>
            <a:off x="5215072" y="1122986"/>
            <a:ext cx="2118784" cy="1440000"/>
            <a:chOff x="8813686" y="1524475"/>
            <a:chExt cx="2588120" cy="2016224"/>
          </a:xfrm>
        </p:grpSpPr>
        <p:sp>
          <p:nvSpPr>
            <p:cNvPr id="178" name="Retângulo 177">
              <a:extLst>
                <a:ext uri="{FF2B5EF4-FFF2-40B4-BE49-F238E27FC236}">
                  <a16:creationId xmlns:a16="http://schemas.microsoft.com/office/drawing/2014/main" id="{3CA7FEE3-853A-4676-B1F5-E414A2FD9F1A}"/>
                </a:ext>
              </a:extLst>
            </p:cNvPr>
            <p:cNvSpPr/>
            <p:nvPr/>
          </p:nvSpPr>
          <p:spPr>
            <a:xfrm>
              <a:off x="8902687" y="1524475"/>
              <a:ext cx="2376264" cy="2016224"/>
            </a:xfrm>
            <a:prstGeom prst="rect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9" name="Retângulo 178">
              <a:extLst>
                <a:ext uri="{FF2B5EF4-FFF2-40B4-BE49-F238E27FC236}">
                  <a16:creationId xmlns:a16="http://schemas.microsoft.com/office/drawing/2014/main" id="{D71B383A-25C6-4B47-9B64-E3B01900706B}"/>
                </a:ext>
              </a:extLst>
            </p:cNvPr>
            <p:cNvSpPr/>
            <p:nvPr/>
          </p:nvSpPr>
          <p:spPr>
            <a:xfrm>
              <a:off x="883534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Empresa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80" name="Retângulo 20">
              <a:extLst>
                <a:ext uri="{FF2B5EF4-FFF2-40B4-BE49-F238E27FC236}">
                  <a16:creationId xmlns:a16="http://schemas.microsoft.com/office/drawing/2014/main" id="{F5E12BB5-F203-4C42-86C4-0F331149BF6D}"/>
                </a:ext>
              </a:extLst>
            </p:cNvPr>
            <p:cNvSpPr/>
            <p:nvPr/>
          </p:nvSpPr>
          <p:spPr>
            <a:xfrm>
              <a:off x="8813686" y="2714711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Traz as </a:t>
              </a:r>
              <a:r>
                <a:rPr lang="pt-BR" sz="1400" dirty="0" err="1">
                  <a:solidFill>
                    <a:prstClr val="white"/>
                  </a:solidFill>
                </a:rPr>
                <a:t>infos</a:t>
              </a:r>
              <a:r>
                <a:rPr lang="pt-BR" sz="1400" dirty="0">
                  <a:solidFill>
                    <a:prstClr val="white"/>
                  </a:solidFill>
                </a:rPr>
                <a:t> das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 empresas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1" name="Group 38">
            <a:extLst>
              <a:ext uri="{FF2B5EF4-FFF2-40B4-BE49-F238E27FC236}">
                <a16:creationId xmlns:a16="http://schemas.microsoft.com/office/drawing/2014/main" id="{869A8427-ECD6-4A71-AD6B-D42D10AC7256}"/>
              </a:ext>
            </a:extLst>
          </p:cNvPr>
          <p:cNvGrpSpPr/>
          <p:nvPr/>
        </p:nvGrpSpPr>
        <p:grpSpPr>
          <a:xfrm>
            <a:off x="2807594" y="1107516"/>
            <a:ext cx="2159999" cy="1440000"/>
            <a:chOff x="8788108" y="1515280"/>
            <a:chExt cx="2638465" cy="2016224"/>
          </a:xfrm>
        </p:grpSpPr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4ACE845B-E5F6-4C36-9145-A688F3A45C50}"/>
                </a:ext>
              </a:extLst>
            </p:cNvPr>
            <p:cNvSpPr/>
            <p:nvPr/>
          </p:nvSpPr>
          <p:spPr>
            <a:xfrm>
              <a:off x="8829637" y="1515280"/>
              <a:ext cx="2376264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15226A42-900F-413E-9042-62E938AB6685}"/>
                </a:ext>
              </a:extLst>
            </p:cNvPr>
            <p:cNvSpPr/>
            <p:nvPr/>
          </p:nvSpPr>
          <p:spPr>
            <a:xfrm>
              <a:off x="8788108" y="1583056"/>
              <a:ext cx="2566458" cy="11204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Cursos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84" name="Retângulo 183">
              <a:extLst>
                <a:ext uri="{FF2B5EF4-FFF2-40B4-BE49-F238E27FC236}">
                  <a16:creationId xmlns:a16="http://schemas.microsoft.com/office/drawing/2014/main" id="{3EF77FA4-7F49-43BC-A7E1-6F38EE3B9E86}"/>
                </a:ext>
              </a:extLst>
            </p:cNvPr>
            <p:cNvSpPr/>
            <p:nvPr/>
          </p:nvSpPr>
          <p:spPr>
            <a:xfrm>
              <a:off x="8860115" y="2714711"/>
              <a:ext cx="2566458" cy="430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Traz as </a:t>
              </a:r>
              <a:r>
                <a:rPr lang="pt-BR" sz="1400" dirty="0" err="1">
                  <a:solidFill>
                    <a:prstClr val="white"/>
                  </a:solidFill>
                </a:rPr>
                <a:t>infos</a:t>
              </a:r>
              <a:r>
                <a:rPr lang="pt-BR" sz="1400" dirty="0">
                  <a:solidFill>
                    <a:prstClr val="white"/>
                  </a:solidFill>
                </a:rPr>
                <a:t> dos cursos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5" name="Group 38">
            <a:extLst>
              <a:ext uri="{FF2B5EF4-FFF2-40B4-BE49-F238E27FC236}">
                <a16:creationId xmlns:a16="http://schemas.microsoft.com/office/drawing/2014/main" id="{A3F1D50D-78B5-4490-BAD4-1399E3B558EB}"/>
              </a:ext>
            </a:extLst>
          </p:cNvPr>
          <p:cNvGrpSpPr/>
          <p:nvPr/>
        </p:nvGrpSpPr>
        <p:grpSpPr>
          <a:xfrm>
            <a:off x="7817117" y="1087818"/>
            <a:ext cx="2109343" cy="1752678"/>
            <a:chOff x="8825218" y="1524475"/>
            <a:chExt cx="2576587" cy="2086678"/>
          </a:xfrm>
        </p:grpSpPr>
        <p:sp>
          <p:nvSpPr>
            <p:cNvPr id="186" name="Retângulo 185">
              <a:extLst>
                <a:ext uri="{FF2B5EF4-FFF2-40B4-BE49-F238E27FC236}">
                  <a16:creationId xmlns:a16="http://schemas.microsoft.com/office/drawing/2014/main" id="{D1835B2B-EAB5-438E-9EFC-19B25808B793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id="{00F96C11-9967-4933-AAE0-6931916E8D95}"/>
                </a:ext>
              </a:extLst>
            </p:cNvPr>
            <p:cNvSpPr/>
            <p:nvPr/>
          </p:nvSpPr>
          <p:spPr>
            <a:xfrm>
              <a:off x="8835347" y="1583056"/>
              <a:ext cx="2566458" cy="1508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EmpresaCurso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88" name="Retângulo 20">
              <a:extLst>
                <a:ext uri="{FF2B5EF4-FFF2-40B4-BE49-F238E27FC236}">
                  <a16:creationId xmlns:a16="http://schemas.microsoft.com/office/drawing/2014/main" id="{E031E42A-D3D0-41C7-B833-0C82C287DBC5}"/>
                </a:ext>
              </a:extLst>
            </p:cNvPr>
            <p:cNvSpPr/>
            <p:nvPr/>
          </p:nvSpPr>
          <p:spPr>
            <a:xfrm>
              <a:off x="8825218" y="2878564"/>
              <a:ext cx="2566458" cy="7325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Controla os cursos relacionados as empresas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9" name="Group 36">
            <a:extLst>
              <a:ext uri="{FF2B5EF4-FFF2-40B4-BE49-F238E27FC236}">
                <a16:creationId xmlns:a16="http://schemas.microsoft.com/office/drawing/2014/main" id="{B97455B1-C095-4B20-8B5B-2C2559BC97FF}"/>
              </a:ext>
            </a:extLst>
          </p:cNvPr>
          <p:cNvGrpSpPr/>
          <p:nvPr/>
        </p:nvGrpSpPr>
        <p:grpSpPr>
          <a:xfrm>
            <a:off x="11156459" y="3067486"/>
            <a:ext cx="2181258" cy="2690947"/>
            <a:chOff x="7014179" y="4654462"/>
            <a:chExt cx="2675302" cy="2395031"/>
          </a:xfrm>
        </p:grpSpPr>
        <p:grpSp>
          <p:nvGrpSpPr>
            <p:cNvPr id="190" name="Group 22">
              <a:extLst>
                <a:ext uri="{FF2B5EF4-FFF2-40B4-BE49-F238E27FC236}">
                  <a16:creationId xmlns:a16="http://schemas.microsoft.com/office/drawing/2014/main" id="{5B93BAEC-FD80-4AFF-B223-FCED38021963}"/>
                </a:ext>
              </a:extLst>
            </p:cNvPr>
            <p:cNvGrpSpPr/>
            <p:nvPr/>
          </p:nvGrpSpPr>
          <p:grpSpPr>
            <a:xfrm>
              <a:off x="7149338" y="4654462"/>
              <a:ext cx="2463283" cy="2174131"/>
              <a:chOff x="8392958" y="3891083"/>
              <a:chExt cx="3276202" cy="2385382"/>
            </a:xfrm>
          </p:grpSpPr>
          <p:sp>
            <p:nvSpPr>
              <p:cNvPr id="193" name="Retângulo 6">
                <a:extLst>
                  <a:ext uri="{FF2B5EF4-FFF2-40B4-BE49-F238E27FC236}">
                    <a16:creationId xmlns:a16="http://schemas.microsoft.com/office/drawing/2014/main" id="{ACAAD74D-1E31-45CF-BB1E-80E0D71AE898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385382"/>
              </a:xfrm>
              <a:prstGeom prst="rect">
                <a:avLst/>
              </a:prstGeom>
              <a:solidFill>
                <a:srgbClr val="32B9CD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4" name="Retângulo 6">
                <a:extLst>
                  <a:ext uri="{FF2B5EF4-FFF2-40B4-BE49-F238E27FC236}">
                    <a16:creationId xmlns:a16="http://schemas.microsoft.com/office/drawing/2014/main" id="{A4DA75C9-056F-41CC-A931-A9A508AA71CC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5" name="Multiply 18">
                <a:extLst>
                  <a:ext uri="{FF2B5EF4-FFF2-40B4-BE49-F238E27FC236}">
                    <a16:creationId xmlns:a16="http://schemas.microsoft.com/office/drawing/2014/main" id="{C5733A6F-7BE0-4EB4-97CC-E48AFB53C568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Circular Arrow 19">
                <a:extLst>
                  <a:ext uri="{FF2B5EF4-FFF2-40B4-BE49-F238E27FC236}">
                    <a16:creationId xmlns:a16="http://schemas.microsoft.com/office/drawing/2014/main" id="{14F2D35F-5E8D-4059-93AC-9DCC52037E25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1" name="Retângulo 20">
              <a:extLst>
                <a:ext uri="{FF2B5EF4-FFF2-40B4-BE49-F238E27FC236}">
                  <a16:creationId xmlns:a16="http://schemas.microsoft.com/office/drawing/2014/main" id="{C3FA246E-0934-4C0A-AF20-ED53CBEDF7A6}"/>
                </a:ext>
              </a:extLst>
            </p:cNvPr>
            <p:cNvSpPr/>
            <p:nvPr/>
          </p:nvSpPr>
          <p:spPr>
            <a:xfrm>
              <a:off x="7014179" y="4995848"/>
              <a:ext cx="2566458" cy="737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 err="1">
                  <a:solidFill>
                    <a:prstClr val="white"/>
                  </a:solidFill>
                </a:rPr>
                <a:t>ClientSide</a:t>
              </a:r>
              <a:r>
                <a:rPr lang="pt-BR" sz="2000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</a:t>
              </a:r>
              <a:r>
                <a:rPr lang="pt-BR" sz="1600" dirty="0" err="1">
                  <a:solidFill>
                    <a:prstClr val="white"/>
                  </a:solidFill>
                </a:rPr>
                <a:t>React</a:t>
              </a:r>
              <a:r>
                <a:rPr lang="pt-BR" sz="16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192" name="Retângulo 20">
              <a:extLst>
                <a:ext uri="{FF2B5EF4-FFF2-40B4-BE49-F238E27FC236}">
                  <a16:creationId xmlns:a16="http://schemas.microsoft.com/office/drawing/2014/main" id="{ED6F8E77-3734-49A2-833C-CF6F076A3F22}"/>
                </a:ext>
              </a:extLst>
            </p:cNvPr>
            <p:cNvSpPr/>
            <p:nvPr/>
          </p:nvSpPr>
          <p:spPr>
            <a:xfrm>
              <a:off x="7123023" y="5819931"/>
              <a:ext cx="2566458" cy="12295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Dashboard e login,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 cadastro,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Home, tela de vídeos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 e perfil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97" name="Group 38">
            <a:extLst>
              <a:ext uri="{FF2B5EF4-FFF2-40B4-BE49-F238E27FC236}">
                <a16:creationId xmlns:a16="http://schemas.microsoft.com/office/drawing/2014/main" id="{9932AB66-80D4-442E-9AFF-A9BA476221C3}"/>
              </a:ext>
            </a:extLst>
          </p:cNvPr>
          <p:cNvGrpSpPr/>
          <p:nvPr/>
        </p:nvGrpSpPr>
        <p:grpSpPr>
          <a:xfrm>
            <a:off x="2088106" y="5311598"/>
            <a:ext cx="2109344" cy="1693501"/>
            <a:chOff x="8825218" y="1524475"/>
            <a:chExt cx="2576588" cy="2016224"/>
          </a:xfrm>
        </p:grpSpPr>
        <p:sp>
          <p:nvSpPr>
            <p:cNvPr id="198" name="Retângulo 197">
              <a:extLst>
                <a:ext uri="{FF2B5EF4-FFF2-40B4-BE49-F238E27FC236}">
                  <a16:creationId xmlns:a16="http://schemas.microsoft.com/office/drawing/2014/main" id="{E02F05B7-6739-4AE3-A3B8-586C71D47E06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9" name="Retângulo 198">
              <a:extLst>
                <a:ext uri="{FF2B5EF4-FFF2-40B4-BE49-F238E27FC236}">
                  <a16:creationId xmlns:a16="http://schemas.microsoft.com/office/drawing/2014/main" id="{CFE3C8DF-49AF-48F1-A62E-943971D45418}"/>
                </a:ext>
              </a:extLst>
            </p:cNvPr>
            <p:cNvSpPr/>
            <p:nvPr/>
          </p:nvSpPr>
          <p:spPr>
            <a:xfrm>
              <a:off x="8835348" y="1583056"/>
              <a:ext cx="2566458" cy="128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Pontuacao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00" name="Retângulo 20">
              <a:extLst>
                <a:ext uri="{FF2B5EF4-FFF2-40B4-BE49-F238E27FC236}">
                  <a16:creationId xmlns:a16="http://schemas.microsoft.com/office/drawing/2014/main" id="{BB6999F6-A734-490F-9E06-A279114119E8}"/>
                </a:ext>
              </a:extLst>
            </p:cNvPr>
            <p:cNvSpPr/>
            <p:nvPr/>
          </p:nvSpPr>
          <p:spPr>
            <a:xfrm>
              <a:off x="8825218" y="2878565"/>
              <a:ext cx="2566458" cy="622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Controla os pontos referentes ao </a:t>
              </a:r>
              <a:r>
                <a:rPr lang="pt-BR" sz="1400" dirty="0" err="1">
                  <a:solidFill>
                    <a:prstClr val="white"/>
                  </a:solidFill>
                </a:rPr>
                <a:t>usuario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1" name="Group 38">
            <a:extLst>
              <a:ext uri="{FF2B5EF4-FFF2-40B4-BE49-F238E27FC236}">
                <a16:creationId xmlns:a16="http://schemas.microsoft.com/office/drawing/2014/main" id="{695AEB27-9DD3-47AE-8CC7-A4973EF0DBD3}"/>
              </a:ext>
            </a:extLst>
          </p:cNvPr>
          <p:cNvGrpSpPr/>
          <p:nvPr/>
        </p:nvGrpSpPr>
        <p:grpSpPr>
          <a:xfrm>
            <a:off x="4363531" y="5311598"/>
            <a:ext cx="2107508" cy="1693501"/>
            <a:chOff x="8827461" y="1524475"/>
            <a:chExt cx="2574345" cy="2016224"/>
          </a:xfrm>
        </p:grpSpPr>
        <p:sp>
          <p:nvSpPr>
            <p:cNvPr id="202" name="Retângulo 201">
              <a:extLst>
                <a:ext uri="{FF2B5EF4-FFF2-40B4-BE49-F238E27FC236}">
                  <a16:creationId xmlns:a16="http://schemas.microsoft.com/office/drawing/2014/main" id="{A379DEA0-0728-401B-B424-F248F20E3BF9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0418AEC8-B480-4E0E-B017-74A7DAB69D86}"/>
                </a:ext>
              </a:extLst>
            </p:cNvPr>
            <p:cNvSpPr/>
            <p:nvPr/>
          </p:nvSpPr>
          <p:spPr>
            <a:xfrm>
              <a:off x="8835348" y="1583056"/>
              <a:ext cx="2566458" cy="9527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UsuarioController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04" name="Retângulo 20">
              <a:extLst>
                <a:ext uri="{FF2B5EF4-FFF2-40B4-BE49-F238E27FC236}">
                  <a16:creationId xmlns:a16="http://schemas.microsoft.com/office/drawing/2014/main" id="{7780CA86-9E7E-43B4-85BC-C5BE02F169D3}"/>
                </a:ext>
              </a:extLst>
            </p:cNvPr>
            <p:cNvSpPr/>
            <p:nvPr/>
          </p:nvSpPr>
          <p:spPr>
            <a:xfrm>
              <a:off x="8827461" y="2617570"/>
              <a:ext cx="2566458" cy="879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Traz e controla os dados do usuário (como login e cadastro)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5" name="Group 38">
            <a:extLst>
              <a:ext uri="{FF2B5EF4-FFF2-40B4-BE49-F238E27FC236}">
                <a16:creationId xmlns:a16="http://schemas.microsoft.com/office/drawing/2014/main" id="{038E14F9-FCA3-4773-889B-128534CC6458}"/>
              </a:ext>
            </a:extLst>
          </p:cNvPr>
          <p:cNvGrpSpPr/>
          <p:nvPr/>
        </p:nvGrpSpPr>
        <p:grpSpPr>
          <a:xfrm>
            <a:off x="6647170" y="5282008"/>
            <a:ext cx="2109344" cy="1693501"/>
            <a:chOff x="8825218" y="1524475"/>
            <a:chExt cx="2576588" cy="2016224"/>
          </a:xfrm>
        </p:grpSpPr>
        <p:sp>
          <p:nvSpPr>
            <p:cNvPr id="206" name="Retângulo 205">
              <a:extLst>
                <a:ext uri="{FF2B5EF4-FFF2-40B4-BE49-F238E27FC236}">
                  <a16:creationId xmlns:a16="http://schemas.microsoft.com/office/drawing/2014/main" id="{620898AF-10A6-40C4-8688-BDD6A891E93C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7" name="Retângulo 206">
              <a:extLst>
                <a:ext uri="{FF2B5EF4-FFF2-40B4-BE49-F238E27FC236}">
                  <a16:creationId xmlns:a16="http://schemas.microsoft.com/office/drawing/2014/main" id="{256BF3F5-0299-4BC9-BFCF-0048BBF53A42}"/>
                </a:ext>
              </a:extLst>
            </p:cNvPr>
            <p:cNvSpPr/>
            <p:nvPr/>
          </p:nvSpPr>
          <p:spPr>
            <a:xfrm>
              <a:off x="8835348" y="1583056"/>
              <a:ext cx="2566458" cy="128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UsuarioCurso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08" name="Retângulo 20">
              <a:extLst>
                <a:ext uri="{FF2B5EF4-FFF2-40B4-BE49-F238E27FC236}">
                  <a16:creationId xmlns:a16="http://schemas.microsoft.com/office/drawing/2014/main" id="{7BD03528-06E8-4A7C-B0F6-B52A6E94BA4C}"/>
                </a:ext>
              </a:extLst>
            </p:cNvPr>
            <p:cNvSpPr/>
            <p:nvPr/>
          </p:nvSpPr>
          <p:spPr>
            <a:xfrm>
              <a:off x="8825218" y="2878565"/>
              <a:ext cx="2566458" cy="512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100" dirty="0">
                  <a:solidFill>
                    <a:prstClr val="white"/>
                  </a:solidFill>
                </a:rPr>
                <a:t>Traz os dados dos cursos que existem para aquele usuário.</a:t>
              </a:r>
            </a:p>
          </p:txBody>
        </p:sp>
      </p:grpSp>
      <p:grpSp>
        <p:nvGrpSpPr>
          <p:cNvPr id="209" name="Group 38">
            <a:extLst>
              <a:ext uri="{FF2B5EF4-FFF2-40B4-BE49-F238E27FC236}">
                <a16:creationId xmlns:a16="http://schemas.microsoft.com/office/drawing/2014/main" id="{DA0D8F53-67CC-4415-A02B-34C234055302}"/>
              </a:ext>
            </a:extLst>
          </p:cNvPr>
          <p:cNvGrpSpPr/>
          <p:nvPr/>
        </p:nvGrpSpPr>
        <p:grpSpPr>
          <a:xfrm>
            <a:off x="8732934" y="5304322"/>
            <a:ext cx="2123776" cy="1749614"/>
            <a:chOff x="8807589" y="1524475"/>
            <a:chExt cx="2594217" cy="2083030"/>
          </a:xfrm>
        </p:grpSpPr>
        <p:sp>
          <p:nvSpPr>
            <p:cNvPr id="210" name="Retângulo 209">
              <a:extLst>
                <a:ext uri="{FF2B5EF4-FFF2-40B4-BE49-F238E27FC236}">
                  <a16:creationId xmlns:a16="http://schemas.microsoft.com/office/drawing/2014/main" id="{1386B9E7-2227-4B8B-B36A-5F6EF6F6D313}"/>
                </a:ext>
              </a:extLst>
            </p:cNvPr>
            <p:cNvSpPr/>
            <p:nvPr/>
          </p:nvSpPr>
          <p:spPr>
            <a:xfrm>
              <a:off x="8902687" y="1524475"/>
              <a:ext cx="2376263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1" name="Retângulo 210">
              <a:extLst>
                <a:ext uri="{FF2B5EF4-FFF2-40B4-BE49-F238E27FC236}">
                  <a16:creationId xmlns:a16="http://schemas.microsoft.com/office/drawing/2014/main" id="{2B985A17-1444-4207-AAE6-B56CDFC3625A}"/>
                </a:ext>
              </a:extLst>
            </p:cNvPr>
            <p:cNvSpPr/>
            <p:nvPr/>
          </p:nvSpPr>
          <p:spPr>
            <a:xfrm>
              <a:off x="8835348" y="1583056"/>
              <a:ext cx="2566458" cy="128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 err="1">
                  <a:solidFill>
                    <a:prstClr val="white"/>
                  </a:solidFill>
                </a:rPr>
                <a:t>VideoCurso</a:t>
              </a:r>
              <a:r>
                <a:rPr lang="pt-BR" sz="1800" b="1" dirty="0">
                  <a:solidFill>
                    <a:prstClr val="white"/>
                  </a:solidFill>
                </a:rPr>
                <a:t> </a:t>
              </a:r>
              <a:r>
                <a:rPr lang="pt-BR" sz="1800" b="1" dirty="0" err="1">
                  <a:solidFill>
                    <a:prstClr val="white"/>
                  </a:solidFill>
                </a:rPr>
                <a:t>Controller</a:t>
              </a:r>
              <a:endParaRPr lang="pt-BR" sz="1800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</a:t>
              </a:r>
              <a:r>
                <a:rPr lang="pt-BR" sz="1400" dirty="0" err="1">
                  <a:solidFill>
                    <a:prstClr val="white"/>
                  </a:solidFill>
                </a:rPr>
                <a:t>Component</a:t>
              </a:r>
              <a:r>
                <a:rPr lang="pt-BR" sz="1400" dirty="0">
                  <a:solidFill>
                    <a:prstClr val="white"/>
                  </a:solidFill>
                </a:rPr>
                <a:t>: Spring MVC </a:t>
              </a:r>
              <a:r>
                <a:rPr lang="pt-BR" sz="1400" dirty="0" err="1">
                  <a:solidFill>
                    <a:prstClr val="white"/>
                  </a:solidFill>
                </a:rPr>
                <a:t>Rest</a:t>
              </a:r>
              <a:r>
                <a:rPr lang="pt-BR" sz="1400" dirty="0">
                  <a:solidFill>
                    <a:prstClr val="white"/>
                  </a:solidFill>
                </a:rPr>
                <a:t> </a:t>
              </a:r>
              <a:r>
                <a:rPr lang="pt-BR" sz="1400" dirty="0" err="1">
                  <a:solidFill>
                    <a:prstClr val="white"/>
                  </a:solidFill>
                </a:rPr>
                <a:t>Controller</a:t>
              </a:r>
              <a:r>
                <a:rPr lang="pt-BR" sz="1400" dirty="0">
                  <a:solidFill>
                    <a:prstClr val="white"/>
                  </a:solidFill>
                </a:rPr>
                <a:t>]</a:t>
              </a:r>
            </a:p>
          </p:txBody>
        </p:sp>
        <p:sp>
          <p:nvSpPr>
            <p:cNvPr id="212" name="Retângulo 20">
              <a:extLst>
                <a:ext uri="{FF2B5EF4-FFF2-40B4-BE49-F238E27FC236}">
                  <a16:creationId xmlns:a16="http://schemas.microsoft.com/office/drawing/2014/main" id="{2E93DFA1-A750-4F86-A9F1-08D455F636A0}"/>
                </a:ext>
              </a:extLst>
            </p:cNvPr>
            <p:cNvSpPr/>
            <p:nvPr/>
          </p:nvSpPr>
          <p:spPr>
            <a:xfrm>
              <a:off x="8807589" y="2728077"/>
              <a:ext cx="2566458" cy="879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Controla os vídeos disponíveis para aquele curso.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13" name="Conector de Seta Reta 212">
            <a:extLst>
              <a:ext uri="{FF2B5EF4-FFF2-40B4-BE49-F238E27FC236}">
                <a16:creationId xmlns:a16="http://schemas.microsoft.com/office/drawing/2014/main" id="{FD21693C-6329-42C6-94C6-094A4CCF2E7E}"/>
              </a:ext>
            </a:extLst>
          </p:cNvPr>
          <p:cNvCxnSpPr>
            <a:cxnSpLocks/>
            <a:stCxn id="193" idx="1"/>
          </p:cNvCxnSpPr>
          <p:nvPr/>
        </p:nvCxnSpPr>
        <p:spPr>
          <a:xfrm flipH="1" flipV="1">
            <a:off x="9825884" y="2781321"/>
            <a:ext cx="1440774" cy="150754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de Seta Reta 213">
            <a:extLst>
              <a:ext uri="{FF2B5EF4-FFF2-40B4-BE49-F238E27FC236}">
                <a16:creationId xmlns:a16="http://schemas.microsoft.com/office/drawing/2014/main" id="{064E66D3-02C8-42DC-B3AA-4E00021524C0}"/>
              </a:ext>
            </a:extLst>
          </p:cNvPr>
          <p:cNvCxnSpPr>
            <a:cxnSpLocks/>
          </p:cNvCxnSpPr>
          <p:nvPr/>
        </p:nvCxnSpPr>
        <p:spPr>
          <a:xfrm flipH="1" flipV="1">
            <a:off x="7233279" y="2585298"/>
            <a:ext cx="4076216" cy="120578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de Seta Reta 214">
            <a:extLst>
              <a:ext uri="{FF2B5EF4-FFF2-40B4-BE49-F238E27FC236}">
                <a16:creationId xmlns:a16="http://schemas.microsoft.com/office/drawing/2014/main" id="{A7397454-859B-4614-930B-BF33BC0E3245}"/>
              </a:ext>
            </a:extLst>
          </p:cNvPr>
          <p:cNvCxnSpPr>
            <a:cxnSpLocks/>
          </p:cNvCxnSpPr>
          <p:nvPr/>
        </p:nvCxnSpPr>
        <p:spPr>
          <a:xfrm flipH="1" flipV="1">
            <a:off x="4756567" y="2555490"/>
            <a:ext cx="6552928" cy="123559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de Seta Reta 215">
            <a:extLst>
              <a:ext uri="{FF2B5EF4-FFF2-40B4-BE49-F238E27FC236}">
                <a16:creationId xmlns:a16="http://schemas.microsoft.com/office/drawing/2014/main" id="{7AA6091A-DFC8-4688-B7E4-1C375B208D87}"/>
              </a:ext>
            </a:extLst>
          </p:cNvPr>
          <p:cNvCxnSpPr>
            <a:cxnSpLocks/>
          </p:cNvCxnSpPr>
          <p:nvPr/>
        </p:nvCxnSpPr>
        <p:spPr>
          <a:xfrm flipH="1">
            <a:off x="10724865" y="3791084"/>
            <a:ext cx="584629" cy="14909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de Seta Reta 216">
            <a:extLst>
              <a:ext uri="{FF2B5EF4-FFF2-40B4-BE49-F238E27FC236}">
                <a16:creationId xmlns:a16="http://schemas.microsoft.com/office/drawing/2014/main" id="{D4ECC1D1-25AC-4F1A-87B6-CDBA621AACB2}"/>
              </a:ext>
            </a:extLst>
          </p:cNvPr>
          <p:cNvCxnSpPr>
            <a:cxnSpLocks/>
          </p:cNvCxnSpPr>
          <p:nvPr/>
        </p:nvCxnSpPr>
        <p:spPr>
          <a:xfrm flipH="1">
            <a:off x="8655937" y="3791084"/>
            <a:ext cx="2653557" cy="144475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de Seta Reta 217">
            <a:extLst>
              <a:ext uri="{FF2B5EF4-FFF2-40B4-BE49-F238E27FC236}">
                <a16:creationId xmlns:a16="http://schemas.microsoft.com/office/drawing/2014/main" id="{C61C3ABF-821D-4647-ABCD-FB5A48DE4D08}"/>
              </a:ext>
            </a:extLst>
          </p:cNvPr>
          <p:cNvCxnSpPr>
            <a:cxnSpLocks/>
          </p:cNvCxnSpPr>
          <p:nvPr/>
        </p:nvCxnSpPr>
        <p:spPr>
          <a:xfrm flipH="1">
            <a:off x="6397094" y="3791084"/>
            <a:ext cx="4912400" cy="150101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de Seta Reta 218">
            <a:extLst>
              <a:ext uri="{FF2B5EF4-FFF2-40B4-BE49-F238E27FC236}">
                <a16:creationId xmlns:a16="http://schemas.microsoft.com/office/drawing/2014/main" id="{2A2D663B-8060-497E-BA59-E5026F71C244}"/>
              </a:ext>
            </a:extLst>
          </p:cNvPr>
          <p:cNvCxnSpPr>
            <a:cxnSpLocks/>
          </p:cNvCxnSpPr>
          <p:nvPr/>
        </p:nvCxnSpPr>
        <p:spPr>
          <a:xfrm flipH="1">
            <a:off x="4093292" y="3791084"/>
            <a:ext cx="7216202" cy="14909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de Seta Reta 219">
            <a:extLst>
              <a:ext uri="{FF2B5EF4-FFF2-40B4-BE49-F238E27FC236}">
                <a16:creationId xmlns:a16="http://schemas.microsoft.com/office/drawing/2014/main" id="{0C1A27D9-6B1C-4ADD-A470-529D35F6F84E}"/>
              </a:ext>
            </a:extLst>
          </p:cNvPr>
          <p:cNvCxnSpPr>
            <a:cxnSpLocks/>
            <a:stCxn id="182" idx="2"/>
            <a:endCxn id="176" idx="0"/>
          </p:cNvCxnSpPr>
          <p:nvPr/>
        </p:nvCxnSpPr>
        <p:spPr>
          <a:xfrm flipH="1">
            <a:off x="3088869" y="2547516"/>
            <a:ext cx="725396" cy="74145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Conector de Seta Reta 220">
            <a:extLst>
              <a:ext uri="{FF2B5EF4-FFF2-40B4-BE49-F238E27FC236}">
                <a16:creationId xmlns:a16="http://schemas.microsoft.com/office/drawing/2014/main" id="{8D1BA651-FF61-4642-9BC7-8FE8E2CE4E31}"/>
              </a:ext>
            </a:extLst>
          </p:cNvPr>
          <p:cNvCxnSpPr>
            <a:cxnSpLocks/>
            <a:stCxn id="178" idx="2"/>
            <a:endCxn id="176" idx="3"/>
          </p:cNvCxnSpPr>
          <p:nvPr/>
        </p:nvCxnSpPr>
        <p:spPr>
          <a:xfrm flipH="1">
            <a:off x="4141864" y="2562986"/>
            <a:ext cx="2118742" cy="101837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Conector de Seta Reta 221">
            <a:extLst>
              <a:ext uri="{FF2B5EF4-FFF2-40B4-BE49-F238E27FC236}">
                <a16:creationId xmlns:a16="http://schemas.microsoft.com/office/drawing/2014/main" id="{974F4422-A8B3-4490-BD32-0FE21EA7FA1A}"/>
              </a:ext>
            </a:extLst>
          </p:cNvPr>
          <p:cNvCxnSpPr>
            <a:cxnSpLocks/>
            <a:stCxn id="186" idx="2"/>
          </p:cNvCxnSpPr>
          <p:nvPr/>
        </p:nvCxnSpPr>
        <p:spPr>
          <a:xfrm flipH="1">
            <a:off x="4158007" y="2781319"/>
            <a:ext cx="4695204" cy="10699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ector de Seta Reta 222">
            <a:extLst>
              <a:ext uri="{FF2B5EF4-FFF2-40B4-BE49-F238E27FC236}">
                <a16:creationId xmlns:a16="http://schemas.microsoft.com/office/drawing/2014/main" id="{37051FF9-2F1A-412F-A23E-2343C7E83565}"/>
              </a:ext>
            </a:extLst>
          </p:cNvPr>
          <p:cNvCxnSpPr>
            <a:cxnSpLocks/>
            <a:stCxn id="210" idx="0"/>
            <a:endCxn id="174" idx="3"/>
          </p:cNvCxnSpPr>
          <p:nvPr/>
        </p:nvCxnSpPr>
        <p:spPr>
          <a:xfrm flipH="1" flipV="1">
            <a:off x="4146613" y="4014502"/>
            <a:ext cx="5636847" cy="12898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Conector de Seta Reta 223">
            <a:extLst>
              <a:ext uri="{FF2B5EF4-FFF2-40B4-BE49-F238E27FC236}">
                <a16:creationId xmlns:a16="http://schemas.microsoft.com/office/drawing/2014/main" id="{79FE2ED6-C740-4208-99A9-A188C449850D}"/>
              </a:ext>
            </a:extLst>
          </p:cNvPr>
          <p:cNvCxnSpPr>
            <a:cxnSpLocks/>
          </p:cNvCxnSpPr>
          <p:nvPr/>
        </p:nvCxnSpPr>
        <p:spPr>
          <a:xfrm flipH="1" flipV="1">
            <a:off x="4104201" y="4213190"/>
            <a:ext cx="3112646" cy="105884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ector de Seta Reta 224">
            <a:extLst>
              <a:ext uri="{FF2B5EF4-FFF2-40B4-BE49-F238E27FC236}">
                <a16:creationId xmlns:a16="http://schemas.microsoft.com/office/drawing/2014/main" id="{09638AEC-7A9E-402B-89E4-2B28FCE6C2A3}"/>
              </a:ext>
            </a:extLst>
          </p:cNvPr>
          <p:cNvCxnSpPr>
            <a:cxnSpLocks/>
            <a:stCxn id="202" idx="0"/>
          </p:cNvCxnSpPr>
          <p:nvPr/>
        </p:nvCxnSpPr>
        <p:spPr>
          <a:xfrm flipH="1" flipV="1">
            <a:off x="3658750" y="4709720"/>
            <a:ext cx="1739038" cy="60187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Conector de Seta Reta 225">
            <a:extLst>
              <a:ext uri="{FF2B5EF4-FFF2-40B4-BE49-F238E27FC236}">
                <a16:creationId xmlns:a16="http://schemas.microsoft.com/office/drawing/2014/main" id="{95CB409E-D32F-4561-93FC-28AC47BFE9EF}"/>
              </a:ext>
            </a:extLst>
          </p:cNvPr>
          <p:cNvCxnSpPr>
            <a:cxnSpLocks/>
            <a:stCxn id="199" idx="0"/>
          </p:cNvCxnSpPr>
          <p:nvPr/>
        </p:nvCxnSpPr>
        <p:spPr>
          <a:xfrm flipH="1" flipV="1">
            <a:off x="3003853" y="4741832"/>
            <a:ext cx="143072" cy="61897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Conector de Seta Reta 226">
            <a:extLst>
              <a:ext uri="{FF2B5EF4-FFF2-40B4-BE49-F238E27FC236}">
                <a16:creationId xmlns:a16="http://schemas.microsoft.com/office/drawing/2014/main" id="{0AB8534E-1F33-43E9-8A73-83AFCB520A2E}"/>
              </a:ext>
            </a:extLst>
          </p:cNvPr>
          <p:cNvCxnSpPr>
            <a:cxnSpLocks/>
          </p:cNvCxnSpPr>
          <p:nvPr/>
        </p:nvCxnSpPr>
        <p:spPr>
          <a:xfrm flipH="1" flipV="1">
            <a:off x="1312266" y="3404803"/>
            <a:ext cx="770296" cy="57824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Curso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/>
        </p:nvGraphicFramePr>
        <p:xfrm>
          <a:off x="329450" y="1045020"/>
          <a:ext cx="3711043" cy="42209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27803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CursoController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getCursoCategoria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getCursosSearch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getCursosSubCategoria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getOneCurso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24286"/>
              </p:ext>
            </p:extLst>
          </p:nvPr>
        </p:nvGraphicFramePr>
        <p:xfrm>
          <a:off x="9586787" y="1045020"/>
          <a:ext cx="3101611" cy="4937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/>
                        <a:t>Curso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nomeCurso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categoria: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subCategoria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preco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Double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descricao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qtdPontos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getNomeCurso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getSubCategoria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getPreco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Double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getDescricao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getQtdPontos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57578"/>
              </p:ext>
            </p:extLst>
          </p:nvPr>
        </p:nvGraphicFramePr>
        <p:xfrm>
          <a:off x="4770167" y="933907"/>
          <a:ext cx="3511707" cy="348446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558232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CursoRepository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19708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81597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 ):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&lt;Curso&gt;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findBySubCategoria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&lt;Curso&gt;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662650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4040493" y="2676138"/>
            <a:ext cx="729674" cy="47937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184971" y="5266012"/>
            <a:ext cx="2790243" cy="97331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2676138"/>
            <a:ext cx="1304913" cy="83776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5982780"/>
            <a:ext cx="3060767" cy="25654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4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Empresa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8494"/>
              </p:ext>
            </p:extLst>
          </p:nvPr>
        </p:nvGraphicFramePr>
        <p:xfrm>
          <a:off x="164557" y="2211487"/>
          <a:ext cx="3711043" cy="17717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EmpresaController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28407"/>
              </p:ext>
            </p:extLst>
          </p:nvPr>
        </p:nvGraphicFramePr>
        <p:xfrm>
          <a:off x="10071008" y="691358"/>
          <a:ext cx="3101611" cy="6583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/>
                        <a:t>Empresa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idEmpresa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nome: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cnpj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endereco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senha: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duracaoDoContrato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valorDoContrato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getIdEmpresa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getNome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getCnpj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getEndereco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getEmail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getSenha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getDuracaoDoContrato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getValorDoContrato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Doube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46148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EmpresaRepository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02023"/>
              </p:ext>
            </p:extLst>
          </p:nvPr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3875600" y="3097342"/>
            <a:ext cx="894567" cy="2712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3983198"/>
            <a:ext cx="2955136" cy="22561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3124463"/>
            <a:ext cx="1789134" cy="85873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8076825" y="6235079"/>
            <a:ext cx="1994183" cy="424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12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EmpresaCurso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84160"/>
              </p:ext>
            </p:extLst>
          </p:nvPr>
        </p:nvGraphicFramePr>
        <p:xfrm>
          <a:off x="164557" y="2211487"/>
          <a:ext cx="3711043" cy="247140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EmpresaCursoController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postEmpresaCurso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EmpresaCurso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getEmpresaByCurso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3835"/>
              </p:ext>
            </p:extLst>
          </p:nvPr>
        </p:nvGraphicFramePr>
        <p:xfrm>
          <a:off x="10071008" y="1560155"/>
          <a:ext cx="3101611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EmpresaCurso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idEmpresaCurso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fkEmpresa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Empresa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Curso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data: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getIdEmpresaCurso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getFkEmpresa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Empresa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Curso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getData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37365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EmpresaCursoRepository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3875600" y="3124463"/>
            <a:ext cx="894567" cy="3227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4682896"/>
            <a:ext cx="2955136" cy="155642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3124463"/>
            <a:ext cx="1789134" cy="8161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4851995"/>
            <a:ext cx="3544988" cy="13873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14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Pontuacao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52142"/>
              </p:ext>
            </p:extLst>
          </p:nvPr>
        </p:nvGraphicFramePr>
        <p:xfrm>
          <a:off x="164557" y="1546080"/>
          <a:ext cx="3711043" cy="32943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PontuacaoController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getPontos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postPontos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Pontuacao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getPontosPorUsuario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</a:p>
                    <a:p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getPontosTotalPorUsuario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76590"/>
              </p:ext>
            </p:extLst>
          </p:nvPr>
        </p:nvGraphicFramePr>
        <p:xfrm>
          <a:off x="10071008" y="1560155"/>
          <a:ext cx="3101611" cy="3840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Pontuacao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idPontosUsuario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data: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pontos: Double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fkCurso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Curso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getIdPontosUsuario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getData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getPontos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Double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getFkCurso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Curso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92574"/>
              </p:ext>
            </p:extLst>
          </p:nvPr>
        </p:nvGraphicFramePr>
        <p:xfrm>
          <a:off x="4770167" y="1856043"/>
          <a:ext cx="3511707" cy="2536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PontuacaoRepository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findAllByFkUsuario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 ):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List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&lt;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Pontuacao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&gt;</a:t>
                      </a: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3875600" y="3124463"/>
            <a:ext cx="894567" cy="6880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4840449"/>
            <a:ext cx="2955136" cy="139887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3124463"/>
            <a:ext cx="1789134" cy="35593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  <a:endCxn id="63" idx="2"/>
          </p:cNvCxnSpPr>
          <p:nvPr/>
        </p:nvCxnSpPr>
        <p:spPr>
          <a:xfrm flipV="1">
            <a:off x="8076825" y="5400635"/>
            <a:ext cx="3544988" cy="83868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68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440509" y="6676829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Diagrama de Classes – </a:t>
            </a:r>
            <a:r>
              <a:rPr lang="pt-BR" dirty="0" err="1"/>
              <a:t>Usuario</a:t>
            </a:r>
            <a:r>
              <a:rPr lang="pt-BR" dirty="0"/>
              <a:t> </a:t>
            </a:r>
            <a:r>
              <a:rPr lang="pt-BR" dirty="0" err="1"/>
              <a:t>Controller</a:t>
            </a:r>
            <a:endParaRPr lang="pt-BR" dirty="0"/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63C389A7-0F5F-457D-B830-9C3C8A6E0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705281"/>
              </p:ext>
            </p:extLst>
          </p:nvPr>
        </p:nvGraphicFramePr>
        <p:xfrm>
          <a:off x="164557" y="1546080"/>
          <a:ext cx="3711043" cy="30200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11043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499488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UsuarioController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368289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76334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getUsuario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 ():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post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Cadastrar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Usuario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getUsuario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Integer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pt-BR" sz="18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getLogin</a:t>
                      </a:r>
                      <a:r>
                        <a:rPr lang="pt-B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FF0000"/>
                          </a:solidFill>
                        </a:rPr>
                        <a:t>):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</a:rPr>
                        <a:t>ResponseEntity</a:t>
                      </a:r>
                      <a:endParaRPr lang="pt-BR" sz="1800" dirty="0">
                        <a:solidFill>
                          <a:srgbClr val="FF0000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01838ED8-2447-412E-A0EE-DD497E11B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68766"/>
              </p:ext>
            </p:extLst>
          </p:nvPr>
        </p:nvGraphicFramePr>
        <p:xfrm>
          <a:off x="9865960" y="999969"/>
          <a:ext cx="3101611" cy="6583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</a:t>
                      </a:r>
                    </a:p>
                    <a:p>
                      <a:r>
                        <a:rPr lang="pt-BR" sz="1800" baseline="0" dirty="0" err="1"/>
                        <a:t>Usuario</a:t>
                      </a:r>
                      <a:r>
                        <a:rPr lang="pt-BR" sz="1800" baseline="0" dirty="0"/>
                        <a:t> (Model)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idUsuario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nomeUsuario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cpf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dataNascimento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celular: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horaCadastro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senha: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FkEmpresa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: Empresa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getIdUsuario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Integer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getNomeUsuario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getCpf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getDataNascimento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getCelular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getEmail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getHoraCadastro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LocalDate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getSenha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getFkEmpresa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(): Empresa</a:t>
                      </a:r>
                    </a:p>
                    <a:p>
                      <a:pPr marL="0" marR="0" lvl="0" indent="0" algn="l" defTabSz="11495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graphicFrame>
        <p:nvGraphicFramePr>
          <p:cNvPr id="67" name="Tabela 66">
            <a:extLst>
              <a:ext uri="{FF2B5EF4-FFF2-40B4-BE49-F238E27FC236}">
                <a16:creationId xmlns:a16="http://schemas.microsoft.com/office/drawing/2014/main" id="{5386E3AF-C2CD-4D83-A818-9819BBF2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2249"/>
              </p:ext>
            </p:extLst>
          </p:nvPr>
        </p:nvGraphicFramePr>
        <p:xfrm>
          <a:off x="4770167" y="1856043"/>
          <a:ext cx="3511707" cy="29487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707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5366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UsuarioRepository</a:t>
                      </a:r>
                      <a:endParaRPr lang="pt-BR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2B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225923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1121693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findByEmailAndSenha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,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String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 ):</a:t>
                      </a:r>
                    </a:p>
                    <a:p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Usuario</a:t>
                      </a:r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  <a:tr h="409307">
                <a:tc>
                  <a:txBody>
                    <a:bodyPr/>
                    <a:lstStyle/>
                    <a:p>
                      <a:endParaRPr lang="pt-BR" sz="1800" dirty="0">
                        <a:solidFill>
                          <a:srgbClr val="E6005A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09759"/>
                  </a:ext>
                </a:extLst>
              </a:tr>
            </a:tbl>
          </a:graphicData>
        </a:graphic>
      </p:graphicFrame>
      <p:graphicFrame>
        <p:nvGraphicFramePr>
          <p:cNvPr id="70" name="Tabela 69">
            <a:extLst>
              <a:ext uri="{FF2B5EF4-FFF2-40B4-BE49-F238E27FC236}">
                <a16:creationId xmlns:a16="http://schemas.microsoft.com/office/drawing/2014/main" id="{0C2D2B4F-8D03-4ECB-9729-7BA23D06B9D7}"/>
              </a:ext>
            </a:extLst>
          </p:cNvPr>
          <p:cNvGraphicFramePr>
            <a:graphicFrameLocks noGrp="1"/>
          </p:cNvGraphicFramePr>
          <p:nvPr/>
        </p:nvGraphicFramePr>
        <p:xfrm>
          <a:off x="4975214" y="5087526"/>
          <a:ext cx="3101611" cy="2303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01611">
                  <a:extLst>
                    <a:ext uri="{9D8B030D-6E8A-4147-A177-3AD203B41FA5}">
                      <a16:colId xmlns:a16="http://schemas.microsoft.com/office/drawing/2014/main" val="2755505235"/>
                    </a:ext>
                  </a:extLst>
                </a:gridCol>
              </a:tblGrid>
              <a:tr h="391281">
                <a:tc>
                  <a:txBody>
                    <a:bodyPr/>
                    <a:lstStyle/>
                    <a:p>
                      <a:r>
                        <a:rPr lang="pt-BR" sz="1800" baseline="0" dirty="0"/>
                        <a:t>&lt;&lt;Java </a:t>
                      </a:r>
                      <a:r>
                        <a:rPr lang="pt-BR" sz="1800" baseline="0" dirty="0" err="1"/>
                        <a:t>Class</a:t>
                      </a:r>
                      <a:r>
                        <a:rPr lang="pt-BR" sz="1800" baseline="0" dirty="0"/>
                        <a:t>&gt;&gt;</a:t>
                      </a:r>
                    </a:p>
                    <a:p>
                      <a:r>
                        <a:rPr lang="pt-BR" sz="1800" baseline="0" dirty="0" err="1"/>
                        <a:t>InternalResourceViewResolver</a:t>
                      </a:r>
                      <a:r>
                        <a:rPr lang="pt-BR" sz="1800" baseline="0" dirty="0"/>
                        <a:t> </a:t>
                      </a:r>
                    </a:p>
                    <a:p>
                      <a:endParaRPr lang="pt-BR" sz="1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8893"/>
                  </a:ext>
                </a:extLst>
              </a:tr>
              <a:tr h="471952">
                <a:tc>
                  <a:txBody>
                    <a:bodyPr/>
                    <a:lstStyle/>
                    <a:p>
                      <a:endParaRPr lang="pt-BR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953335"/>
                  </a:ext>
                </a:extLst>
              </a:tr>
              <a:tr h="978202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+ </a:t>
                      </a:r>
                      <a:r>
                        <a:rPr lang="pt-BR" sz="1800" dirty="0" err="1">
                          <a:solidFill>
                            <a:srgbClr val="E6005A"/>
                          </a:solidFill>
                        </a:rPr>
                        <a:t>viewResolver</a:t>
                      </a:r>
                      <a:r>
                        <a:rPr lang="pt-BR" sz="1800" dirty="0">
                          <a:solidFill>
                            <a:srgbClr val="E6005A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464695"/>
                  </a:ext>
                </a:extLst>
              </a:tr>
            </a:tbl>
          </a:graphicData>
        </a:graphic>
      </p:graphicFrame>
      <p:cxnSp>
        <p:nvCxnSpPr>
          <p:cNvPr id="71" name="Conector de Seta Reta 107">
            <a:extLst>
              <a:ext uri="{FF2B5EF4-FFF2-40B4-BE49-F238E27FC236}">
                <a16:creationId xmlns:a16="http://schemas.microsoft.com/office/drawing/2014/main" id="{89894623-37F6-440D-8FF0-BE892C7FBB2A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>
            <a:off x="3875600" y="3056104"/>
            <a:ext cx="894567" cy="27430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107">
            <a:extLst>
              <a:ext uri="{FF2B5EF4-FFF2-40B4-BE49-F238E27FC236}">
                <a16:creationId xmlns:a16="http://schemas.microsoft.com/office/drawing/2014/main" id="{92939693-3973-44BD-85FA-343961EBB6DA}"/>
              </a:ext>
            </a:extLst>
          </p:cNvPr>
          <p:cNvCxnSpPr>
            <a:cxnSpLocks/>
            <a:stCxn id="56" idx="2"/>
            <a:endCxn id="70" idx="1"/>
          </p:cNvCxnSpPr>
          <p:nvPr/>
        </p:nvCxnSpPr>
        <p:spPr>
          <a:xfrm>
            <a:off x="2020078" y="4566129"/>
            <a:ext cx="2955136" cy="167319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107">
            <a:extLst>
              <a:ext uri="{FF2B5EF4-FFF2-40B4-BE49-F238E27FC236}">
                <a16:creationId xmlns:a16="http://schemas.microsoft.com/office/drawing/2014/main" id="{5A12D324-943B-4B7A-90C2-2C9AFEC42B9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281874" y="3330411"/>
            <a:ext cx="1584086" cy="96139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107">
            <a:extLst>
              <a:ext uri="{FF2B5EF4-FFF2-40B4-BE49-F238E27FC236}">
                <a16:creationId xmlns:a16="http://schemas.microsoft.com/office/drawing/2014/main" id="{50B6E551-F8A3-41F6-830F-3DF6F1874978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8076825" y="5705220"/>
            <a:ext cx="1789135" cy="53410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706253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1041</Words>
  <Application>Microsoft Office PowerPoint</Application>
  <PresentationFormat>Personalizar</PresentationFormat>
  <Paragraphs>270</Paragraphs>
  <Slides>11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Exo 2</vt:lpstr>
      <vt:lpstr>Capas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 </cp:lastModifiedBy>
  <cp:revision>7</cp:revision>
  <dcterms:created xsi:type="dcterms:W3CDTF">2016-12-01T16:19:35Z</dcterms:created>
  <dcterms:modified xsi:type="dcterms:W3CDTF">2021-11-30T20:29:19Z</dcterms:modified>
</cp:coreProperties>
</file>