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60" y="-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438399"/>
          </a:xfrm>
        </p:spPr>
        <p:txBody>
          <a:bodyPr/>
          <a:lstStyle/>
          <a:p>
            <a:r>
              <a:rPr lang="en-US" sz="5400" dirty="0" smtClean="0"/>
              <a:t>Analysis – </a:t>
            </a:r>
            <a:r>
              <a:rPr lang="en-US" sz="4000" dirty="0" smtClean="0"/>
              <a:t>Optimization/Effort Reduction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TF Web Application – New Architecture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Replicate Functionality as-is.</a:t>
            </a:r>
          </a:p>
          <a:p>
            <a:r>
              <a:rPr lang="en-US" dirty="0" smtClean="0"/>
              <a:t>No Design changes</a:t>
            </a:r>
          </a:p>
          <a:p>
            <a:r>
              <a:rPr lang="en-US" dirty="0" smtClean="0"/>
              <a:t>All UI/Services implemented as currently designed using React/Redux &amp; Spring MVC</a:t>
            </a:r>
          </a:p>
          <a:p>
            <a:r>
              <a:rPr lang="en-US" dirty="0" smtClean="0"/>
              <a:t>Estimated Effort - ~6000 hrs.</a:t>
            </a:r>
          </a:p>
          <a:p>
            <a:r>
              <a:rPr lang="en-US" dirty="0" smtClean="0"/>
              <a:t>Estimated Completion Date – 4/6/2021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4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endParaRPr lang="en-US" dirty="0" smtClean="0"/>
          </a:p>
          <a:p>
            <a:pPr lvl="1"/>
            <a:r>
              <a:rPr lang="en-US" dirty="0" smtClean="0"/>
              <a:t>TimeLine/Effort</a:t>
            </a:r>
            <a:endParaRPr lang="en-US" dirty="0" smtClean="0"/>
          </a:p>
          <a:p>
            <a:pPr lvl="1"/>
            <a:r>
              <a:rPr lang="en-US" dirty="0" smtClean="0"/>
              <a:t>No optimization/automation opportunities explored.</a:t>
            </a:r>
          </a:p>
          <a:p>
            <a:pPr lvl="1"/>
            <a:r>
              <a:rPr lang="en-US" dirty="0" smtClean="0"/>
              <a:t>Project structure</a:t>
            </a:r>
          </a:p>
          <a:p>
            <a:pPr lvl="2"/>
            <a:r>
              <a:rPr lang="en-US" dirty="0" smtClean="0"/>
              <a:t>Cascading impact of unknowns.</a:t>
            </a:r>
          </a:p>
          <a:p>
            <a:pPr lvl="2"/>
            <a:r>
              <a:rPr lang="en-US" dirty="0" smtClean="0"/>
              <a:t>Positive impact of code reuse not captured/quantified.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Changes</a:t>
            </a:r>
          </a:p>
          <a:p>
            <a:pPr lvl="1"/>
            <a:r>
              <a:rPr lang="en-US" dirty="0" smtClean="0"/>
              <a:t>Present all CRUD forms as Modals (from grid pages).</a:t>
            </a:r>
          </a:p>
          <a:p>
            <a:pPr lvl="1"/>
            <a:r>
              <a:rPr lang="en-US" dirty="0"/>
              <a:t>Present all </a:t>
            </a:r>
            <a:r>
              <a:rPr lang="en-US" dirty="0" smtClean="0"/>
              <a:t>Lookup grids as </a:t>
            </a:r>
            <a:r>
              <a:rPr lang="en-US" dirty="0"/>
              <a:t>Modals (from grid pages).</a:t>
            </a:r>
          </a:p>
          <a:p>
            <a:pPr lvl="1"/>
            <a:r>
              <a:rPr lang="en-US" dirty="0" smtClean="0"/>
              <a:t>Present all child pages (with grids) as modals.</a:t>
            </a:r>
          </a:p>
          <a:p>
            <a:pPr lvl="1"/>
            <a:r>
              <a:rPr lang="en-US" dirty="0" smtClean="0"/>
              <a:t>Eliminate the need for related links.</a:t>
            </a:r>
          </a:p>
          <a:p>
            <a:pPr lvl="2"/>
            <a:r>
              <a:rPr lang="en-US" dirty="0" smtClean="0"/>
              <a:t>Group pages/links together as modules.</a:t>
            </a:r>
          </a:p>
          <a:p>
            <a:pPr lvl="3"/>
            <a:r>
              <a:rPr lang="en-US" i="1" dirty="0" smtClean="0"/>
              <a:t>* Requires input from TF team.</a:t>
            </a:r>
          </a:p>
          <a:p>
            <a:pPr lvl="1"/>
            <a:r>
              <a:rPr lang="en-US" dirty="0" smtClean="0"/>
              <a:t>Eliminate recent usage (if possible)</a:t>
            </a:r>
          </a:p>
          <a:p>
            <a:pPr lvl="2"/>
            <a:r>
              <a:rPr lang="en-US" dirty="0" smtClean="0"/>
              <a:t>Constraint - All entities have specific API for recent usage.</a:t>
            </a:r>
          </a:p>
          <a:p>
            <a:pPr lvl="1"/>
            <a:r>
              <a:rPr lang="en-US" dirty="0" smtClean="0"/>
              <a:t>Build reusable pages and grid components per screen type*</a:t>
            </a:r>
          </a:p>
          <a:p>
            <a:pPr lvl="2"/>
            <a:r>
              <a:rPr lang="en-US" dirty="0"/>
              <a:t>Side effect – increases API complexity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Potentially reuse filter components. (generic filters)</a:t>
            </a:r>
          </a:p>
          <a:p>
            <a:pPr lvl="2"/>
            <a:r>
              <a:rPr lang="en-US" dirty="0" smtClean="0"/>
              <a:t>Use grid filters to reduce filter complexity.</a:t>
            </a:r>
          </a:p>
          <a:p>
            <a:pPr lvl="1"/>
            <a:r>
              <a:rPr lang="en-US" dirty="0" smtClean="0"/>
              <a:t>Potentially use a form builder to build simple CURD screens.</a:t>
            </a:r>
          </a:p>
          <a:p>
            <a:pPr lvl="2"/>
            <a:r>
              <a:rPr lang="en-US" dirty="0" smtClean="0"/>
              <a:t>Side effect – increases API complexity.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3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r>
              <a:rPr lang="en-US" dirty="0" smtClean="0"/>
              <a:t>Design/Implementation - Optimization opportunities</a:t>
            </a:r>
          </a:p>
          <a:p>
            <a:pPr lvl="1"/>
            <a:r>
              <a:rPr lang="en-US" b="1" dirty="0" smtClean="0"/>
              <a:t>Type 1 Screens </a:t>
            </a:r>
            <a:r>
              <a:rPr lang="en-US" dirty="0" smtClean="0"/>
              <a:t>(#15 areas)</a:t>
            </a:r>
          </a:p>
          <a:p>
            <a:pPr lvl="2"/>
            <a:r>
              <a:rPr lang="en-US" dirty="0" smtClean="0"/>
              <a:t>Have a single grid and form(s) for Create/Update/Deletion of a single entity.</a:t>
            </a:r>
          </a:p>
          <a:p>
            <a:pPr lvl="2"/>
            <a:r>
              <a:rPr lang="en-US" dirty="0" smtClean="0"/>
              <a:t>Grid complexity ranges from Low to Medium (based on # columns)</a:t>
            </a:r>
          </a:p>
          <a:p>
            <a:pPr lvl="2"/>
            <a:r>
              <a:rPr lang="en-US" dirty="0" smtClean="0"/>
              <a:t>CRUD complexity ranges from Low to Complex (2 fields to 58 fields)</a:t>
            </a:r>
          </a:p>
          <a:p>
            <a:pPr lvl="2"/>
            <a:r>
              <a:rPr lang="en-US" dirty="0" smtClean="0"/>
              <a:t>Design/Implementation Approach</a:t>
            </a:r>
          </a:p>
          <a:p>
            <a:pPr lvl="3"/>
            <a:r>
              <a:rPr lang="en-US" dirty="0" smtClean="0"/>
              <a:t>Create components to reuse the following</a:t>
            </a:r>
          </a:p>
          <a:p>
            <a:pPr lvl="4"/>
            <a:r>
              <a:rPr lang="en-US" dirty="0" smtClean="0"/>
              <a:t>Read only Grid with a link to CRUD form(s)</a:t>
            </a:r>
          </a:p>
          <a:p>
            <a:pPr lvl="4"/>
            <a:r>
              <a:rPr lang="en-US" dirty="0" smtClean="0"/>
              <a:t>Build support for multiple data loading endpoints/APIs.</a:t>
            </a:r>
          </a:p>
          <a:p>
            <a:pPr lvl="4"/>
            <a:r>
              <a:rPr lang="en-US" dirty="0" smtClean="0"/>
              <a:t>Build support for CRUD operations based on entity types.</a:t>
            </a:r>
          </a:p>
          <a:p>
            <a:pPr lvl="3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Design/Implementation - Optimization opportunities</a:t>
            </a:r>
          </a:p>
          <a:p>
            <a:pPr lvl="1"/>
            <a:r>
              <a:rPr lang="en-US" b="1" dirty="0" smtClean="0"/>
              <a:t>Type 2 Screens </a:t>
            </a:r>
            <a:r>
              <a:rPr lang="en-US" dirty="0" smtClean="0"/>
              <a:t>(#11 areas)</a:t>
            </a:r>
          </a:p>
          <a:p>
            <a:pPr lvl="2"/>
            <a:r>
              <a:rPr lang="en-US" dirty="0" smtClean="0"/>
              <a:t>Lookup parent entity first &amp; have a single grid and form(s) for Create/Update/Deletion of a single entity.</a:t>
            </a:r>
          </a:p>
          <a:p>
            <a:pPr lvl="2"/>
            <a:r>
              <a:rPr lang="en-US" dirty="0" smtClean="0"/>
              <a:t>Grid complexity ranges from Low to Medium (based on # columns)</a:t>
            </a:r>
          </a:p>
          <a:p>
            <a:pPr lvl="2"/>
            <a:r>
              <a:rPr lang="en-US" dirty="0" smtClean="0"/>
              <a:t>CRUD complexity ranges from Low to Complex (4 fields to 20 fields)</a:t>
            </a:r>
          </a:p>
          <a:p>
            <a:pPr lvl="2"/>
            <a:r>
              <a:rPr lang="en-US" dirty="0" smtClean="0"/>
              <a:t>Design/Implementation Approach</a:t>
            </a:r>
          </a:p>
          <a:p>
            <a:pPr lvl="3"/>
            <a:r>
              <a:rPr lang="en-US" dirty="0" smtClean="0"/>
              <a:t>Create components to reuse the following</a:t>
            </a:r>
          </a:p>
          <a:p>
            <a:pPr lvl="4"/>
            <a:r>
              <a:rPr lang="en-US" dirty="0" smtClean="0"/>
              <a:t>Modal to pick parent entity.</a:t>
            </a:r>
          </a:p>
          <a:p>
            <a:pPr lvl="4"/>
            <a:r>
              <a:rPr lang="en-US" dirty="0" smtClean="0"/>
              <a:t>Read only Grid with a link to CRUD form(s)</a:t>
            </a:r>
          </a:p>
          <a:p>
            <a:pPr lvl="4"/>
            <a:r>
              <a:rPr lang="en-US" dirty="0" smtClean="0"/>
              <a:t>Build support for multiple data loading endpoints/APIs for </a:t>
            </a:r>
          </a:p>
          <a:p>
            <a:pPr lvl="5"/>
            <a:r>
              <a:rPr lang="en-US" dirty="0" smtClean="0"/>
              <a:t>Lookup parent entity grids.</a:t>
            </a:r>
          </a:p>
          <a:p>
            <a:pPr lvl="5"/>
            <a:r>
              <a:rPr lang="en-US" dirty="0" smtClean="0"/>
              <a:t>Child entity grids.</a:t>
            </a:r>
          </a:p>
          <a:p>
            <a:pPr lvl="4"/>
            <a:r>
              <a:rPr lang="en-US" dirty="0" smtClean="0"/>
              <a:t>Build support for CRUD operations based on entity types.</a:t>
            </a:r>
          </a:p>
          <a:p>
            <a:pPr lvl="3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Design/Implementation - Optimization opportunities</a:t>
            </a:r>
          </a:p>
          <a:p>
            <a:pPr lvl="1"/>
            <a:r>
              <a:rPr lang="en-US" b="1" dirty="0" smtClean="0"/>
              <a:t>User Data Queries (reporting) </a:t>
            </a:r>
            <a:r>
              <a:rPr lang="en-US" dirty="0" smtClean="0"/>
              <a:t>(#34 reports)</a:t>
            </a:r>
          </a:p>
          <a:p>
            <a:pPr lvl="2"/>
            <a:r>
              <a:rPr lang="en-US" dirty="0" smtClean="0"/>
              <a:t>Eliminate filters where applicable. (use JQ grid filters)</a:t>
            </a:r>
          </a:p>
          <a:p>
            <a:pPr lvl="2"/>
            <a:r>
              <a:rPr lang="en-US" dirty="0" smtClean="0"/>
              <a:t>Use common read-only grid component.</a:t>
            </a:r>
          </a:p>
          <a:p>
            <a:pPr lvl="2"/>
            <a:r>
              <a:rPr lang="en-US" dirty="0" smtClean="0"/>
              <a:t>Common page with filters/without filters.</a:t>
            </a:r>
          </a:p>
          <a:p>
            <a:pPr lvl="3"/>
            <a:r>
              <a:rPr lang="en-US" dirty="0" smtClean="0"/>
              <a:t>Impacts API complexity.</a:t>
            </a:r>
          </a:p>
          <a:p>
            <a:pPr lvl="2"/>
            <a:r>
              <a:rPr lang="en-US" dirty="0" smtClean="0"/>
              <a:t>Use common filter components/lookups.</a:t>
            </a:r>
          </a:p>
          <a:p>
            <a:pPr lvl="2"/>
            <a:r>
              <a:rPr lang="en-US" dirty="0" smtClean="0"/>
              <a:t>Design/Implementation Approach</a:t>
            </a:r>
          </a:p>
          <a:p>
            <a:pPr lvl="3"/>
            <a:r>
              <a:rPr lang="en-US" dirty="0" smtClean="0"/>
              <a:t>Create components to reuse the following</a:t>
            </a:r>
          </a:p>
          <a:p>
            <a:pPr lvl="4"/>
            <a:r>
              <a:rPr lang="en-US" dirty="0" smtClean="0"/>
              <a:t>Modal for filters.</a:t>
            </a:r>
          </a:p>
          <a:p>
            <a:pPr lvl="4"/>
            <a:r>
              <a:rPr lang="en-US" dirty="0" smtClean="0"/>
              <a:t>Read only Grid with filters to load data based on grid metadata.</a:t>
            </a:r>
          </a:p>
          <a:p>
            <a:pPr lvl="3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Design/Implementation - Optimization opportunities</a:t>
            </a:r>
          </a:p>
          <a:p>
            <a:pPr lvl="1"/>
            <a:endParaRPr lang="en-US" dirty="0" smtClean="0"/>
          </a:p>
          <a:p>
            <a:pPr lvl="1"/>
            <a:r>
              <a:rPr lang="en-US" sz="2000" dirty="0" smtClean="0"/>
              <a:t>All other pages/areas</a:t>
            </a:r>
          </a:p>
          <a:p>
            <a:pPr lvl="2"/>
            <a:r>
              <a:rPr lang="en-US" dirty="0" smtClean="0"/>
              <a:t>Potential re-use of read-only grids.</a:t>
            </a:r>
          </a:p>
          <a:p>
            <a:pPr lvl="2"/>
            <a:r>
              <a:rPr lang="en-US" dirty="0" smtClean="0"/>
              <a:t>Potential res-use of filter/lookup components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7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Estimated effort reduction approx. 25-30%</a:t>
            </a:r>
          </a:p>
          <a:p>
            <a:pPr lvl="1"/>
            <a:r>
              <a:rPr lang="en-US" sz="1800" dirty="0" smtClean="0"/>
              <a:t>Focus </a:t>
            </a:r>
            <a:r>
              <a:rPr lang="en-US" sz="1800" dirty="0" smtClean="0"/>
              <a:t>on code reuse/automation.</a:t>
            </a:r>
          </a:p>
          <a:p>
            <a:pPr lvl="1"/>
            <a:r>
              <a:rPr lang="en-US" sz="1800" dirty="0" smtClean="0"/>
              <a:t>Build project infrastructure first.</a:t>
            </a:r>
          </a:p>
          <a:p>
            <a:pPr lvl="1"/>
            <a:r>
              <a:rPr lang="en-US" sz="1800" dirty="0" smtClean="0"/>
              <a:t>Break application into modules based on related functionality.</a:t>
            </a:r>
          </a:p>
          <a:p>
            <a:pPr lvl="2"/>
            <a:r>
              <a:rPr lang="en-US" dirty="0" smtClean="0"/>
              <a:t>Deliver to product team as and when done with each module. </a:t>
            </a:r>
          </a:p>
          <a:p>
            <a:pPr lvl="2"/>
            <a:r>
              <a:rPr lang="en-US" dirty="0" smtClean="0"/>
              <a:t>Do certification in parallel.</a:t>
            </a:r>
          </a:p>
          <a:p>
            <a:pPr lvl="1"/>
            <a:r>
              <a:rPr lang="en-US" sz="1800" dirty="0"/>
              <a:t>Build APIs along with UI (no mock data/stub APIs)</a:t>
            </a:r>
          </a:p>
          <a:p>
            <a:r>
              <a:rPr lang="en-US" dirty="0" smtClean="0"/>
              <a:t>Project Structure (proposed)</a:t>
            </a:r>
          </a:p>
          <a:p>
            <a:pPr lvl="1"/>
            <a:r>
              <a:rPr lang="en-US" dirty="0" smtClean="0"/>
              <a:t>Establish a goal/end date for project.</a:t>
            </a:r>
          </a:p>
          <a:p>
            <a:pPr lvl="1"/>
            <a:r>
              <a:rPr lang="en-US" dirty="0" smtClean="0"/>
              <a:t>Drive towards </a:t>
            </a:r>
            <a:r>
              <a:rPr lang="en-US" dirty="0" smtClean="0"/>
              <a:t>goal via </a:t>
            </a:r>
            <a:r>
              <a:rPr lang="en-US" dirty="0" smtClean="0"/>
              <a:t>milestones/phases.</a:t>
            </a:r>
          </a:p>
          <a:p>
            <a:pPr lvl="2"/>
            <a:r>
              <a:rPr lang="en-US" dirty="0" smtClean="0"/>
              <a:t>Use bi-weekly iterations.</a:t>
            </a:r>
            <a:endParaRPr lang="en-US" dirty="0" smtClean="0"/>
          </a:p>
          <a:p>
            <a:pPr lvl="1"/>
            <a:r>
              <a:rPr lang="en-US" dirty="0" smtClean="0"/>
              <a:t>Do JIT </a:t>
            </a:r>
            <a:r>
              <a:rPr lang="en-US" dirty="0" smtClean="0"/>
              <a:t>planning (project plan) </a:t>
            </a:r>
            <a:r>
              <a:rPr lang="en-US" dirty="0" smtClean="0"/>
              <a:t>for next </a:t>
            </a:r>
            <a:r>
              <a:rPr lang="en-US" dirty="0" smtClean="0"/>
              <a:t>milestone/phase.</a:t>
            </a:r>
            <a:endParaRPr lang="en-US" dirty="0" smtClean="0"/>
          </a:p>
          <a:p>
            <a:pPr lvl="2"/>
            <a:r>
              <a:rPr lang="en-US" dirty="0" smtClean="0"/>
              <a:t>First milestone – Infrastructure </a:t>
            </a:r>
            <a:r>
              <a:rPr lang="en-US" dirty="0" smtClean="0"/>
              <a:t>implementation (UI/API/Security/MAC)</a:t>
            </a:r>
          </a:p>
          <a:p>
            <a:pPr lvl="3"/>
            <a:r>
              <a:rPr lang="en-US" dirty="0" smtClean="0"/>
              <a:t>Includes re-usable UI components/widgets etc.</a:t>
            </a:r>
          </a:p>
          <a:p>
            <a:pPr lvl="3"/>
            <a:r>
              <a:rPr lang="en-US" dirty="0" smtClean="0"/>
              <a:t> Implement </a:t>
            </a:r>
            <a:r>
              <a:rPr lang="en-US" dirty="0" smtClean="0"/>
              <a:t>one area per screens type with </a:t>
            </a:r>
            <a:r>
              <a:rPr lang="en-US" dirty="0" smtClean="0"/>
              <a:t>APIs</a:t>
            </a:r>
          </a:p>
          <a:p>
            <a:pPr lvl="3"/>
            <a:r>
              <a:rPr lang="en-US" smtClean="0"/>
              <a:t>Approximate Duration: 6-8 weeks.</a:t>
            </a:r>
            <a:endParaRPr lang="en-US" dirty="0" smtClean="0"/>
          </a:p>
          <a:p>
            <a:pPr lvl="2"/>
            <a:r>
              <a:rPr lang="en-US" dirty="0" smtClean="0"/>
              <a:t>Next Milestones – Implement each </a:t>
            </a:r>
            <a:r>
              <a:rPr lang="en-US" dirty="0" smtClean="0"/>
              <a:t>module in succession.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135</TotalTime>
  <Words>608</Words>
  <Application>Microsoft Office PowerPoint</Application>
  <PresentationFormat>On-screen Show (4:3)</PresentationFormat>
  <Paragraphs>96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Analysis – Optimization/Effort Reduction </vt:lpstr>
      <vt:lpstr>Option 1</vt:lpstr>
      <vt:lpstr>Option 1</vt:lpstr>
      <vt:lpstr>Analysis </vt:lpstr>
      <vt:lpstr>Analysis </vt:lpstr>
      <vt:lpstr>Analysis </vt:lpstr>
      <vt:lpstr>Analysis </vt:lpstr>
      <vt:lpstr>Analysis </vt:lpstr>
      <vt:lpstr>Option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&amp; Project Planning</dc:title>
  <dc:creator>Sudhir PallaPolu</dc:creator>
  <cp:lastModifiedBy>Sudhir PallaPolu</cp:lastModifiedBy>
  <cp:revision>28</cp:revision>
  <dcterms:created xsi:type="dcterms:W3CDTF">2006-08-16T00:00:00Z</dcterms:created>
  <dcterms:modified xsi:type="dcterms:W3CDTF">2020-01-31T19:07:16Z</dcterms:modified>
</cp:coreProperties>
</file>