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640" r:id="rId2"/>
    <p:sldId id="694" r:id="rId3"/>
    <p:sldId id="641" r:id="rId4"/>
    <p:sldId id="671" r:id="rId5"/>
    <p:sldId id="673" r:id="rId6"/>
    <p:sldId id="674" r:id="rId7"/>
    <p:sldId id="672" r:id="rId8"/>
    <p:sldId id="675" r:id="rId9"/>
    <p:sldId id="676" r:id="rId10"/>
    <p:sldId id="677" r:id="rId11"/>
    <p:sldId id="678" r:id="rId12"/>
    <p:sldId id="679" r:id="rId13"/>
    <p:sldId id="681" r:id="rId14"/>
    <p:sldId id="682" r:id="rId15"/>
    <p:sldId id="683" r:id="rId16"/>
    <p:sldId id="684" r:id="rId17"/>
    <p:sldId id="685" r:id="rId18"/>
    <p:sldId id="691" r:id="rId19"/>
    <p:sldId id="687" r:id="rId20"/>
    <p:sldId id="688" r:id="rId21"/>
    <p:sldId id="680" r:id="rId22"/>
    <p:sldId id="692" r:id="rId23"/>
    <p:sldId id="667" r:id="rId2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79">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鲁逸丁" initials="鲁逸丁" lastIdx="9" clrIdx="0"/>
  <p:cmAuthor id="2" name="Frank Li" initials="FL"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217DB9"/>
    <a:srgbClr val="0B7CC7"/>
    <a:srgbClr val="0DA3D5"/>
    <a:srgbClr val="31C2D7"/>
    <a:srgbClr val="003FAB"/>
    <a:srgbClr val="1CCCFF"/>
    <a:srgbClr val="9DCFEF"/>
    <a:srgbClr val="535966"/>
    <a:srgbClr val="005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04" autoAdjust="0"/>
    <p:restoredTop sz="90167" autoAdjust="0"/>
  </p:normalViewPr>
  <p:slideViewPr>
    <p:cSldViewPr>
      <p:cViewPr varScale="1">
        <p:scale>
          <a:sx n="105" d="100"/>
          <a:sy n="105" d="100"/>
        </p:scale>
        <p:origin x="168" y="10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3" d="100"/>
          <a:sy n="53" d="100"/>
        </p:scale>
        <p:origin x="-2940" y="-102"/>
      </p:cViewPr>
      <p:guideLst>
        <p:guide orient="horz" pos="2879"/>
        <p:guide pos="2160"/>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7A5F5D-B533-4E8A-9ABF-DCC0B35033C7}" type="datetimeFigureOut">
              <a:rPr lang="zh-CN" altLang="en-US" smtClean="0"/>
              <a:t>2017/12/14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29537D-00D8-4642-AAE8-E88768D321CD}" type="slidenum">
              <a:rPr lang="zh-CN" altLang="en-US" smtClean="0"/>
              <a:t>‹#›</a:t>
            </a:fld>
            <a:endParaRPr lang="zh-CN" altLang="en-US"/>
          </a:p>
        </p:txBody>
      </p:sp>
    </p:spTree>
    <p:extLst>
      <p:ext uri="{BB962C8B-B14F-4D97-AF65-F5344CB8AC3E}">
        <p14:creationId xmlns:p14="http://schemas.microsoft.com/office/powerpoint/2010/main" val="13025007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C17E38-8F51-431B-AD2B-B561A2B17E50}" type="datetimeFigureOut">
              <a:rPr lang="en-US" smtClean="0"/>
              <a:t>12/14/2017</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B990C7-D6A7-4CEC-94DE-0884FBC7A689}" type="slidenum">
              <a:rPr lang="en-US" smtClean="0"/>
              <a:t>‹#›</a:t>
            </a:fld>
            <a:endParaRPr lang="en-US"/>
          </a:p>
        </p:txBody>
      </p:sp>
    </p:spTree>
    <p:extLst>
      <p:ext uri="{BB962C8B-B14F-4D97-AF65-F5344CB8AC3E}">
        <p14:creationId xmlns:p14="http://schemas.microsoft.com/office/powerpoint/2010/main" val="3264321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1B990C7-D6A7-4CEC-94DE-0884FBC7A689}" type="slidenum">
              <a:rPr lang="en-US" smtClean="0"/>
              <a:t>1</a:t>
            </a:fld>
            <a:endParaRPr lang="en-US"/>
          </a:p>
        </p:txBody>
      </p:sp>
    </p:spTree>
    <p:extLst>
      <p:ext uri="{BB962C8B-B14F-4D97-AF65-F5344CB8AC3E}">
        <p14:creationId xmlns:p14="http://schemas.microsoft.com/office/powerpoint/2010/main" val="811600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1B990C7-D6A7-4CEC-94DE-0884FBC7A689}" type="slidenum">
              <a:rPr lang="en-US" smtClean="0"/>
              <a:t>3</a:t>
            </a:fld>
            <a:endParaRPr lang="en-US"/>
          </a:p>
        </p:txBody>
      </p:sp>
    </p:spTree>
    <p:extLst>
      <p:ext uri="{BB962C8B-B14F-4D97-AF65-F5344CB8AC3E}">
        <p14:creationId xmlns:p14="http://schemas.microsoft.com/office/powerpoint/2010/main" val="2517038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1B990C7-D6A7-4CEC-94DE-0884FBC7A689}" type="slidenum">
              <a:rPr lang="en-US" smtClean="0"/>
              <a:t>13</a:t>
            </a:fld>
            <a:endParaRPr lang="en-US"/>
          </a:p>
        </p:txBody>
      </p:sp>
    </p:spTree>
    <p:extLst>
      <p:ext uri="{BB962C8B-B14F-4D97-AF65-F5344CB8AC3E}">
        <p14:creationId xmlns:p14="http://schemas.microsoft.com/office/powerpoint/2010/main" val="1085483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1B990C7-D6A7-4CEC-94DE-0884FBC7A689}" type="slidenum">
              <a:rPr lang="en-US" smtClean="0"/>
              <a:t>14</a:t>
            </a:fld>
            <a:endParaRPr lang="en-US"/>
          </a:p>
        </p:txBody>
      </p:sp>
    </p:spTree>
    <p:extLst>
      <p:ext uri="{BB962C8B-B14F-4D97-AF65-F5344CB8AC3E}">
        <p14:creationId xmlns:p14="http://schemas.microsoft.com/office/powerpoint/2010/main" val="4124828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1B990C7-D6A7-4CEC-94DE-0884FBC7A689}" type="slidenum">
              <a:rPr lang="en-US" smtClean="0"/>
              <a:t>15</a:t>
            </a:fld>
            <a:endParaRPr lang="en-US"/>
          </a:p>
        </p:txBody>
      </p:sp>
    </p:spTree>
    <p:extLst>
      <p:ext uri="{BB962C8B-B14F-4D97-AF65-F5344CB8AC3E}">
        <p14:creationId xmlns:p14="http://schemas.microsoft.com/office/powerpoint/2010/main" val="1979144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1B990C7-D6A7-4CEC-94DE-0884FBC7A689}" type="slidenum">
              <a:rPr lang="en-US" smtClean="0"/>
              <a:t>16</a:t>
            </a:fld>
            <a:endParaRPr lang="en-US"/>
          </a:p>
        </p:txBody>
      </p:sp>
    </p:spTree>
    <p:extLst>
      <p:ext uri="{BB962C8B-B14F-4D97-AF65-F5344CB8AC3E}">
        <p14:creationId xmlns:p14="http://schemas.microsoft.com/office/powerpoint/2010/main" val="1526599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1B990C7-D6A7-4CEC-94DE-0884FBC7A689}" type="slidenum">
              <a:rPr lang="en-US" smtClean="0"/>
              <a:t>17</a:t>
            </a:fld>
            <a:endParaRPr lang="en-US"/>
          </a:p>
        </p:txBody>
      </p:sp>
    </p:spTree>
    <p:extLst>
      <p:ext uri="{BB962C8B-B14F-4D97-AF65-F5344CB8AC3E}">
        <p14:creationId xmlns:p14="http://schemas.microsoft.com/office/powerpoint/2010/main" val="1496312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4767263"/>
            <a:ext cx="2057400" cy="273844"/>
          </a:xfrm>
        </p:spPr>
        <p:txBody>
          <a:bodyPr/>
          <a:lstStyle>
            <a:lvl1pPr>
              <a:defRPr>
                <a:ea typeface="微软雅黑" panose="020B0503020204020204" pitchFamily="34" charset="-122"/>
              </a:defRPr>
            </a:lvl1pPr>
          </a:lstStyle>
          <a:p>
            <a:fld id="{75421B62-F871-45F1-86D8-CB177338F000}" type="datetime1">
              <a:rPr lang="zh-CN" altLang="en-US" smtClean="0"/>
              <a:t>2017/12/14</a:t>
            </a:fld>
            <a:endParaRPr lang="zh-CN" altLang="en-US"/>
          </a:p>
        </p:txBody>
      </p:sp>
      <p:sp>
        <p:nvSpPr>
          <p:cNvPr id="5" name="Footer Placeholder 4"/>
          <p:cNvSpPr>
            <a:spLocks noGrp="1"/>
          </p:cNvSpPr>
          <p:nvPr>
            <p:ph type="ftr" sz="quarter" idx="11"/>
          </p:nvPr>
        </p:nvSpPr>
        <p:spPr>
          <a:xfrm>
            <a:off x="3028950" y="4767263"/>
            <a:ext cx="3086100" cy="273844"/>
          </a:xfrm>
        </p:spPr>
        <p:txBody>
          <a:bodyPr/>
          <a:lstStyle>
            <a:lvl1pPr>
              <a:defRPr>
                <a:ea typeface="微软雅黑" panose="020B0503020204020204" pitchFamily="34" charset="-122"/>
              </a:defRPr>
            </a:lvl1pPr>
          </a:lstStyle>
          <a:p>
            <a:r>
              <a:rPr lang="zh-CN" altLang="en-US"/>
              <a:t>1</a:t>
            </a:r>
          </a:p>
        </p:txBody>
      </p:sp>
      <p:sp>
        <p:nvSpPr>
          <p:cNvPr id="6" name="Slide Number Placeholder 5"/>
          <p:cNvSpPr>
            <a:spLocks noGrp="1"/>
          </p:cNvSpPr>
          <p:nvPr>
            <p:ph type="sldNum" sz="quarter" idx="12"/>
          </p:nvPr>
        </p:nvSpPr>
        <p:spPr>
          <a:xfrm>
            <a:off x="6457950" y="4767263"/>
            <a:ext cx="2057400" cy="273844"/>
          </a:xfrm>
        </p:spPr>
        <p:txBody>
          <a:bodyPr/>
          <a:lstStyle>
            <a:lvl1pPr>
              <a:defRPr>
                <a:ea typeface="微软雅黑" panose="020B0503020204020204" pitchFamily="34" charset="-122"/>
              </a:defRPr>
            </a:lvl1pPr>
          </a:lstStyle>
          <a:p>
            <a:fld id="{129CBFD5-CCFA-4814-81C9-F99A0BA30543}" type="slidenum">
              <a:rPr lang="zh-CN" altLang="en-US" smtClean="0"/>
              <a:t>‹#›</a:t>
            </a:fld>
            <a:r>
              <a:rPr lang="zh-CN" altLang="en-US" smtClean="0"/>
              <a:t>/</a:t>
            </a:r>
            <a:endParaRPr lang="zh-CN" altLang="en-US"/>
          </a:p>
        </p:txBody>
      </p:sp>
      <p:pic>
        <p:nvPicPr>
          <p:cNvPr id="2" name="图片 1" descr="背面v51"/>
          <p:cNvPicPr>
            <a:picLocks noChangeAspect="1"/>
          </p:cNvPicPr>
          <p:nvPr userDrawn="1"/>
        </p:nvPicPr>
        <p:blipFill>
          <a:blip r:embed="rId2">
            <a:lum bright="6000"/>
          </a:blip>
          <a:stretch>
            <a:fillRect/>
          </a:stretch>
        </p:blipFill>
        <p:spPr>
          <a:xfrm>
            <a:off x="792480" y="-2250"/>
            <a:ext cx="8341320" cy="5148000"/>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94815" y="273844"/>
            <a:ext cx="1020536" cy="4358879"/>
          </a:xfrm>
          <a:prstGeom prst="rect">
            <a:avLst/>
          </a:prstGeom>
        </p:spPr>
        <p:txBody>
          <a:bodyPr vert="eaVert"/>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6751865" cy="4358879"/>
          </a:xfrm>
          <a:prstGeom prst="rect">
            <a:avLst/>
          </a:prstGeom>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4767263"/>
            <a:ext cx="2057400" cy="273844"/>
          </a:xfrm>
        </p:spPr>
        <p:txBody>
          <a:bodyPr/>
          <a:lstStyle>
            <a:lvl1pPr>
              <a:defRPr>
                <a:ea typeface="微软雅黑" panose="020B0503020204020204" pitchFamily="34" charset="-122"/>
              </a:defRPr>
            </a:lvl1pPr>
          </a:lstStyle>
          <a:p>
            <a:fld id="{75421B62-F871-45F1-86D8-CB177338F000}" type="datetime1">
              <a:rPr lang="zh-CN" altLang="en-US" smtClean="0"/>
              <a:t>2017/12/14</a:t>
            </a:fld>
            <a:endParaRPr lang="zh-CN" altLang="en-US"/>
          </a:p>
        </p:txBody>
      </p:sp>
      <p:sp>
        <p:nvSpPr>
          <p:cNvPr id="5" name="Footer Placeholder 4"/>
          <p:cNvSpPr>
            <a:spLocks noGrp="1"/>
          </p:cNvSpPr>
          <p:nvPr>
            <p:ph type="ftr" sz="quarter" idx="11"/>
          </p:nvPr>
        </p:nvSpPr>
        <p:spPr>
          <a:xfrm>
            <a:off x="3028950" y="4767263"/>
            <a:ext cx="3086100" cy="273844"/>
          </a:xfrm>
        </p:spPr>
        <p:txBody>
          <a:bodyPr/>
          <a:lstStyle>
            <a:lvl1pPr>
              <a:defRPr>
                <a:ea typeface="微软雅黑" panose="020B0503020204020204" pitchFamily="34" charset="-122"/>
              </a:defRPr>
            </a:lvl1pPr>
          </a:lstStyle>
          <a:p>
            <a:r>
              <a:rPr lang="zh-CN" altLang="en-US"/>
              <a:t>1</a:t>
            </a:r>
          </a:p>
        </p:txBody>
      </p:sp>
      <p:sp>
        <p:nvSpPr>
          <p:cNvPr id="6" name="Slide Number Placeholder 5"/>
          <p:cNvSpPr>
            <a:spLocks noGrp="1"/>
          </p:cNvSpPr>
          <p:nvPr>
            <p:ph type="sldNum" sz="quarter" idx="12"/>
          </p:nvPr>
        </p:nvSpPr>
        <p:spPr>
          <a:xfrm>
            <a:off x="6457950" y="4767263"/>
            <a:ext cx="2057400" cy="273844"/>
          </a:xfrm>
        </p:spPr>
        <p:txBody>
          <a:bodyPr/>
          <a:lstStyle>
            <a:lvl1pPr>
              <a:defRPr>
                <a:ea typeface="微软雅黑" panose="020B0503020204020204" pitchFamily="34" charset="-122"/>
              </a:defRPr>
            </a:lvl1pPr>
          </a:lstStyle>
          <a:p>
            <a:fld id="{129CBFD5-CCFA-4814-81C9-F99A0BA3054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28200" y="306506"/>
            <a:ext cx="7887600" cy="4357800"/>
          </a:xfrm>
          <a:prstGeom prst="rect">
            <a:avLst/>
          </a:prstGeom>
        </p:spPr>
        <p:txBody>
          <a:bodyPr/>
          <a:lstStyle>
            <a:lvl1pPr>
              <a:defRPr sz="1800">
                <a:latin typeface="微软雅黑" panose="020B0503020204020204" pitchFamily="34" charset="-122"/>
                <a:ea typeface="微软雅黑" panose="020B0503020204020204" pitchFamily="34" charset="-122"/>
              </a:defRPr>
            </a:lvl1pPr>
            <a:lvl2pPr>
              <a:defRPr sz="1500">
                <a:latin typeface="微软雅黑" panose="020B0503020204020204" pitchFamily="34" charset="-122"/>
                <a:ea typeface="微软雅黑" panose="020B0503020204020204" pitchFamily="34" charset="-122"/>
              </a:defRPr>
            </a:lvl2pPr>
            <a:lvl3pPr>
              <a:defRPr sz="1350">
                <a:latin typeface="微软雅黑" panose="020B0503020204020204" pitchFamily="34" charset="-122"/>
                <a:ea typeface="微软雅黑" panose="020B0503020204020204" pitchFamily="34" charset="-122"/>
              </a:defRPr>
            </a:lvl3pPr>
            <a:lvl4pPr>
              <a:defRPr sz="1350">
                <a:latin typeface="微软雅黑" panose="020B0503020204020204" pitchFamily="34" charset="-122"/>
                <a:ea typeface="微软雅黑" panose="020B0503020204020204" pitchFamily="34" charset="-122"/>
              </a:defRPr>
            </a:lvl4pPr>
            <a:lvl5pPr>
              <a:defRPr sz="135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628650" y="4767263"/>
            <a:ext cx="2057400" cy="273844"/>
          </a:xfrm>
        </p:spPr>
        <p:txBody>
          <a:bodyPr/>
          <a:lstStyle>
            <a:lvl1pPr>
              <a:defRPr>
                <a:ea typeface="微软雅黑" panose="020B0503020204020204" pitchFamily="34" charset="-122"/>
              </a:defRPr>
            </a:lvl1pPr>
          </a:lstStyle>
          <a:p>
            <a:fld id="{6EF2F5ED-D19D-4097-92A9-D6092B3D6E68}" type="datetime1">
              <a:rPr lang="zh-CN" altLang="en-US" smtClean="0"/>
              <a:t>2017/12/14</a:t>
            </a:fld>
            <a:endParaRPr lang="zh-CN" altLang="en-US"/>
          </a:p>
        </p:txBody>
      </p:sp>
      <p:sp>
        <p:nvSpPr>
          <p:cNvPr id="5" name="页脚占位符 4"/>
          <p:cNvSpPr>
            <a:spLocks noGrp="1"/>
          </p:cNvSpPr>
          <p:nvPr>
            <p:ph type="ftr" sz="quarter" idx="11"/>
          </p:nvPr>
        </p:nvSpPr>
        <p:spPr>
          <a:xfrm>
            <a:off x="3028950" y="4767263"/>
            <a:ext cx="3086100" cy="273844"/>
          </a:xfrm>
        </p:spPr>
        <p:txBody>
          <a:bodyPr/>
          <a:lstStyle>
            <a:lvl1pPr>
              <a:defRPr>
                <a:ea typeface="微软雅黑" panose="020B0503020204020204" pitchFamily="34" charset="-122"/>
              </a:defRPr>
            </a:lvl1pPr>
          </a:lstStyle>
          <a:p>
            <a:r>
              <a:rPr lang="zh-CN" altLang="en-US"/>
              <a:t>1</a:t>
            </a:r>
          </a:p>
        </p:txBody>
      </p:sp>
      <p:sp>
        <p:nvSpPr>
          <p:cNvPr id="6" name="灯片编号占位符 5"/>
          <p:cNvSpPr>
            <a:spLocks noGrp="1"/>
          </p:cNvSpPr>
          <p:nvPr>
            <p:ph type="sldNum" sz="quarter" idx="12"/>
          </p:nvPr>
        </p:nvSpPr>
        <p:spPr>
          <a:xfrm>
            <a:off x="6457950" y="4767263"/>
            <a:ext cx="2057400" cy="273844"/>
          </a:xfrm>
        </p:spPr>
        <p:txBody>
          <a:bodyPr/>
          <a:lstStyle>
            <a:lvl1pPr>
              <a:defRPr>
                <a:ea typeface="微软雅黑" panose="020B0503020204020204" pitchFamily="34" charset="-122"/>
              </a:defRPr>
            </a:lvl1pPr>
          </a:lstStyle>
          <a:p>
            <a:fld id="{A7AAEAA2-D029-4D23-B6D5-DE004B8B3E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14498" y="214948"/>
            <a:ext cx="1335013" cy="392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descr="图片1"/>
          <p:cNvPicPr>
            <a:picLocks noChangeAspect="1"/>
          </p:cNvPicPr>
          <p:nvPr userDrawn="1"/>
        </p:nvPicPr>
        <p:blipFill>
          <a:blip r:embed="rId3"/>
          <a:srcRect l="3272" t="13417" b="26500"/>
          <a:stretch>
            <a:fillRect/>
          </a:stretch>
        </p:blipFill>
        <p:spPr>
          <a:xfrm>
            <a:off x="0" y="2540"/>
            <a:ext cx="4937760" cy="5138420"/>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14498" y="214948"/>
            <a:ext cx="1335013" cy="392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559039" y="1849213"/>
            <a:ext cx="6025923" cy="771529"/>
          </a:xfrm>
          <a:prstGeom prst="rect">
            <a:avLst/>
          </a:prstGeom>
        </p:spPr>
        <p:txBody>
          <a:bodyPr anchor="b">
            <a:normAutofit/>
          </a:bodyPr>
          <a:lstStyle>
            <a:lvl1pPr algn="ctr">
              <a:defRPr sz="27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559039" y="2645225"/>
            <a:ext cx="6025923" cy="771529"/>
          </a:xfrm>
          <a:prstGeom prst="rect">
            <a:avLst/>
          </a:prstGeom>
        </p:spPr>
        <p:txBody>
          <a:bodyPr anchor="ctr"/>
          <a:lstStyle>
            <a:lvl1pPr marL="0" indent="0" algn="ctr">
              <a:buNone/>
              <a:defRPr sz="1800">
                <a:solidFill>
                  <a:schemeClr val="bg1">
                    <a:lumMod val="65000"/>
                  </a:schemeClr>
                </a:solidFill>
                <a:latin typeface="微软雅黑" panose="020B0503020204020204" pitchFamily="34" charset="-122"/>
                <a:ea typeface="微软雅黑" panose="020B0503020204020204" pitchFamily="34" charset="-122"/>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628650" y="4767263"/>
            <a:ext cx="2057400" cy="273844"/>
          </a:xfrm>
        </p:spPr>
        <p:txBody>
          <a:bodyPr/>
          <a:lstStyle>
            <a:lvl1pPr>
              <a:defRPr>
                <a:ea typeface="微软雅黑" panose="020B0503020204020204" pitchFamily="34" charset="-122"/>
              </a:defRPr>
            </a:lvl1pPr>
          </a:lstStyle>
          <a:p>
            <a:fld id="{75421B62-F871-45F1-86D8-CB177338F000}" type="datetime1">
              <a:rPr lang="zh-CN" altLang="en-US" smtClean="0"/>
              <a:t>2017/12/14</a:t>
            </a:fld>
            <a:endParaRPr lang="zh-CN" altLang="en-US"/>
          </a:p>
        </p:txBody>
      </p:sp>
      <p:sp>
        <p:nvSpPr>
          <p:cNvPr id="5" name="Footer Placeholder 4"/>
          <p:cNvSpPr>
            <a:spLocks noGrp="1"/>
          </p:cNvSpPr>
          <p:nvPr>
            <p:ph type="ftr" sz="quarter" idx="11"/>
          </p:nvPr>
        </p:nvSpPr>
        <p:spPr>
          <a:xfrm>
            <a:off x="3028950" y="4767263"/>
            <a:ext cx="3086100" cy="273844"/>
          </a:xfrm>
        </p:spPr>
        <p:txBody>
          <a:bodyPr/>
          <a:lstStyle>
            <a:lvl1pPr>
              <a:defRPr>
                <a:ea typeface="微软雅黑" panose="020B0503020204020204" pitchFamily="34" charset="-122"/>
              </a:defRPr>
            </a:lvl1pPr>
          </a:lstStyle>
          <a:p>
            <a:r>
              <a:rPr lang="zh-CN" altLang="en-US"/>
              <a:t>1</a:t>
            </a:r>
          </a:p>
        </p:txBody>
      </p:sp>
      <p:sp>
        <p:nvSpPr>
          <p:cNvPr id="6" name="Slide Number Placeholder 5"/>
          <p:cNvSpPr>
            <a:spLocks noGrp="1"/>
          </p:cNvSpPr>
          <p:nvPr>
            <p:ph type="sldNum" sz="quarter" idx="12"/>
          </p:nvPr>
        </p:nvSpPr>
        <p:spPr>
          <a:xfrm>
            <a:off x="6457950" y="4767263"/>
            <a:ext cx="2057400" cy="273844"/>
          </a:xfrm>
        </p:spPr>
        <p:txBody>
          <a:bodyPr/>
          <a:lstStyle>
            <a:lvl1pPr>
              <a:defRPr>
                <a:ea typeface="微软雅黑" panose="020B0503020204020204" pitchFamily="34" charset="-122"/>
              </a:defRPr>
            </a:lvl1pPr>
          </a:lstStyle>
          <a:p>
            <a:fld id="{129CBFD5-CCFA-4814-81C9-F99A0BA3054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5"/>
            <a:ext cx="7886700" cy="901303"/>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00100" y="1369219"/>
            <a:ext cx="3714749" cy="3263504"/>
          </a:xfrm>
          <a:prstGeom prst="rect">
            <a:avLst/>
          </a:prstGeom>
          <a:ln>
            <a:solidFill>
              <a:schemeClr val="accent1">
                <a:lumMod val="40000"/>
                <a:lumOff val="60000"/>
              </a:schemeClr>
            </a:solidFill>
          </a:ln>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800600" y="1369219"/>
            <a:ext cx="3714750" cy="3263504"/>
          </a:xfrm>
          <a:prstGeom prst="rect">
            <a:avLst/>
          </a:prstGeom>
          <a:ln>
            <a:solidFill>
              <a:schemeClr val="accent1">
                <a:lumMod val="40000"/>
                <a:lumOff val="60000"/>
              </a:schemeClr>
            </a:solidFill>
          </a:ln>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a:xfrm>
            <a:off x="628650" y="4767263"/>
            <a:ext cx="2057400" cy="273844"/>
          </a:xfrm>
        </p:spPr>
        <p:txBody>
          <a:bodyPr/>
          <a:lstStyle>
            <a:lvl1pPr>
              <a:defRPr>
                <a:ea typeface="微软雅黑" panose="020B0503020204020204" pitchFamily="34" charset="-122"/>
              </a:defRPr>
            </a:lvl1pPr>
          </a:lstStyle>
          <a:p>
            <a:fld id="{75421B62-F871-45F1-86D8-CB177338F000}" type="datetime1">
              <a:rPr lang="zh-CN" altLang="en-US" smtClean="0"/>
              <a:t>2017/12/14</a:t>
            </a:fld>
            <a:endParaRPr lang="zh-CN" altLang="en-US"/>
          </a:p>
        </p:txBody>
      </p:sp>
      <p:sp>
        <p:nvSpPr>
          <p:cNvPr id="6" name="Footer Placeholder 5"/>
          <p:cNvSpPr>
            <a:spLocks noGrp="1"/>
          </p:cNvSpPr>
          <p:nvPr>
            <p:ph type="ftr" sz="quarter" idx="11"/>
          </p:nvPr>
        </p:nvSpPr>
        <p:spPr>
          <a:xfrm>
            <a:off x="3028950" y="4767263"/>
            <a:ext cx="3086100" cy="273844"/>
          </a:xfrm>
        </p:spPr>
        <p:txBody>
          <a:bodyPr/>
          <a:lstStyle>
            <a:lvl1pPr>
              <a:defRPr>
                <a:ea typeface="微软雅黑" panose="020B0503020204020204" pitchFamily="34" charset="-122"/>
              </a:defRPr>
            </a:lvl1pPr>
          </a:lstStyle>
          <a:p>
            <a:r>
              <a:rPr lang="zh-CN" altLang="en-US"/>
              <a:t>1</a:t>
            </a:r>
          </a:p>
        </p:txBody>
      </p:sp>
      <p:sp>
        <p:nvSpPr>
          <p:cNvPr id="7" name="Slide Number Placeholder 6"/>
          <p:cNvSpPr>
            <a:spLocks noGrp="1"/>
          </p:cNvSpPr>
          <p:nvPr>
            <p:ph type="sldNum" sz="quarter" idx="12"/>
          </p:nvPr>
        </p:nvSpPr>
        <p:spPr>
          <a:xfrm>
            <a:off x="6457950" y="4767263"/>
            <a:ext cx="2057400" cy="273844"/>
          </a:xfrm>
        </p:spPr>
        <p:txBody>
          <a:bodyPr/>
          <a:lstStyle>
            <a:lvl1pPr>
              <a:defRPr>
                <a:ea typeface="微软雅黑" panose="020B0503020204020204" pitchFamily="34" charset="-122"/>
              </a:defRPr>
            </a:lvl1pPr>
          </a:lstStyle>
          <a:p>
            <a:fld id="{129CBFD5-CCFA-4814-81C9-F99A0BA3054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9841" y="1260872"/>
            <a:ext cx="3868340" cy="617934"/>
          </a:xfrm>
          <a:prstGeom prst="rect">
            <a:avLst/>
          </a:prstGeo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p>
        </p:txBody>
      </p:sp>
      <p:sp>
        <p:nvSpPr>
          <p:cNvPr id="4" name="Content Placeholder 3"/>
          <p:cNvSpPr>
            <a:spLocks noGrp="1"/>
          </p:cNvSpPr>
          <p:nvPr>
            <p:ph sz="half" idx="2"/>
          </p:nvPr>
        </p:nvSpPr>
        <p:spPr>
          <a:xfrm>
            <a:off x="629841" y="1878806"/>
            <a:ext cx="3868340" cy="2763441"/>
          </a:xfrm>
          <a:prstGeom prst="rect">
            <a:avLst/>
          </a:prstGeom>
        </p:spPr>
        <p:txBody>
          <a:bodyPr/>
          <a:lstStyle>
            <a:lvl1pPr>
              <a:defRPr sz="1800">
                <a:latin typeface="微软雅黑" panose="020B0503020204020204" pitchFamily="34" charset="-122"/>
                <a:ea typeface="微软雅黑" panose="020B0503020204020204" pitchFamily="34" charset="-122"/>
              </a:defRPr>
            </a:lvl1pPr>
            <a:lvl2pPr>
              <a:defRPr sz="1500">
                <a:latin typeface="微软雅黑" panose="020B0503020204020204" pitchFamily="34" charset="-122"/>
                <a:ea typeface="微软雅黑" panose="020B0503020204020204" pitchFamily="34" charset="-122"/>
              </a:defRPr>
            </a:lvl2pPr>
            <a:lvl3pPr>
              <a:defRPr sz="1350">
                <a:latin typeface="微软雅黑" panose="020B0503020204020204" pitchFamily="34" charset="-122"/>
                <a:ea typeface="微软雅黑" panose="020B0503020204020204" pitchFamily="34" charset="-122"/>
              </a:defRPr>
            </a:lvl3pPr>
            <a:lvl4pPr>
              <a:defRPr sz="1350">
                <a:latin typeface="微软雅黑" panose="020B0503020204020204" pitchFamily="34" charset="-122"/>
                <a:ea typeface="微软雅黑" panose="020B0503020204020204" pitchFamily="34" charset="-122"/>
              </a:defRPr>
            </a:lvl4pPr>
            <a:lvl5pPr>
              <a:defRPr sz="135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p>
        </p:txBody>
      </p:sp>
      <p:sp>
        <p:nvSpPr>
          <p:cNvPr id="6" name="Content Placeholder 5"/>
          <p:cNvSpPr>
            <a:spLocks noGrp="1"/>
          </p:cNvSpPr>
          <p:nvPr>
            <p:ph sz="quarter" idx="4"/>
          </p:nvPr>
        </p:nvSpPr>
        <p:spPr>
          <a:xfrm>
            <a:off x="4629150" y="1878806"/>
            <a:ext cx="3887391" cy="2763441"/>
          </a:xfrm>
          <a:prstGeom prst="rect">
            <a:avLst/>
          </a:prstGeom>
        </p:spPr>
        <p:txBody>
          <a:bodyPr/>
          <a:lstStyle>
            <a:lvl1pPr>
              <a:defRPr sz="1800">
                <a:latin typeface="微软雅黑" panose="020B0503020204020204" pitchFamily="34" charset="-122"/>
                <a:ea typeface="微软雅黑" panose="020B0503020204020204" pitchFamily="34" charset="-122"/>
              </a:defRPr>
            </a:lvl1pPr>
            <a:lvl2pPr>
              <a:defRPr sz="1500">
                <a:latin typeface="微软雅黑" panose="020B0503020204020204" pitchFamily="34" charset="-122"/>
                <a:ea typeface="微软雅黑" panose="020B0503020204020204" pitchFamily="34" charset="-122"/>
              </a:defRPr>
            </a:lvl2pPr>
            <a:lvl3pPr>
              <a:defRPr sz="1350">
                <a:latin typeface="微软雅黑" panose="020B0503020204020204" pitchFamily="34" charset="-122"/>
                <a:ea typeface="微软雅黑" panose="020B0503020204020204" pitchFamily="34" charset="-122"/>
              </a:defRPr>
            </a:lvl3pPr>
            <a:lvl4pPr>
              <a:defRPr sz="1350">
                <a:latin typeface="微软雅黑" panose="020B0503020204020204" pitchFamily="34" charset="-122"/>
                <a:ea typeface="微软雅黑" panose="020B0503020204020204" pitchFamily="34" charset="-122"/>
              </a:defRPr>
            </a:lvl4pPr>
            <a:lvl5pPr>
              <a:defRPr sz="135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Date Placeholder 6"/>
          <p:cNvSpPr>
            <a:spLocks noGrp="1"/>
          </p:cNvSpPr>
          <p:nvPr>
            <p:ph type="dt" sz="half" idx="10"/>
          </p:nvPr>
        </p:nvSpPr>
        <p:spPr>
          <a:xfrm>
            <a:off x="628650" y="4767263"/>
            <a:ext cx="2057400" cy="273844"/>
          </a:xfrm>
        </p:spPr>
        <p:txBody>
          <a:bodyPr/>
          <a:lstStyle>
            <a:lvl1pPr>
              <a:defRPr>
                <a:ea typeface="微软雅黑" panose="020B0503020204020204" pitchFamily="34" charset="-122"/>
              </a:defRPr>
            </a:lvl1pPr>
          </a:lstStyle>
          <a:p>
            <a:fld id="{75421B62-F871-45F1-86D8-CB177338F000}" type="datetime1">
              <a:rPr lang="zh-CN" altLang="en-US" smtClean="0"/>
              <a:t>2017/12/14</a:t>
            </a:fld>
            <a:endParaRPr lang="zh-CN" altLang="en-US"/>
          </a:p>
        </p:txBody>
      </p:sp>
      <p:sp>
        <p:nvSpPr>
          <p:cNvPr id="8" name="Footer Placeholder 7"/>
          <p:cNvSpPr>
            <a:spLocks noGrp="1"/>
          </p:cNvSpPr>
          <p:nvPr>
            <p:ph type="ftr" sz="quarter" idx="11"/>
          </p:nvPr>
        </p:nvSpPr>
        <p:spPr>
          <a:xfrm>
            <a:off x="3028950" y="4767263"/>
            <a:ext cx="3086100" cy="273844"/>
          </a:xfrm>
        </p:spPr>
        <p:txBody>
          <a:bodyPr/>
          <a:lstStyle>
            <a:lvl1pPr>
              <a:defRPr>
                <a:ea typeface="微软雅黑" panose="020B0503020204020204" pitchFamily="34" charset="-122"/>
              </a:defRPr>
            </a:lvl1pPr>
          </a:lstStyle>
          <a:p>
            <a:r>
              <a:rPr lang="zh-CN" altLang="en-US"/>
              <a:t>1</a:t>
            </a:r>
          </a:p>
        </p:txBody>
      </p:sp>
      <p:sp>
        <p:nvSpPr>
          <p:cNvPr id="9" name="Slide Number Placeholder 8"/>
          <p:cNvSpPr>
            <a:spLocks noGrp="1"/>
          </p:cNvSpPr>
          <p:nvPr>
            <p:ph type="sldNum" sz="quarter" idx="12"/>
          </p:nvPr>
        </p:nvSpPr>
        <p:spPr>
          <a:xfrm>
            <a:off x="6457950" y="4767263"/>
            <a:ext cx="2057400" cy="273844"/>
          </a:xfrm>
        </p:spPr>
        <p:txBody>
          <a:bodyPr/>
          <a:lstStyle>
            <a:lvl1pPr>
              <a:defRPr>
                <a:ea typeface="微软雅黑" panose="020B0503020204020204" pitchFamily="34" charset="-122"/>
              </a:defRPr>
            </a:lvl1pPr>
          </a:lstStyle>
          <a:p>
            <a:fld id="{129CBFD5-CCFA-4814-81C9-F99A0BA3054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1" name="矩形 23"/>
          <p:cNvSpPr>
            <a:spLocks noChangeArrowheads="1"/>
          </p:cNvSpPr>
          <p:nvPr>
            <p:custDataLst>
              <p:tags r:id="rId1"/>
            </p:custDataLst>
          </p:nvPr>
        </p:nvSpPr>
        <p:spPr bwMode="auto">
          <a:xfrm>
            <a:off x="0" y="3959423"/>
            <a:ext cx="9144000" cy="857250"/>
          </a:xfrm>
          <a:prstGeom prst="rect">
            <a:avLst/>
          </a:prstGeom>
          <a:solidFill>
            <a:schemeClr val="accent1">
              <a:lumMod val="20000"/>
              <a:lumOff val="80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en-US" sz="1350" smtClean="0">
              <a:solidFill>
                <a:srgbClr val="FFFFFF"/>
              </a:solidFill>
              <a:latin typeface="Arial" panose="020B0604020202020204" pitchFamily="34" charset="0"/>
            </a:endParaRPr>
          </a:p>
        </p:txBody>
      </p:sp>
      <p:sp>
        <p:nvSpPr>
          <p:cNvPr id="22" name="KSO_Shape"/>
          <p:cNvSpPr/>
          <p:nvPr>
            <p:custDataLst>
              <p:tags r:id="rId2"/>
            </p:custDataLst>
          </p:nvPr>
        </p:nvSpPr>
        <p:spPr bwMode="auto">
          <a:xfrm>
            <a:off x="3689747" y="4365910"/>
            <a:ext cx="176249" cy="115604"/>
          </a:xfrm>
          <a:custGeom>
            <a:avLst/>
            <a:gdLst>
              <a:gd name="T0" fmla="*/ 1 w 4974795"/>
              <a:gd name="T1" fmla="*/ 1 h 3320682"/>
              <a:gd name="T2" fmla="*/ 2 w 4974795"/>
              <a:gd name="T3" fmla="*/ 2 h 3320682"/>
              <a:gd name="T4" fmla="*/ 2 w 4974795"/>
              <a:gd name="T5" fmla="*/ 1 h 3320682"/>
              <a:gd name="T6" fmla="*/ 4 w 4974795"/>
              <a:gd name="T7" fmla="*/ 2 h 3320682"/>
              <a:gd name="T8" fmla="*/ 0 w 4974795"/>
              <a:gd name="T9" fmla="*/ 2 h 3320682"/>
              <a:gd name="T10" fmla="*/ 1 w 4974795"/>
              <a:gd name="T11" fmla="*/ 1 h 3320682"/>
              <a:gd name="T12" fmla="*/ 0 w 4974795"/>
              <a:gd name="T13" fmla="*/ 0 h 3320682"/>
              <a:gd name="T14" fmla="*/ 1 w 4974795"/>
              <a:gd name="T15" fmla="*/ 1 h 3320682"/>
              <a:gd name="T16" fmla="*/ 0 w 4974795"/>
              <a:gd name="T17" fmla="*/ 2 h 3320682"/>
              <a:gd name="T18" fmla="*/ 0 w 4974795"/>
              <a:gd name="T19" fmla="*/ 0 h 3320682"/>
              <a:gd name="T20" fmla="*/ 4 w 4974795"/>
              <a:gd name="T21" fmla="*/ 0 h 3320682"/>
              <a:gd name="T22" fmla="*/ 4 w 4974795"/>
              <a:gd name="T23" fmla="*/ 2 h 3320682"/>
              <a:gd name="T24" fmla="*/ 2 w 4974795"/>
              <a:gd name="T25" fmla="*/ 1 h 3320682"/>
              <a:gd name="T26" fmla="*/ 4 w 4974795"/>
              <a:gd name="T27" fmla="*/ 0 h 3320682"/>
              <a:gd name="T28" fmla="*/ 0 w 4974795"/>
              <a:gd name="T29" fmla="*/ 0 h 3320682"/>
              <a:gd name="T30" fmla="*/ 4 w 4974795"/>
              <a:gd name="T31" fmla="*/ 0 h 3320682"/>
              <a:gd name="T32" fmla="*/ 2 w 4974795"/>
              <a:gd name="T33" fmla="*/ 2 h 3320682"/>
              <a:gd name="T34" fmla="*/ 0 w 4974795"/>
              <a:gd name="T35" fmla="*/ 0 h 332068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974795" h="3320682">
                <a:moveTo>
                  <a:pt x="1897867" y="1805825"/>
                </a:moveTo>
                <a:lnTo>
                  <a:pt x="2485737" y="2315734"/>
                </a:lnTo>
                <a:lnTo>
                  <a:pt x="3073607" y="1805825"/>
                </a:lnTo>
                <a:lnTo>
                  <a:pt x="4820061" y="3320682"/>
                </a:lnTo>
                <a:lnTo>
                  <a:pt x="151413" y="3320682"/>
                </a:lnTo>
                <a:lnTo>
                  <a:pt x="1897867" y="1805825"/>
                </a:lnTo>
                <a:close/>
                <a:moveTo>
                  <a:pt x="0" y="159634"/>
                </a:moveTo>
                <a:lnTo>
                  <a:pt x="1788328" y="1710812"/>
                </a:lnTo>
                <a:lnTo>
                  <a:pt x="0" y="3261996"/>
                </a:lnTo>
                <a:lnTo>
                  <a:pt x="0" y="159634"/>
                </a:lnTo>
                <a:close/>
                <a:moveTo>
                  <a:pt x="4974795" y="156753"/>
                </a:moveTo>
                <a:lnTo>
                  <a:pt x="4974795" y="3264872"/>
                </a:lnTo>
                <a:lnTo>
                  <a:pt x="3183146" y="1710812"/>
                </a:lnTo>
                <a:lnTo>
                  <a:pt x="4974795" y="156753"/>
                </a:lnTo>
                <a:close/>
                <a:moveTo>
                  <a:pt x="35040" y="0"/>
                </a:moveTo>
                <a:lnTo>
                  <a:pt x="4936434" y="0"/>
                </a:lnTo>
                <a:lnTo>
                  <a:pt x="2485737" y="2125709"/>
                </a:lnTo>
                <a:lnTo>
                  <a:pt x="35040" y="0"/>
                </a:lnTo>
                <a:close/>
              </a:path>
            </a:pathLst>
          </a:custGeom>
          <a:solidFill>
            <a:schemeClr val="accent2"/>
          </a:solidFill>
          <a:ln>
            <a:noFill/>
          </a:ln>
        </p:spPr>
        <p:txBody>
          <a:bodyPr anchor="ctr"/>
          <a:lstStyle/>
          <a:p>
            <a:endParaRPr lang="zh-CN" altLang="en-US" sz="1350">
              <a:ea typeface="微软雅黑" panose="020B0503020204020204" pitchFamily="34" charset="-122"/>
            </a:endParaRPr>
          </a:p>
        </p:txBody>
      </p:sp>
      <p:sp>
        <p:nvSpPr>
          <p:cNvPr id="23" name="KSO_Shape"/>
          <p:cNvSpPr/>
          <p:nvPr>
            <p:custDataLst>
              <p:tags r:id="rId3"/>
            </p:custDataLst>
          </p:nvPr>
        </p:nvSpPr>
        <p:spPr bwMode="auto">
          <a:xfrm>
            <a:off x="3682604" y="4548299"/>
            <a:ext cx="198990" cy="204676"/>
          </a:xfrm>
          <a:custGeom>
            <a:avLst/>
            <a:gdLst>
              <a:gd name="T0" fmla="*/ 67 w 1119349"/>
              <a:gd name="T1" fmla="*/ 394 h 1157433"/>
              <a:gd name="T2" fmla="*/ 53 w 1119349"/>
              <a:gd name="T3" fmla="*/ 531 h 1157433"/>
              <a:gd name="T4" fmla="*/ 215 w 1119349"/>
              <a:gd name="T5" fmla="*/ 501 h 1157433"/>
              <a:gd name="T6" fmla="*/ 67 w 1119349"/>
              <a:gd name="T7" fmla="*/ 394 h 1157433"/>
              <a:gd name="T8" fmla="*/ 286 w 1119349"/>
              <a:gd name="T9" fmla="*/ 166 h 1157433"/>
              <a:gd name="T10" fmla="*/ 203 w 1119349"/>
              <a:gd name="T11" fmla="*/ 238 h 1157433"/>
              <a:gd name="T12" fmla="*/ 369 w 1119349"/>
              <a:gd name="T13" fmla="*/ 238 h 1157433"/>
              <a:gd name="T14" fmla="*/ 286 w 1119349"/>
              <a:gd name="T15" fmla="*/ 166 h 1157433"/>
              <a:gd name="T16" fmla="*/ 469 w 1119349"/>
              <a:gd name="T17" fmla="*/ 0 h 1157433"/>
              <a:gd name="T18" fmla="*/ 532 w 1119349"/>
              <a:gd name="T19" fmla="*/ 20 h 1157433"/>
              <a:gd name="T20" fmla="*/ 550 w 1119349"/>
              <a:gd name="T21" fmla="*/ 56 h 1157433"/>
              <a:gd name="T22" fmla="*/ 538 w 1119349"/>
              <a:gd name="T23" fmla="*/ 39 h 1157433"/>
              <a:gd name="T24" fmla="*/ 363 w 1119349"/>
              <a:gd name="T25" fmla="*/ 63 h 1157433"/>
              <a:gd name="T26" fmla="*/ 537 w 1119349"/>
              <a:gd name="T27" fmla="*/ 281 h 1157433"/>
              <a:gd name="T28" fmla="*/ 534 w 1119349"/>
              <a:gd name="T29" fmla="*/ 309 h 1157433"/>
              <a:gd name="T30" fmla="*/ 372 w 1119349"/>
              <a:gd name="T31" fmla="*/ 309 h 1157433"/>
              <a:gd name="T32" fmla="*/ 354 w 1119349"/>
              <a:gd name="T33" fmla="*/ 309 h 1157433"/>
              <a:gd name="T34" fmla="*/ 201 w 1119349"/>
              <a:gd name="T35" fmla="*/ 309 h 1157433"/>
              <a:gd name="T36" fmla="*/ 286 w 1119349"/>
              <a:gd name="T37" fmla="*/ 394 h 1157433"/>
              <a:gd name="T38" fmla="*/ 357 w 1119349"/>
              <a:gd name="T39" fmla="*/ 350 h 1157433"/>
              <a:gd name="T40" fmla="*/ 524 w 1119349"/>
              <a:gd name="T41" fmla="*/ 350 h 1157433"/>
              <a:gd name="T42" fmla="*/ 284 w 1119349"/>
              <a:gd name="T43" fmla="*/ 510 h 1157433"/>
              <a:gd name="T44" fmla="*/ 231 w 1119349"/>
              <a:gd name="T45" fmla="*/ 505 h 1157433"/>
              <a:gd name="T46" fmla="*/ 22 w 1119349"/>
              <a:gd name="T47" fmla="*/ 537 h 1157433"/>
              <a:gd name="T48" fmla="*/ 61 w 1119349"/>
              <a:gd name="T49" fmla="*/ 311 h 1157433"/>
              <a:gd name="T50" fmla="*/ 64 w 1119349"/>
              <a:gd name="T51" fmla="*/ 305 h 1157433"/>
              <a:gd name="T52" fmla="*/ 80 w 1119349"/>
              <a:gd name="T53" fmla="*/ 281 h 1157433"/>
              <a:gd name="T54" fmla="*/ 93 w 1119349"/>
              <a:gd name="T55" fmla="*/ 264 h 1157433"/>
              <a:gd name="T56" fmla="*/ 123 w 1119349"/>
              <a:gd name="T57" fmla="*/ 226 h 1157433"/>
              <a:gd name="T58" fmla="*/ 142 w 1119349"/>
              <a:gd name="T59" fmla="*/ 204 h 1157433"/>
              <a:gd name="T60" fmla="*/ 168 w 1119349"/>
              <a:gd name="T61" fmla="*/ 176 h 1157433"/>
              <a:gd name="T62" fmla="*/ 245 w 1119349"/>
              <a:gd name="T63" fmla="*/ 106 h 1157433"/>
              <a:gd name="T64" fmla="*/ 32 w 1119349"/>
              <a:gd name="T65" fmla="*/ 279 h 1157433"/>
              <a:gd name="T66" fmla="*/ 284 w 1119349"/>
              <a:gd name="T67" fmla="*/ 51 h 1157433"/>
              <a:gd name="T68" fmla="*/ 321 w 1119349"/>
              <a:gd name="T69" fmla="*/ 54 h 1157433"/>
              <a:gd name="T70" fmla="*/ 469 w 1119349"/>
              <a:gd name="T71" fmla="*/ 0 h 11574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19349" h="1157433">
                <a:moveTo>
                  <a:pt x="135620" y="818456"/>
                </a:moveTo>
                <a:cubicBezTo>
                  <a:pt x="71450" y="948523"/>
                  <a:pt x="57484" y="1054732"/>
                  <a:pt x="108323" y="1103729"/>
                </a:cubicBezTo>
                <a:cubicBezTo>
                  <a:pt x="164989" y="1158341"/>
                  <a:pt x="289713" y="1129874"/>
                  <a:pt x="437069" y="1040437"/>
                </a:cubicBezTo>
                <a:cubicBezTo>
                  <a:pt x="307239" y="1007168"/>
                  <a:pt x="198946" y="926245"/>
                  <a:pt x="135620" y="818456"/>
                </a:cubicBezTo>
                <a:close/>
                <a:moveTo>
                  <a:pt x="582086" y="345816"/>
                </a:moveTo>
                <a:cubicBezTo>
                  <a:pt x="490772" y="345817"/>
                  <a:pt x="434615" y="407693"/>
                  <a:pt x="413811" y="495363"/>
                </a:cubicBezTo>
                <a:lnTo>
                  <a:pt x="750361" y="495364"/>
                </a:lnTo>
                <a:cubicBezTo>
                  <a:pt x="729557" y="407692"/>
                  <a:pt x="673401" y="345816"/>
                  <a:pt x="582086" y="345816"/>
                </a:cubicBezTo>
                <a:close/>
                <a:moveTo>
                  <a:pt x="954622" y="129"/>
                </a:moveTo>
                <a:cubicBezTo>
                  <a:pt x="1007406" y="-1466"/>
                  <a:pt x="1051113" y="11645"/>
                  <a:pt x="1081775" y="41196"/>
                </a:cubicBezTo>
                <a:cubicBezTo>
                  <a:pt x="1101805" y="60500"/>
                  <a:pt x="1115030" y="85625"/>
                  <a:pt x="1119349" y="116033"/>
                </a:cubicBezTo>
                <a:cubicBezTo>
                  <a:pt x="1112931" y="103633"/>
                  <a:pt x="1104158" y="92219"/>
                  <a:pt x="1093494" y="81508"/>
                </a:cubicBezTo>
                <a:cubicBezTo>
                  <a:pt x="1010899" y="-1451"/>
                  <a:pt x="882017" y="28786"/>
                  <a:pt x="737350" y="130602"/>
                </a:cubicBezTo>
                <a:cubicBezTo>
                  <a:pt x="943277" y="190863"/>
                  <a:pt x="1091569" y="370605"/>
                  <a:pt x="1091569" y="582598"/>
                </a:cubicBezTo>
                <a:lnTo>
                  <a:pt x="1085273" y="640757"/>
                </a:lnTo>
                <a:lnTo>
                  <a:pt x="755888" y="640756"/>
                </a:lnTo>
                <a:lnTo>
                  <a:pt x="719073" y="640757"/>
                </a:lnTo>
                <a:lnTo>
                  <a:pt x="408284" y="640757"/>
                </a:lnTo>
                <a:cubicBezTo>
                  <a:pt x="424002" y="743453"/>
                  <a:pt x="484447" y="819382"/>
                  <a:pt x="582086" y="819383"/>
                </a:cubicBezTo>
                <a:cubicBezTo>
                  <a:pt x="648673" y="819382"/>
                  <a:pt x="697960" y="784070"/>
                  <a:pt x="725617" y="727992"/>
                </a:cubicBezTo>
                <a:lnTo>
                  <a:pt x="1064773" y="727992"/>
                </a:lnTo>
                <a:cubicBezTo>
                  <a:pt x="1000780" y="921122"/>
                  <a:pt x="807116" y="1060320"/>
                  <a:pt x="578539" y="1060320"/>
                </a:cubicBezTo>
                <a:cubicBezTo>
                  <a:pt x="541437" y="1060319"/>
                  <a:pt x="505255" y="1056652"/>
                  <a:pt x="470646" y="1048435"/>
                </a:cubicBezTo>
                <a:cubicBezTo>
                  <a:pt x="288189" y="1159820"/>
                  <a:pt x="124174" y="1191927"/>
                  <a:pt x="45670" y="1116267"/>
                </a:cubicBezTo>
                <a:cubicBezTo>
                  <a:pt x="-38972" y="1034693"/>
                  <a:pt x="-2092" y="849162"/>
                  <a:pt x="124297" y="645271"/>
                </a:cubicBezTo>
                <a:cubicBezTo>
                  <a:pt x="126384" y="641564"/>
                  <a:pt x="128546" y="637931"/>
                  <a:pt x="130887" y="634433"/>
                </a:cubicBezTo>
                <a:cubicBezTo>
                  <a:pt x="140131" y="616742"/>
                  <a:pt x="151256" y="599735"/>
                  <a:pt x="163296" y="582889"/>
                </a:cubicBezTo>
                <a:cubicBezTo>
                  <a:pt x="171413" y="570408"/>
                  <a:pt x="179765" y="558285"/>
                  <a:pt x="189707" y="547372"/>
                </a:cubicBezTo>
                <a:cubicBezTo>
                  <a:pt x="207410" y="520542"/>
                  <a:pt x="227598" y="494496"/>
                  <a:pt x="249351" y="468810"/>
                </a:cubicBezTo>
                <a:cubicBezTo>
                  <a:pt x="261501" y="453873"/>
                  <a:pt x="274484" y="439223"/>
                  <a:pt x="288439" y="424719"/>
                </a:cubicBezTo>
                <a:cubicBezTo>
                  <a:pt x="304701" y="403895"/>
                  <a:pt x="322841" y="384213"/>
                  <a:pt x="341644" y="364703"/>
                </a:cubicBezTo>
                <a:cubicBezTo>
                  <a:pt x="392793" y="311630"/>
                  <a:pt x="445389" y="263415"/>
                  <a:pt x="498166" y="220924"/>
                </a:cubicBezTo>
                <a:cubicBezTo>
                  <a:pt x="310657" y="309270"/>
                  <a:pt x="183697" y="431706"/>
                  <a:pt x="65845" y="579499"/>
                </a:cubicBezTo>
                <a:cubicBezTo>
                  <a:pt x="67312" y="317087"/>
                  <a:pt x="296312" y="104878"/>
                  <a:pt x="578538" y="104878"/>
                </a:cubicBezTo>
                <a:lnTo>
                  <a:pt x="651994" y="111773"/>
                </a:lnTo>
                <a:cubicBezTo>
                  <a:pt x="764896" y="41979"/>
                  <a:pt x="871117" y="2651"/>
                  <a:pt x="954622" y="129"/>
                </a:cubicBezTo>
                <a:close/>
              </a:path>
            </a:pathLst>
          </a:custGeom>
          <a:solidFill>
            <a:schemeClr val="accent2"/>
          </a:solidFill>
          <a:ln>
            <a:noFill/>
          </a:ln>
        </p:spPr>
        <p:txBody>
          <a:bodyPr anchor="ctr"/>
          <a:lstStyle/>
          <a:p>
            <a:endParaRPr lang="zh-CN" altLang="en-US" sz="1350">
              <a:ea typeface="微软雅黑" panose="020B0503020204020204" pitchFamily="34" charset="-122"/>
            </a:endParaRPr>
          </a:p>
        </p:txBody>
      </p:sp>
      <p:sp>
        <p:nvSpPr>
          <p:cNvPr id="24" name="KSO_Shape"/>
          <p:cNvSpPr/>
          <p:nvPr>
            <p:custDataLst>
              <p:tags r:id="rId4"/>
            </p:custDataLst>
          </p:nvPr>
        </p:nvSpPr>
        <p:spPr bwMode="auto">
          <a:xfrm>
            <a:off x="3701654" y="4079701"/>
            <a:ext cx="140241" cy="164879"/>
          </a:xfrm>
          <a:custGeom>
            <a:avLst/>
            <a:gdLst>
              <a:gd name="T0" fmla="*/ 2523 w 396520"/>
              <a:gd name="T1" fmla="*/ 2362 h 469210"/>
              <a:gd name="T2" fmla="*/ 3036 w 396520"/>
              <a:gd name="T3" fmla="*/ 2866 h 469210"/>
              <a:gd name="T4" fmla="*/ 2904 w 396520"/>
              <a:gd name="T5" fmla="*/ 3310 h 469210"/>
              <a:gd name="T6" fmla="*/ 2716 w 396520"/>
              <a:gd name="T7" fmla="*/ 2879 h 469210"/>
              <a:gd name="T8" fmla="*/ 2212 w 396520"/>
              <a:gd name="T9" fmla="*/ 2542 h 469210"/>
              <a:gd name="T10" fmla="*/ 2523 w 396520"/>
              <a:gd name="T11" fmla="*/ 2362 h 469210"/>
              <a:gd name="T12" fmla="*/ 342 w 396520"/>
              <a:gd name="T13" fmla="*/ 71 h 469210"/>
              <a:gd name="T14" fmla="*/ 761 w 396520"/>
              <a:gd name="T15" fmla="*/ 780 h 469210"/>
              <a:gd name="T16" fmla="*/ 792 w 396520"/>
              <a:gd name="T17" fmla="*/ 1298 h 469210"/>
              <a:gd name="T18" fmla="*/ 722 w 396520"/>
              <a:gd name="T19" fmla="*/ 1439 h 469210"/>
              <a:gd name="T20" fmla="*/ 1852 w 396520"/>
              <a:gd name="T21" fmla="*/ 2622 h 469210"/>
              <a:gd name="T22" fmla="*/ 2123 w 396520"/>
              <a:gd name="T23" fmla="*/ 2606 h 469210"/>
              <a:gd name="T24" fmla="*/ 2125 w 396520"/>
              <a:gd name="T25" fmla="*/ 2610 h 469210"/>
              <a:gd name="T26" fmla="*/ 2677 w 396520"/>
              <a:gd name="T27" fmla="*/ 2917 h 469210"/>
              <a:gd name="T28" fmla="*/ 2861 w 396520"/>
              <a:gd name="T29" fmla="*/ 3364 h 469210"/>
              <a:gd name="T30" fmla="*/ 2220 w 396520"/>
              <a:gd name="T31" fmla="*/ 3515 h 469210"/>
              <a:gd name="T32" fmla="*/ 5 w 396520"/>
              <a:gd name="T33" fmla="*/ 674 h 469210"/>
              <a:gd name="T34" fmla="*/ 110 w 396520"/>
              <a:gd name="T35" fmla="*/ 297 h 469210"/>
              <a:gd name="T36" fmla="*/ 342 w 396520"/>
              <a:gd name="T37" fmla="*/ 71 h 469210"/>
              <a:gd name="T38" fmla="*/ 661 w 396520"/>
              <a:gd name="T39" fmla="*/ 0 h 469210"/>
              <a:gd name="T40" fmla="*/ 1140 w 396520"/>
              <a:gd name="T41" fmla="*/ 962 h 469210"/>
              <a:gd name="T42" fmla="*/ 841 w 396520"/>
              <a:gd name="T43" fmla="*/ 1261 h 469210"/>
              <a:gd name="T44" fmla="*/ 811 w 396520"/>
              <a:gd name="T45" fmla="*/ 758 h 469210"/>
              <a:gd name="T46" fmla="*/ 425 w 396520"/>
              <a:gd name="T47" fmla="*/ 38 h 469210"/>
              <a:gd name="T48" fmla="*/ 661 w 396520"/>
              <a:gd name="T49" fmla="*/ 0 h 4692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2"/>
          </a:solidFill>
          <a:ln>
            <a:noFill/>
          </a:ln>
        </p:spPr>
        <p:txBody>
          <a:bodyPr anchor="ctr"/>
          <a:lstStyle/>
          <a:p>
            <a:endParaRPr lang="zh-CN" altLang="en-US" sz="1350">
              <a:ea typeface="微软雅黑" panose="020B0503020204020204" pitchFamily="34" charset="-122"/>
            </a:endParaRPr>
          </a:p>
        </p:txBody>
      </p:sp>
      <p:sp>
        <p:nvSpPr>
          <p:cNvPr id="2" name="KSO_BT1"/>
          <p:cNvSpPr>
            <a:spLocks noGrp="1"/>
          </p:cNvSpPr>
          <p:nvPr>
            <p:ph type="title" hasCustomPrompt="1"/>
          </p:nvPr>
        </p:nvSpPr>
        <p:spPr>
          <a:xfrm>
            <a:off x="954158" y="1706400"/>
            <a:ext cx="7235686" cy="702000"/>
          </a:xfrm>
          <a:prstGeom prst="rect">
            <a:avLst/>
          </a:prstGeom>
        </p:spPr>
        <p:txBody>
          <a:bodyPr anchor="ctr" anchorCtr="0">
            <a:normAutofit/>
          </a:bodyPr>
          <a:lstStyle>
            <a:lvl1pPr algn="ctr">
              <a:defRPr sz="4050" b="0">
                <a:solidFill>
                  <a:schemeClr val="accent1"/>
                </a:solidFill>
                <a:latin typeface="微软雅黑" panose="020B0503020204020204" pitchFamily="34" charset="-122"/>
                <a:ea typeface="微软雅黑" panose="020B0503020204020204" pitchFamily="34" charset="-122"/>
              </a:defRPr>
            </a:lvl1pPr>
          </a:lstStyle>
          <a:p>
            <a:r>
              <a:rPr lang="zh-CN" altLang="en-US" dirty="0" smtClean="0"/>
              <a:t>编辑标题</a:t>
            </a:r>
            <a:endParaRPr lang="en-US" dirty="0"/>
          </a:p>
        </p:txBody>
      </p:sp>
      <p:cxnSp>
        <p:nvCxnSpPr>
          <p:cNvPr id="6" name="直接连接符 6"/>
          <p:cNvCxnSpPr>
            <a:cxnSpLocks noChangeShapeType="1"/>
          </p:cNvCxnSpPr>
          <p:nvPr/>
        </p:nvCxnSpPr>
        <p:spPr bwMode="auto">
          <a:xfrm>
            <a:off x="2724151" y="2408635"/>
            <a:ext cx="1725613" cy="0"/>
          </a:xfrm>
          <a:prstGeom prst="line">
            <a:avLst/>
          </a:prstGeom>
          <a:noFill/>
          <a:ln w="12700">
            <a:solidFill>
              <a:schemeClr val="accent1">
                <a:lumMod val="40000"/>
                <a:lumOff val="60000"/>
              </a:schemeClr>
            </a:solidFill>
            <a:round/>
          </a:ln>
          <a:extLst>
            <a:ext uri="{909E8E84-426E-40DD-AFC4-6F175D3DCCD1}">
              <a14:hiddenFill xmlns:a14="http://schemas.microsoft.com/office/drawing/2010/main">
                <a:noFill/>
              </a14:hiddenFill>
            </a:ext>
          </a:extLst>
        </p:spPr>
      </p:cxnSp>
      <p:cxnSp>
        <p:nvCxnSpPr>
          <p:cNvPr id="7" name="直接连接符 7"/>
          <p:cNvCxnSpPr>
            <a:cxnSpLocks noChangeShapeType="1"/>
          </p:cNvCxnSpPr>
          <p:nvPr/>
        </p:nvCxnSpPr>
        <p:spPr bwMode="auto">
          <a:xfrm>
            <a:off x="4710113" y="2408635"/>
            <a:ext cx="1727200" cy="0"/>
          </a:xfrm>
          <a:prstGeom prst="line">
            <a:avLst/>
          </a:prstGeom>
          <a:noFill/>
          <a:ln w="12700">
            <a:solidFill>
              <a:schemeClr val="accent1">
                <a:lumMod val="40000"/>
                <a:lumOff val="60000"/>
              </a:schemeClr>
            </a:solidFill>
            <a:round/>
          </a:ln>
          <a:extLst>
            <a:ext uri="{909E8E84-426E-40DD-AFC4-6F175D3DCCD1}">
              <a14:hiddenFill xmlns:a14="http://schemas.microsoft.com/office/drawing/2010/main">
                <a:noFill/>
              </a14:hiddenFill>
            </a:ext>
          </a:extLst>
        </p:spPr>
      </p:cxnSp>
      <p:sp>
        <p:nvSpPr>
          <p:cNvPr id="4" name="文本占位符 3"/>
          <p:cNvSpPr>
            <a:spLocks noGrp="1"/>
          </p:cNvSpPr>
          <p:nvPr>
            <p:ph type="body" sz="quarter" idx="10" hasCustomPrompt="1"/>
          </p:nvPr>
        </p:nvSpPr>
        <p:spPr>
          <a:xfrm>
            <a:off x="3963599" y="4043981"/>
            <a:ext cx="1875225" cy="207900"/>
          </a:xfrm>
          <a:prstGeom prst="rect">
            <a:avLst/>
          </a:prstGeom>
        </p:spPr>
        <p:txBody>
          <a:bodyPr anchor="ctr" anchorCtr="0">
            <a:normAutofit/>
          </a:bodyPr>
          <a:lstStyle>
            <a:lvl1pPr marL="0" indent="0" algn="l">
              <a:buNone/>
              <a:defRPr sz="1200">
                <a:solidFill>
                  <a:schemeClr val="accent1"/>
                </a:solidFill>
                <a:latin typeface="微软雅黑" panose="020B0503020204020204" pitchFamily="34" charset="-122"/>
                <a:ea typeface="微软雅黑" panose="020B0503020204020204" pitchFamily="34" charset="-122"/>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dirty="0" smtClean="0"/>
              <a:t>编辑副标题</a:t>
            </a:r>
          </a:p>
        </p:txBody>
      </p:sp>
      <p:sp>
        <p:nvSpPr>
          <p:cNvPr id="15" name="文本占位符 3"/>
          <p:cNvSpPr>
            <a:spLocks noGrp="1"/>
          </p:cNvSpPr>
          <p:nvPr>
            <p:ph type="body" sz="quarter" idx="11" hasCustomPrompt="1"/>
          </p:nvPr>
        </p:nvSpPr>
        <p:spPr>
          <a:xfrm>
            <a:off x="3963599" y="4298386"/>
            <a:ext cx="1875225" cy="207900"/>
          </a:xfrm>
          <a:prstGeom prst="rect">
            <a:avLst/>
          </a:prstGeom>
        </p:spPr>
        <p:txBody>
          <a:bodyPr anchor="ctr" anchorCtr="0">
            <a:normAutofit/>
          </a:bodyPr>
          <a:lstStyle>
            <a:lvl1pPr marL="0" indent="0" algn="l">
              <a:buNone/>
              <a:defRPr sz="1200">
                <a:solidFill>
                  <a:schemeClr val="accent1"/>
                </a:solidFill>
                <a:latin typeface="微软雅黑" panose="020B0503020204020204" pitchFamily="34" charset="-122"/>
                <a:ea typeface="微软雅黑" panose="020B0503020204020204" pitchFamily="34" charset="-122"/>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dirty="0" smtClean="0"/>
              <a:t>编辑副标题</a:t>
            </a:r>
          </a:p>
        </p:txBody>
      </p:sp>
      <p:sp>
        <p:nvSpPr>
          <p:cNvPr id="16" name="文本占位符 3"/>
          <p:cNvSpPr>
            <a:spLocks noGrp="1"/>
          </p:cNvSpPr>
          <p:nvPr>
            <p:ph type="body" sz="quarter" idx="12" hasCustomPrompt="1"/>
          </p:nvPr>
        </p:nvSpPr>
        <p:spPr>
          <a:xfrm>
            <a:off x="3963599" y="4548299"/>
            <a:ext cx="1875225" cy="207900"/>
          </a:xfrm>
          <a:prstGeom prst="rect">
            <a:avLst/>
          </a:prstGeom>
        </p:spPr>
        <p:txBody>
          <a:bodyPr anchor="ctr" anchorCtr="0">
            <a:normAutofit/>
          </a:bodyPr>
          <a:lstStyle>
            <a:lvl1pPr marL="0" indent="0" algn="l">
              <a:buNone/>
              <a:defRPr sz="1200">
                <a:solidFill>
                  <a:schemeClr val="accent1"/>
                </a:solidFill>
                <a:latin typeface="微软雅黑" panose="020B0503020204020204" pitchFamily="34" charset="-122"/>
                <a:ea typeface="微软雅黑" panose="020B0503020204020204" pitchFamily="34" charset="-122"/>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dirty="0" smtClean="0"/>
              <a:t>编辑副标题</a:t>
            </a:r>
          </a:p>
        </p:txBody>
      </p:sp>
      <p:sp>
        <p:nvSpPr>
          <p:cNvPr id="17" name="日期占位符 16"/>
          <p:cNvSpPr>
            <a:spLocks noGrp="1"/>
          </p:cNvSpPr>
          <p:nvPr>
            <p:ph type="dt" sz="half" idx="13"/>
          </p:nvPr>
        </p:nvSpPr>
        <p:spPr>
          <a:xfrm>
            <a:off x="628650" y="4814888"/>
            <a:ext cx="2057400" cy="273844"/>
          </a:xfrm>
        </p:spPr>
        <p:txBody>
          <a:bodyPr/>
          <a:lstStyle>
            <a:lvl1pPr>
              <a:defRPr>
                <a:ea typeface="微软雅黑" panose="020B0503020204020204" pitchFamily="34" charset="-122"/>
              </a:defRPr>
            </a:lvl1pPr>
          </a:lstStyle>
          <a:p>
            <a:fld id="{75421B62-F871-45F1-86D8-CB177338F000}" type="datetime1">
              <a:rPr lang="zh-CN" altLang="en-US" smtClean="0"/>
              <a:t>2017/12/14</a:t>
            </a:fld>
            <a:endParaRPr lang="zh-CN" altLang="en-US"/>
          </a:p>
        </p:txBody>
      </p:sp>
      <p:sp>
        <p:nvSpPr>
          <p:cNvPr id="18" name="页脚占位符 17"/>
          <p:cNvSpPr>
            <a:spLocks noGrp="1"/>
          </p:cNvSpPr>
          <p:nvPr>
            <p:ph type="ftr" sz="quarter" idx="14"/>
          </p:nvPr>
        </p:nvSpPr>
        <p:spPr>
          <a:xfrm>
            <a:off x="3028950" y="4814888"/>
            <a:ext cx="3086100" cy="273844"/>
          </a:xfrm>
        </p:spPr>
        <p:txBody>
          <a:bodyPr/>
          <a:lstStyle>
            <a:lvl1pPr>
              <a:defRPr>
                <a:ea typeface="微软雅黑" panose="020B0503020204020204" pitchFamily="34" charset="-122"/>
              </a:defRPr>
            </a:lvl1pPr>
          </a:lstStyle>
          <a:p>
            <a:r>
              <a:rPr lang="zh-CN" altLang="en-US"/>
              <a:t>1</a:t>
            </a:r>
          </a:p>
        </p:txBody>
      </p:sp>
      <p:sp>
        <p:nvSpPr>
          <p:cNvPr id="19" name="灯片编号占位符 18"/>
          <p:cNvSpPr>
            <a:spLocks noGrp="1"/>
          </p:cNvSpPr>
          <p:nvPr>
            <p:ph type="sldNum" sz="quarter" idx="15"/>
          </p:nvPr>
        </p:nvSpPr>
        <p:spPr>
          <a:xfrm>
            <a:off x="6457950" y="4814888"/>
            <a:ext cx="2057400" cy="273844"/>
          </a:xfrm>
        </p:spPr>
        <p:txBody>
          <a:bodyPr/>
          <a:lstStyle>
            <a:lvl1pPr>
              <a:defRPr>
                <a:ea typeface="微软雅黑" panose="020B0503020204020204" pitchFamily="34" charset="-122"/>
              </a:defRPr>
            </a:lvl1pPr>
          </a:lstStyle>
          <a:p>
            <a:fld id="{129CBFD5-CCFA-4814-81C9-F99A0BA3054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p:spPr>
        <p:txBody>
          <a:bodyPr/>
          <a:lstStyle>
            <a:lvl1pPr>
              <a:defRPr>
                <a:ea typeface="微软雅黑" panose="020B0503020204020204" pitchFamily="34" charset="-122"/>
              </a:defRPr>
            </a:lvl1pPr>
          </a:lstStyle>
          <a:p>
            <a:fld id="{75421B62-F871-45F1-86D8-CB177338F000}" type="datetime1">
              <a:rPr lang="zh-CN" altLang="en-US" smtClean="0"/>
              <a:t>2017/12/14</a:t>
            </a:fld>
            <a:endParaRPr lang="zh-CN" altLang="en-US"/>
          </a:p>
        </p:txBody>
      </p:sp>
      <p:sp>
        <p:nvSpPr>
          <p:cNvPr id="3" name="Footer Placeholder 2"/>
          <p:cNvSpPr>
            <a:spLocks noGrp="1"/>
          </p:cNvSpPr>
          <p:nvPr>
            <p:ph type="ftr" sz="quarter" idx="11"/>
          </p:nvPr>
        </p:nvSpPr>
        <p:spPr>
          <a:xfrm>
            <a:off x="3028950" y="4767263"/>
            <a:ext cx="3086100" cy="273844"/>
          </a:xfrm>
        </p:spPr>
        <p:txBody>
          <a:bodyPr/>
          <a:lstStyle>
            <a:lvl1pPr>
              <a:defRPr>
                <a:ea typeface="微软雅黑" panose="020B0503020204020204" pitchFamily="34" charset="-122"/>
              </a:defRPr>
            </a:lvl1pPr>
          </a:lstStyle>
          <a:p>
            <a:r>
              <a:rPr lang="zh-CN" altLang="en-US"/>
              <a:t>1</a:t>
            </a:r>
          </a:p>
        </p:txBody>
      </p:sp>
      <p:sp>
        <p:nvSpPr>
          <p:cNvPr id="4" name="Slide Number Placeholder 3"/>
          <p:cNvSpPr>
            <a:spLocks noGrp="1"/>
          </p:cNvSpPr>
          <p:nvPr>
            <p:ph type="sldNum" sz="quarter" idx="12"/>
          </p:nvPr>
        </p:nvSpPr>
        <p:spPr>
          <a:xfrm>
            <a:off x="6457950" y="4767263"/>
            <a:ext cx="2057400" cy="273844"/>
          </a:xfrm>
        </p:spPr>
        <p:txBody>
          <a:bodyPr/>
          <a:lstStyle>
            <a:lvl1pPr>
              <a:defRPr>
                <a:ea typeface="微软雅黑" panose="020B0503020204020204" pitchFamily="34" charset="-122"/>
              </a:defRPr>
            </a:lvl1pPr>
          </a:lstStyle>
          <a:p>
            <a:fld id="{129CBFD5-CCFA-4814-81C9-F99A0BA3054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7754" y="657225"/>
            <a:ext cx="7468493" cy="600075"/>
          </a:xfrm>
          <a:prstGeom prst="rect">
            <a:avLst/>
          </a:prstGeom>
        </p:spPr>
        <p:txBody>
          <a:bodyPr anchor="ctr">
            <a:noAutofit/>
          </a:bodyPr>
          <a:lstStyle>
            <a:lvl1pPr algn="ctr">
              <a:defRPr sz="21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1119851" y="1395656"/>
            <a:ext cx="5254738" cy="3257366"/>
          </a:xfrm>
          <a:prstGeom prst="rect">
            <a:avLst/>
          </a:prstGeom>
          <a:solidFill>
            <a:schemeClr val="bg1"/>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dirty="0" smtClean="0"/>
              <a:t>单击图标添加图片</a:t>
            </a:r>
            <a:endParaRPr lang="en-US" dirty="0"/>
          </a:p>
        </p:txBody>
      </p:sp>
      <p:sp>
        <p:nvSpPr>
          <p:cNvPr id="4" name="Text Placeholder 3"/>
          <p:cNvSpPr>
            <a:spLocks noGrp="1"/>
          </p:cNvSpPr>
          <p:nvPr>
            <p:ph type="body" sz="half" idx="2"/>
          </p:nvPr>
        </p:nvSpPr>
        <p:spPr>
          <a:xfrm>
            <a:off x="6457950" y="1395656"/>
            <a:ext cx="1848296" cy="3257366"/>
          </a:xfrm>
          <a:prstGeom prst="rect">
            <a:avLst/>
          </a:prstGeom>
          <a:solidFill>
            <a:schemeClr val="accent1"/>
          </a:solidFill>
        </p:spPr>
        <p:txBody>
          <a:bodyPr anchor="ctr">
            <a:normAutofit/>
          </a:bodyPr>
          <a:lstStyle>
            <a:lvl1pPr marL="0" indent="0">
              <a:buNone/>
              <a:defRPr sz="1350">
                <a:solidFill>
                  <a:schemeClr val="bg1"/>
                </a:solidFill>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a:xfrm>
            <a:off x="628650" y="4767263"/>
            <a:ext cx="2057400" cy="273844"/>
          </a:xfrm>
        </p:spPr>
        <p:txBody>
          <a:bodyPr/>
          <a:lstStyle>
            <a:lvl1pPr>
              <a:defRPr>
                <a:ea typeface="微软雅黑" panose="020B0503020204020204" pitchFamily="34" charset="-122"/>
              </a:defRPr>
            </a:lvl1pPr>
          </a:lstStyle>
          <a:p>
            <a:fld id="{75421B62-F871-45F1-86D8-CB177338F000}" type="datetime1">
              <a:rPr lang="zh-CN" altLang="en-US" smtClean="0"/>
              <a:t>2017/12/14</a:t>
            </a:fld>
            <a:endParaRPr lang="zh-CN" altLang="en-US"/>
          </a:p>
        </p:txBody>
      </p:sp>
      <p:sp>
        <p:nvSpPr>
          <p:cNvPr id="6" name="Footer Placeholder 5"/>
          <p:cNvSpPr>
            <a:spLocks noGrp="1"/>
          </p:cNvSpPr>
          <p:nvPr>
            <p:ph type="ftr" sz="quarter" idx="11"/>
          </p:nvPr>
        </p:nvSpPr>
        <p:spPr>
          <a:xfrm>
            <a:off x="3028950" y="4767263"/>
            <a:ext cx="3086100" cy="273844"/>
          </a:xfrm>
        </p:spPr>
        <p:txBody>
          <a:bodyPr/>
          <a:lstStyle>
            <a:lvl1pPr>
              <a:defRPr>
                <a:ea typeface="微软雅黑" panose="020B0503020204020204" pitchFamily="34" charset="-122"/>
              </a:defRPr>
            </a:lvl1pPr>
          </a:lstStyle>
          <a:p>
            <a:r>
              <a:rPr lang="zh-CN" altLang="en-US"/>
              <a:t>1</a:t>
            </a:r>
          </a:p>
        </p:txBody>
      </p:sp>
      <p:sp>
        <p:nvSpPr>
          <p:cNvPr id="7" name="Slide Number Placeholder 6"/>
          <p:cNvSpPr>
            <a:spLocks noGrp="1"/>
          </p:cNvSpPr>
          <p:nvPr>
            <p:ph type="sldNum" sz="quarter" idx="12"/>
          </p:nvPr>
        </p:nvSpPr>
        <p:spPr>
          <a:xfrm>
            <a:off x="6457950" y="4767263"/>
            <a:ext cx="2057400" cy="273844"/>
          </a:xfrm>
        </p:spPr>
        <p:txBody>
          <a:bodyPr/>
          <a:lstStyle>
            <a:lvl1pPr>
              <a:defRPr>
                <a:ea typeface="微软雅黑" panose="020B0503020204020204" pitchFamily="34" charset="-122"/>
              </a:defRPr>
            </a:lvl1pPr>
          </a:lstStyle>
          <a:p>
            <a:fld id="{129CBFD5-CCFA-4814-81C9-F99A0BA3054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3395" y="4775518"/>
            <a:ext cx="2057400" cy="273844"/>
          </a:xfrm>
        </p:spPr>
        <p:txBody>
          <a:bodyPr/>
          <a:lstStyle>
            <a:lvl1pPr algn="r">
              <a:defRPr sz="1200">
                <a:solidFill>
                  <a:schemeClr val="bg1">
                    <a:lumMod val="65000"/>
                  </a:schemeClr>
                </a:solidFill>
                <a:ea typeface="微软雅黑" panose="020B0503020204020204" pitchFamily="34" charset="-122"/>
              </a:defRPr>
            </a:lvl1pPr>
          </a:lstStyle>
          <a:p>
            <a:fld id="{129CBFD5-CCFA-4814-81C9-F99A0BA30543}" type="slidenum">
              <a:rPr lang="zh-CN" altLang="en-US" smtClean="0"/>
              <a:t>‹#›</a:t>
            </a:fld>
            <a:r>
              <a:rPr lang="zh-CN" altLang="en-US" smtClean="0"/>
              <a:t>/</a:t>
            </a:r>
            <a:r>
              <a:rPr lang="en-US" altLang="zh-CN" smtClean="0"/>
              <a:t>25</a:t>
            </a:r>
          </a:p>
        </p:txBody>
      </p:sp>
      <p:pic>
        <p:nvPicPr>
          <p:cNvPr id="15" name="图片 14" descr="main-page_复制"/>
          <p:cNvPicPr>
            <a:picLocks noChangeAspect="1"/>
          </p:cNvPicPr>
          <p:nvPr userDrawn="1"/>
        </p:nvPicPr>
        <p:blipFill>
          <a:blip r:embed="rId14">
            <a:lum bright="18000"/>
          </a:blip>
          <a:srcRect l="47976" t="50590"/>
          <a:stretch>
            <a:fillRect/>
          </a:stretch>
        </p:blipFill>
        <p:spPr>
          <a:xfrm>
            <a:off x="99060" y="7694295"/>
            <a:ext cx="5293360" cy="4383405"/>
          </a:xfrm>
          <a:prstGeom prst="rect">
            <a:avLst/>
          </a:prstGeom>
        </p:spPr>
      </p:pic>
      <p:sp>
        <p:nvSpPr>
          <p:cNvPr id="5" name="日期占位符 4"/>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2F288E0-7875-42C4-84C8-98DBBD3BF4D2}" type="datetimeFigureOut">
              <a:rPr lang="zh-CN" altLang="en-US" smtClean="0"/>
              <a:t>2017/12/14</a:t>
            </a:fld>
            <a:endParaRPr lang="zh-CN" altLang="en-US"/>
          </a:p>
        </p:txBody>
      </p:sp>
      <p:sp>
        <p:nvSpPr>
          <p:cNvPr id="7" name="页脚占位符 6"/>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zh-CN" altLang="en-US"/>
              <a:t>11</a:t>
            </a:r>
          </a:p>
        </p:txBody>
      </p:sp>
      <p:pic>
        <p:nvPicPr>
          <p:cNvPr id="3" name="Picture 4"/>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614498" y="214948"/>
            <a:ext cx="1335013" cy="392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userDrawn="1"/>
        </p:nvSpPr>
        <p:spPr>
          <a:xfrm>
            <a:off x="1602740" y="1333500"/>
            <a:ext cx="7563485" cy="668655"/>
          </a:xfrm>
          <a:prstGeom prst="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图片222"/>
          <p:cNvPicPr>
            <a:picLocks noChangeAspect="1"/>
          </p:cNvPicPr>
          <p:nvPr userDrawn="1"/>
        </p:nvPicPr>
        <p:blipFill>
          <a:blip r:embed="rId16"/>
          <a:stretch>
            <a:fillRect/>
          </a:stretch>
        </p:blipFill>
        <p:spPr>
          <a:xfrm>
            <a:off x="0" y="0"/>
            <a:ext cx="1857375" cy="124777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2400" b="1" kern="1200">
          <a:solidFill>
            <a:schemeClr val="tx1"/>
          </a:solidFill>
          <a:effectLst>
            <a:glow rad="228600">
              <a:schemeClr val="bg1">
                <a:alpha val="40000"/>
              </a:schemeClr>
            </a:glow>
          </a:effectLst>
          <a:latin typeface="黑体" panose="02010609060101010101" pitchFamily="49" charset="-122"/>
          <a:ea typeface="黑体" panose="02010609060101010101" pitchFamily="49" charset="-122"/>
          <a:cs typeface="+mj-cs"/>
        </a:defRPr>
      </a:lvl1pPr>
    </p:titleStyle>
    <p:bodyStyle>
      <a:lvl1pPr marL="171450" indent="-170815" algn="l" defTabSz="685800" rtl="0" eaLnBrk="1" latinLnBrk="0" hangingPunct="1">
        <a:lnSpc>
          <a:spcPct val="90000"/>
        </a:lnSpc>
        <a:spcBef>
          <a:spcPts val="750"/>
        </a:spcBef>
        <a:buClr>
          <a:srgbClr val="656372"/>
        </a:buClr>
        <a:buFont typeface="Webdings" panose="05030102010509060703" pitchFamily="18" charset="2"/>
        <a:buChar char=""/>
        <a:defRPr sz="2100" kern="1200">
          <a:solidFill>
            <a:schemeClr val="tx1"/>
          </a:solidFill>
          <a:latin typeface="黑体" panose="02010609060101010101" pitchFamily="49" charset="-122"/>
          <a:ea typeface="黑体" panose="02010609060101010101" pitchFamily="49" charset="-122"/>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黑体" panose="02010609060101010101" pitchFamily="49" charset="-122"/>
          <a:ea typeface="黑体" panose="02010609060101010101" pitchFamily="49" charset="-122"/>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黑体" panose="02010609060101010101" pitchFamily="49" charset="-122"/>
          <a:ea typeface="黑体" panose="02010609060101010101" pitchFamily="49" charset="-122"/>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黑体" panose="02010609060101010101" pitchFamily="49" charset="-122"/>
          <a:ea typeface="黑体" panose="02010609060101010101" pitchFamily="49" charset="-122"/>
          <a:cs typeface="+mn-cs"/>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hyperlink" Target="http://istio.doczh.cn/" TargetMode="External"/><Relationship Id="rId7" Type="http://schemas.openxmlformats.org/officeDocument/2006/relationships/image" Target="../media/image29.png"/><Relationship Id="rId2" Type="http://schemas.openxmlformats.org/officeDocument/2006/relationships/hyperlink" Target="https://istio.io/" TargetMode="External"/><Relationship Id="rId1" Type="http://schemas.openxmlformats.org/officeDocument/2006/relationships/slideLayout" Target="../slideLayouts/slideLayout12.xml"/><Relationship Id="rId6" Type="http://schemas.openxmlformats.org/officeDocument/2006/relationships/hyperlink" Target="http://linkerd.doczh.cn/" TargetMode="External"/><Relationship Id="rId5" Type="http://schemas.openxmlformats.org/officeDocument/2006/relationships/hyperlink" Target="https://linkerd.io/" TargetMode="External"/><Relationship Id="rId4" Type="http://schemas.openxmlformats.org/officeDocument/2006/relationships/hyperlink" Target="https://github.com/istio/community" TargetMode="External"/><Relationship Id="rId9"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博云英文版-logo-定稿"/>
          <p:cNvPicPr>
            <a:picLocks noChangeAspect="1"/>
          </p:cNvPicPr>
          <p:nvPr/>
        </p:nvPicPr>
        <p:blipFill>
          <a:blip r:embed="rId3"/>
          <a:srcRect l="5228" t="18086" r="5584" b="20133"/>
          <a:stretch>
            <a:fillRect/>
          </a:stretch>
        </p:blipFill>
        <p:spPr>
          <a:xfrm>
            <a:off x="1043940" y="1208405"/>
            <a:ext cx="2231390" cy="709295"/>
          </a:xfrm>
          <a:prstGeom prst="rect">
            <a:avLst/>
          </a:prstGeom>
        </p:spPr>
      </p:pic>
      <p:sp>
        <p:nvSpPr>
          <p:cNvPr id="7" name="矩形 6"/>
          <p:cNvSpPr/>
          <p:nvPr/>
        </p:nvSpPr>
        <p:spPr>
          <a:xfrm>
            <a:off x="944244" y="1845945"/>
            <a:ext cx="6579756" cy="796925"/>
          </a:xfrm>
          <a:prstGeom prst="rect">
            <a:avLst/>
          </a:prstGeom>
          <a:noFill/>
          <a:ln>
            <a:noFill/>
          </a:ln>
          <a:extLst>
            <a:ext uri="{909E8E84-426E-40DD-AFC4-6F175D3DCCD1}">
              <a14:hiddenFill xmlns:a14="http://schemas.microsoft.com/office/drawing/2010/main">
                <a:solidFill>
                  <a:schemeClr val="bg1">
                    <a:alpha val="17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ts val="4800"/>
              </a:lnSpc>
            </a:pPr>
            <a:r>
              <a:rPr lang="zh-CN" altLang="en-US" sz="3000">
                <a:solidFill>
                  <a:schemeClr val="tx1">
                    <a:lumMod val="50000"/>
                  </a:schemeClr>
                </a:solidFill>
                <a:latin typeface="微软雅黑" panose="020B0503020204020204" pitchFamily="34" charset="-122"/>
                <a:ea typeface="微软雅黑" panose="020B0503020204020204" pitchFamily="34" charset="-122"/>
                <a:cs typeface="Open Sans Extrabold" pitchFamily="34" charset="0"/>
              </a:rPr>
              <a:t>华</a:t>
            </a:r>
            <a:r>
              <a:rPr lang="zh-CN" altLang="en-US" sz="3000" smtClean="0">
                <a:solidFill>
                  <a:schemeClr val="tx1">
                    <a:lumMod val="50000"/>
                  </a:schemeClr>
                </a:solidFill>
                <a:latin typeface="微软雅黑" panose="020B0503020204020204" pitchFamily="34" charset="-122"/>
                <a:ea typeface="微软雅黑" panose="020B0503020204020204" pitchFamily="34" charset="-122"/>
                <a:cs typeface="Open Sans Extrabold" pitchFamily="34" charset="0"/>
              </a:rPr>
              <a:t>泰</a:t>
            </a:r>
            <a:r>
              <a:rPr lang="en-US" altLang="zh-CN" sz="3000" smtClean="0">
                <a:solidFill>
                  <a:schemeClr val="tx1">
                    <a:lumMod val="50000"/>
                  </a:schemeClr>
                </a:solidFill>
                <a:latin typeface="微软雅黑" panose="020B0503020204020204" pitchFamily="34" charset="-122"/>
                <a:ea typeface="微软雅黑" panose="020B0503020204020204" pitchFamily="34" charset="-122"/>
                <a:cs typeface="Open Sans Extrabold" pitchFamily="34" charset="0"/>
              </a:rPr>
              <a:t>GRPC</a:t>
            </a:r>
            <a:r>
              <a:rPr lang="zh-CN" altLang="en-US" sz="3000" smtClean="0">
                <a:solidFill>
                  <a:schemeClr val="tx1">
                    <a:lumMod val="50000"/>
                  </a:schemeClr>
                </a:solidFill>
                <a:latin typeface="微软雅黑" panose="020B0503020204020204" pitchFamily="34" charset="-122"/>
                <a:ea typeface="微软雅黑" panose="020B0503020204020204" pitchFamily="34" charset="-122"/>
                <a:cs typeface="Open Sans Extrabold" pitchFamily="34" charset="0"/>
              </a:rPr>
              <a:t>二</a:t>
            </a:r>
            <a:r>
              <a:rPr lang="zh-CN" altLang="en-US" sz="3000" smtClean="0">
                <a:solidFill>
                  <a:schemeClr val="tx1">
                    <a:lumMod val="50000"/>
                  </a:schemeClr>
                </a:solidFill>
                <a:latin typeface="微软雅黑" panose="020B0503020204020204" pitchFamily="34" charset="-122"/>
                <a:ea typeface="微软雅黑" panose="020B0503020204020204" pitchFamily="34" charset="-122"/>
                <a:cs typeface="Open Sans Extrabold" pitchFamily="34" charset="0"/>
              </a:rPr>
              <a:t>期</a:t>
            </a:r>
            <a:r>
              <a:rPr lang="en-US" altLang="zh-CN" sz="3000" smtClean="0">
                <a:solidFill>
                  <a:schemeClr val="tx1">
                    <a:lumMod val="50000"/>
                  </a:schemeClr>
                </a:solidFill>
                <a:latin typeface="微软雅黑" panose="020B0503020204020204" pitchFamily="34" charset="-122"/>
                <a:ea typeface="微软雅黑" panose="020B0503020204020204" pitchFamily="34" charset="-122"/>
                <a:cs typeface="Open Sans Extrabold" pitchFamily="34" charset="0"/>
              </a:rPr>
              <a:t>ServiceMesh</a:t>
            </a:r>
            <a:r>
              <a:rPr lang="zh-CN" altLang="en-US" sz="3000" smtClean="0">
                <a:solidFill>
                  <a:schemeClr val="tx1">
                    <a:lumMod val="50000"/>
                  </a:schemeClr>
                </a:solidFill>
                <a:latin typeface="微软雅黑" panose="020B0503020204020204" pitchFamily="34" charset="-122"/>
                <a:ea typeface="微软雅黑" panose="020B0503020204020204" pitchFamily="34" charset="-122"/>
                <a:cs typeface="Open Sans Extrabold" pitchFamily="34" charset="0"/>
              </a:rPr>
              <a:t>方</a:t>
            </a:r>
            <a:r>
              <a:rPr lang="zh-CN" altLang="en-US" sz="3000" smtClean="0">
                <a:solidFill>
                  <a:schemeClr val="tx1">
                    <a:lumMod val="50000"/>
                  </a:schemeClr>
                </a:solidFill>
                <a:latin typeface="微软雅黑" panose="020B0503020204020204" pitchFamily="34" charset="-122"/>
                <a:ea typeface="微软雅黑" panose="020B0503020204020204" pitchFamily="34" charset="-122"/>
                <a:cs typeface="Open Sans Extrabold" pitchFamily="34" charset="0"/>
              </a:rPr>
              <a:t>案选型</a:t>
            </a:r>
            <a:endParaRPr lang="zh-CN" altLang="en-US" sz="3000" dirty="0">
              <a:solidFill>
                <a:schemeClr val="tx1">
                  <a:lumMod val="50000"/>
                </a:schemeClr>
              </a:solidFill>
              <a:latin typeface="微软雅黑" panose="020B0503020204020204" pitchFamily="34" charset="-122"/>
              <a:ea typeface="微软雅黑" panose="020B0503020204020204" pitchFamily="34" charset="-122"/>
              <a:cs typeface="Open Sans Extrabold" pitchFamily="34" charset="0"/>
            </a:endParaRPr>
          </a:p>
        </p:txBody>
      </p:sp>
      <p:sp>
        <p:nvSpPr>
          <p:cNvPr id="10" name="文本框 9"/>
          <p:cNvSpPr txBox="1"/>
          <p:nvPr/>
        </p:nvSpPr>
        <p:spPr>
          <a:xfrm>
            <a:off x="944245" y="3034665"/>
            <a:ext cx="1527982" cy="276999"/>
          </a:xfrm>
          <a:prstGeom prst="rect">
            <a:avLst/>
          </a:prstGeom>
          <a:noFill/>
        </p:spPr>
        <p:txBody>
          <a:bodyPr wrap="none" rtlCol="0">
            <a:spAutoFit/>
          </a:bodyPr>
          <a:lstStyle/>
          <a:p>
            <a:pPr algn="l"/>
            <a:r>
              <a:rPr lang="en-US" altLang="zh-CN" sz="1200" smtClean="0">
                <a:solidFill>
                  <a:schemeClr val="bg1">
                    <a:lumMod val="65000"/>
                  </a:schemeClr>
                </a:solidFill>
                <a:latin typeface="微软雅黑" panose="020B0503020204020204" pitchFamily="34" charset="-122"/>
                <a:ea typeface="微软雅黑" panose="020B0503020204020204" pitchFamily="34" charset="-122"/>
              </a:rPr>
              <a:t>2017.12.12  </a:t>
            </a:r>
            <a:r>
              <a:rPr lang="zh-CN" altLang="zh-CN" sz="1200">
                <a:solidFill>
                  <a:schemeClr val="bg1">
                    <a:lumMod val="65000"/>
                  </a:schemeClr>
                </a:solidFill>
                <a:latin typeface="微软雅黑" panose="020B0503020204020204" pitchFamily="34" charset="-122"/>
                <a:ea typeface="微软雅黑" panose="020B0503020204020204" pitchFamily="34" charset="-122"/>
              </a:rPr>
              <a:t>主讲</a:t>
            </a:r>
            <a:r>
              <a:rPr lang="zh-CN" altLang="zh-CN" sz="1200" smtClean="0">
                <a:solidFill>
                  <a:schemeClr val="bg1">
                    <a:lumMod val="65000"/>
                  </a:schemeClr>
                </a:solidFill>
                <a:latin typeface="微软雅黑" panose="020B0503020204020204" pitchFamily="34" charset="-122"/>
                <a:ea typeface="微软雅黑" panose="020B0503020204020204" pitchFamily="34" charset="-122"/>
              </a:rPr>
              <a:t>：</a:t>
            </a:r>
            <a:endParaRPr lang="en-US" altLang="zh-CN" sz="1200">
              <a:solidFill>
                <a:schemeClr val="bg1">
                  <a:lumMod val="65000"/>
                </a:schemeClr>
              </a:solidFill>
              <a:latin typeface="微软雅黑" panose="020B0503020204020204" pitchFamily="34" charset="-122"/>
              <a:ea typeface="微软雅黑" panose="020B0503020204020204" pitchFamily="34" charset="-122"/>
            </a:endParaRPr>
          </a:p>
        </p:txBody>
      </p:sp>
      <p:cxnSp>
        <p:nvCxnSpPr>
          <p:cNvPr id="16" name="直接连接符 15"/>
          <p:cNvCxnSpPr>
            <a:endCxn id="7" idx="2"/>
          </p:cNvCxnSpPr>
          <p:nvPr/>
        </p:nvCxnSpPr>
        <p:spPr>
          <a:xfrm flipV="1">
            <a:off x="1043940" y="2642870"/>
            <a:ext cx="3190182" cy="1270"/>
          </a:xfrm>
          <a:prstGeom prst="line">
            <a:avLst/>
          </a:prstGeom>
          <a:ln w="12700">
            <a:solidFill>
              <a:srgbClr val="0DA3D5"/>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260000" y="195750"/>
            <a:ext cx="4406900" cy="369332"/>
          </a:xfrm>
          <a:prstGeom prst="rect">
            <a:avLst/>
          </a:prstGeom>
          <a:noFill/>
        </p:spPr>
        <p:txBody>
          <a:bodyPr wrap="square" rtlCol="0">
            <a:spAutoFit/>
          </a:bodyPr>
          <a:lstStyle/>
          <a:p>
            <a:pPr algn="l"/>
            <a:r>
              <a:rPr lang="en-US" altLang="zh-CN" smtClean="0">
                <a:solidFill>
                  <a:srgbClr val="000000"/>
                </a:solidFill>
                <a:latin typeface="微软雅黑" panose="020B0503020204020204" pitchFamily="34" charset="-122"/>
                <a:ea typeface="微软雅黑" panose="020B0503020204020204" pitchFamily="34" charset="-122"/>
              </a:rPr>
              <a:t>Istio</a:t>
            </a:r>
            <a:r>
              <a:rPr lang="zh-CN" altLang="en-US" smtClean="0">
                <a:solidFill>
                  <a:srgbClr val="000000"/>
                </a:solidFill>
                <a:latin typeface="微软雅黑" panose="020B0503020204020204" pitchFamily="34" charset="-122"/>
                <a:ea typeface="微软雅黑" panose="020B0503020204020204" pitchFamily="34" charset="-122"/>
              </a:rPr>
              <a:t>的结构 </a:t>
            </a:r>
            <a:r>
              <a:rPr lang="en-US" altLang="zh-CN" smtClean="0">
                <a:solidFill>
                  <a:srgbClr val="000000"/>
                </a:solidFill>
                <a:latin typeface="微软雅黑" panose="020B0503020204020204" pitchFamily="34" charset="-122"/>
                <a:ea typeface="微软雅黑" panose="020B0503020204020204" pitchFamily="34" charset="-122"/>
              </a:rPr>
              <a:t>- Pilot</a:t>
            </a:r>
            <a:endParaRPr lang="en-US" altLang="zh-CN">
              <a:solidFill>
                <a:srgbClr val="000000"/>
              </a:solidFill>
              <a:latin typeface="微软雅黑" panose="020B0503020204020204" pitchFamily="34" charset="-122"/>
              <a:ea typeface="微软雅黑" panose="020B0503020204020204" pitchFamily="34" charset="-122"/>
            </a:endParaRPr>
          </a:p>
        </p:txBody>
      </p:sp>
      <p:pic>
        <p:nvPicPr>
          <p:cNvPr id="3" name="Picture 2"/>
          <p:cNvPicPr>
            <a:picLocks noChangeAspect="1"/>
          </p:cNvPicPr>
          <p:nvPr/>
        </p:nvPicPr>
        <p:blipFill>
          <a:blip r:embed="rId2"/>
          <a:stretch>
            <a:fillRect/>
          </a:stretch>
        </p:blipFill>
        <p:spPr>
          <a:xfrm>
            <a:off x="466452" y="987750"/>
            <a:ext cx="3599999" cy="3084450"/>
          </a:xfrm>
          <a:prstGeom prst="rect">
            <a:avLst/>
          </a:prstGeom>
        </p:spPr>
      </p:pic>
      <p:sp>
        <p:nvSpPr>
          <p:cNvPr id="5" name="TextBox 4"/>
          <p:cNvSpPr txBox="1"/>
          <p:nvPr/>
        </p:nvSpPr>
        <p:spPr>
          <a:xfrm>
            <a:off x="4068000" y="740396"/>
            <a:ext cx="4536000" cy="2462213"/>
          </a:xfrm>
          <a:prstGeom prst="rect">
            <a:avLst/>
          </a:prstGeom>
          <a:noFill/>
        </p:spPr>
        <p:txBody>
          <a:bodyPr wrap="square" rtlCol="0">
            <a:spAutoFit/>
          </a:bodyPr>
          <a:lstStyle/>
          <a:p>
            <a:pPr marL="171450" indent="-171450">
              <a:buFont typeface="Wingdings" panose="05000000000000000000" pitchFamily="2" charset="2"/>
              <a:buChar char="u"/>
            </a:pPr>
            <a:r>
              <a:rPr lang="en-US" altLang="zh-CN" sz="1400" smtClean="0"/>
              <a:t>Pilot</a:t>
            </a:r>
            <a:r>
              <a:rPr lang="zh-CN" altLang="en-US" sz="1400" smtClean="0"/>
              <a:t>负</a:t>
            </a:r>
            <a:r>
              <a:rPr lang="zh-CN" altLang="en-US" sz="1400"/>
              <a:t>责在</a:t>
            </a:r>
            <a:r>
              <a:rPr lang="en-US" altLang="zh-CN" sz="1400"/>
              <a:t>Istio</a:t>
            </a:r>
            <a:r>
              <a:rPr lang="zh-CN" altLang="en-US" sz="1400"/>
              <a:t>服务网格中部署的</a:t>
            </a:r>
            <a:r>
              <a:rPr lang="en-US" altLang="zh-CN" sz="1400"/>
              <a:t>Envoy</a:t>
            </a:r>
            <a:r>
              <a:rPr lang="zh-CN" altLang="en-US" sz="1400"/>
              <a:t>实例的生命周</a:t>
            </a:r>
            <a:r>
              <a:rPr lang="zh-CN" altLang="en-US" sz="1400" smtClean="0"/>
              <a:t>期，请</a:t>
            </a:r>
            <a:r>
              <a:rPr lang="zh-CN" altLang="en-US" sz="1400"/>
              <a:t>求路由服务发现和负载均衡故障处理故障注入规则配</a:t>
            </a:r>
            <a:r>
              <a:rPr lang="zh-CN" altLang="en-US" sz="1400" smtClean="0"/>
              <a:t>置</a:t>
            </a:r>
            <a:endParaRPr lang="en-US" altLang="zh-CN" sz="1400" smtClean="0"/>
          </a:p>
          <a:p>
            <a:pPr marL="171450" indent="-171450">
              <a:buFont typeface="Wingdings" panose="05000000000000000000" pitchFamily="2" charset="2"/>
              <a:buChar char="u"/>
            </a:pPr>
            <a:r>
              <a:rPr lang="en-US" altLang="zh-CN" sz="1400" smtClean="0"/>
              <a:t>Envoy </a:t>
            </a:r>
            <a:r>
              <a:rPr lang="en-US" altLang="zh-CN" sz="1400"/>
              <a:t>API</a:t>
            </a:r>
            <a:r>
              <a:rPr lang="zh-CN" altLang="en-US" sz="1400"/>
              <a:t>负责和</a:t>
            </a:r>
            <a:r>
              <a:rPr lang="en-US" altLang="zh-CN" sz="1400"/>
              <a:t>Envoy</a:t>
            </a:r>
            <a:r>
              <a:rPr lang="zh-CN" altLang="en-US" sz="1400"/>
              <a:t>的通讯</a:t>
            </a:r>
            <a:r>
              <a:rPr lang="en-US" altLang="zh-CN" sz="1400"/>
              <a:t>, </a:t>
            </a:r>
            <a:r>
              <a:rPr lang="zh-CN" altLang="en-US" sz="1400"/>
              <a:t>主要是发送服务发现信息和流量控制规则给</a:t>
            </a:r>
            <a:r>
              <a:rPr lang="en-US" altLang="zh-CN" sz="1400" smtClean="0"/>
              <a:t>Envoy</a:t>
            </a:r>
            <a:r>
              <a:rPr lang="zh-CN" altLang="en-US" sz="1400" smtClean="0"/>
              <a:t>，提供</a:t>
            </a:r>
            <a:r>
              <a:rPr lang="zh-CN" altLang="en-US" sz="1400"/>
              <a:t>服务发现，负载均衡池和路由表的动态更新的</a:t>
            </a:r>
            <a:r>
              <a:rPr lang="en-US" altLang="zh-CN" sz="1400" smtClean="0"/>
              <a:t>API</a:t>
            </a:r>
            <a:r>
              <a:rPr lang="zh-CN" altLang="en-US" sz="1400" smtClean="0"/>
              <a:t>；</a:t>
            </a:r>
            <a:endParaRPr lang="en-US" altLang="zh-CN" sz="1400" smtClean="0"/>
          </a:p>
          <a:p>
            <a:pPr marL="171450" indent="-171450">
              <a:buFont typeface="Wingdings" panose="05000000000000000000" pitchFamily="2" charset="2"/>
              <a:buChar char="u"/>
            </a:pPr>
            <a:r>
              <a:rPr lang="en-US" altLang="zh-CN" sz="1400"/>
              <a:t>Abstract Model</a:t>
            </a:r>
            <a:r>
              <a:rPr lang="zh-CN" altLang="en-US" sz="1400"/>
              <a:t>：是对服务网格中”服务”的规范表示</a:t>
            </a:r>
            <a:r>
              <a:rPr lang="en-US" altLang="zh-CN" sz="1400"/>
              <a:t>, </a:t>
            </a:r>
            <a:r>
              <a:rPr lang="zh-CN" altLang="en-US" sz="1400"/>
              <a:t>即定义在</a:t>
            </a:r>
            <a:r>
              <a:rPr lang="en-US" altLang="zh-CN" sz="1400"/>
              <a:t>istio</a:t>
            </a:r>
            <a:r>
              <a:rPr lang="zh-CN" altLang="en-US" sz="1400"/>
              <a:t>中什么是服务，这个规</a:t>
            </a:r>
            <a:r>
              <a:rPr lang="zh-CN" altLang="en-US" sz="1400" smtClean="0"/>
              <a:t>范独</a:t>
            </a:r>
            <a:r>
              <a:rPr lang="zh-CN" altLang="en-US" sz="1400"/>
              <a:t>立于底层平</a:t>
            </a:r>
            <a:r>
              <a:rPr lang="zh-CN" altLang="en-US" sz="1400" smtClean="0"/>
              <a:t>台；</a:t>
            </a:r>
            <a:endParaRPr lang="en-US" altLang="zh-CN" sz="1400" smtClean="0"/>
          </a:p>
          <a:p>
            <a:pPr marL="171450" indent="-171450">
              <a:buFont typeface="Wingdings" panose="05000000000000000000" pitchFamily="2" charset="2"/>
              <a:buChar char="u"/>
            </a:pPr>
            <a:r>
              <a:rPr lang="en-US" altLang="zh-CN" sz="1400"/>
              <a:t>Platform </a:t>
            </a:r>
            <a:r>
              <a:rPr lang="en-US" altLang="zh-CN" sz="1400" smtClean="0"/>
              <a:t>Adapter</a:t>
            </a:r>
            <a:r>
              <a:rPr lang="zh-CN" altLang="en-US" sz="1400" smtClean="0"/>
              <a:t>里</a:t>
            </a:r>
            <a:r>
              <a:rPr lang="zh-CN" altLang="en-US" sz="1400"/>
              <a:t>有各种平台的实现，目前主要是</a:t>
            </a:r>
            <a:r>
              <a:rPr lang="en-US" altLang="zh-CN" sz="1400"/>
              <a:t>Kubernetes</a:t>
            </a:r>
            <a:r>
              <a:rPr lang="zh-CN" altLang="en-US" sz="1400" smtClean="0"/>
              <a:t>，</a:t>
            </a:r>
            <a:r>
              <a:rPr lang="en-US" altLang="zh-CN" sz="1400" smtClean="0"/>
              <a:t>Consul</a:t>
            </a:r>
            <a:r>
              <a:rPr lang="zh-CN" altLang="en-US" sz="1400"/>
              <a:t>和</a:t>
            </a:r>
            <a:r>
              <a:rPr lang="en-US" altLang="zh-CN" sz="1400" smtClean="0"/>
              <a:t>Eureka</a:t>
            </a:r>
            <a:r>
              <a:rPr lang="zh-CN" altLang="en-US" sz="1400" smtClean="0"/>
              <a:t>。</a:t>
            </a:r>
            <a:endParaRPr lang="zh-CN" altLang="en-US" sz="1400"/>
          </a:p>
        </p:txBody>
      </p:sp>
      <p:pic>
        <p:nvPicPr>
          <p:cNvPr id="6" name="Picture 5"/>
          <p:cNvPicPr>
            <a:picLocks noChangeAspect="1"/>
          </p:cNvPicPr>
          <p:nvPr/>
        </p:nvPicPr>
        <p:blipFill>
          <a:blip r:embed="rId3"/>
          <a:stretch>
            <a:fillRect/>
          </a:stretch>
        </p:blipFill>
        <p:spPr>
          <a:xfrm>
            <a:off x="4137261" y="3579749"/>
            <a:ext cx="4181475" cy="1419749"/>
          </a:xfrm>
          <a:prstGeom prst="rect">
            <a:avLst/>
          </a:prstGeom>
        </p:spPr>
      </p:pic>
      <p:sp>
        <p:nvSpPr>
          <p:cNvPr id="7" name="TextBox 6"/>
          <p:cNvSpPr txBox="1"/>
          <p:nvPr/>
        </p:nvSpPr>
        <p:spPr>
          <a:xfrm>
            <a:off x="4066451" y="3317500"/>
            <a:ext cx="2016000" cy="307777"/>
          </a:xfrm>
          <a:prstGeom prst="rect">
            <a:avLst/>
          </a:prstGeom>
          <a:noFill/>
        </p:spPr>
        <p:txBody>
          <a:bodyPr wrap="square" rtlCol="0">
            <a:spAutoFit/>
          </a:bodyPr>
          <a:lstStyle/>
          <a:p>
            <a:r>
              <a:rPr lang="zh-CN" altLang="en-US" sz="1400" smtClean="0"/>
              <a:t>服务规范定义：</a:t>
            </a:r>
            <a:endParaRPr lang="zh-CN" altLang="en-US" sz="1400"/>
          </a:p>
        </p:txBody>
      </p:sp>
    </p:spTree>
    <p:extLst>
      <p:ext uri="{BB962C8B-B14F-4D97-AF65-F5344CB8AC3E}">
        <p14:creationId xmlns:p14="http://schemas.microsoft.com/office/powerpoint/2010/main" val="307358753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332000" y="195750"/>
            <a:ext cx="4406900" cy="369332"/>
          </a:xfrm>
          <a:prstGeom prst="rect">
            <a:avLst/>
          </a:prstGeom>
          <a:noFill/>
        </p:spPr>
        <p:txBody>
          <a:bodyPr wrap="square" rtlCol="0">
            <a:spAutoFit/>
          </a:bodyPr>
          <a:lstStyle/>
          <a:p>
            <a:pPr algn="l"/>
            <a:r>
              <a:rPr lang="en-US" altLang="zh-CN" smtClean="0">
                <a:solidFill>
                  <a:srgbClr val="000000"/>
                </a:solidFill>
                <a:latin typeface="微软雅黑" panose="020B0503020204020204" pitchFamily="34" charset="-122"/>
                <a:ea typeface="微软雅黑" panose="020B0503020204020204" pitchFamily="34" charset="-122"/>
              </a:rPr>
              <a:t>Istio</a:t>
            </a:r>
            <a:r>
              <a:rPr lang="zh-CN" altLang="en-US" smtClean="0">
                <a:solidFill>
                  <a:srgbClr val="000000"/>
                </a:solidFill>
                <a:latin typeface="微软雅黑" panose="020B0503020204020204" pitchFamily="34" charset="-122"/>
                <a:ea typeface="微软雅黑" panose="020B0503020204020204" pitchFamily="34" charset="-122"/>
              </a:rPr>
              <a:t>的结构 </a:t>
            </a:r>
            <a:r>
              <a:rPr lang="en-US" altLang="zh-CN" smtClean="0">
                <a:solidFill>
                  <a:srgbClr val="000000"/>
                </a:solidFill>
                <a:latin typeface="微软雅黑" panose="020B0503020204020204" pitchFamily="34" charset="-122"/>
                <a:ea typeface="微软雅黑" panose="020B0503020204020204" pitchFamily="34" charset="-122"/>
              </a:rPr>
              <a:t>- Mixer</a:t>
            </a:r>
            <a:endParaRPr lang="en-US" altLang="zh-CN">
              <a:solidFill>
                <a:srgbClr val="000000"/>
              </a:solidFill>
              <a:latin typeface="微软雅黑" panose="020B0503020204020204" pitchFamily="34" charset="-122"/>
              <a:ea typeface="微软雅黑" panose="020B0503020204020204" pitchFamily="34" charset="-122"/>
            </a:endParaRPr>
          </a:p>
        </p:txBody>
      </p:sp>
      <p:pic>
        <p:nvPicPr>
          <p:cNvPr id="3" name="Picture 2"/>
          <p:cNvPicPr>
            <a:picLocks noChangeAspect="1"/>
          </p:cNvPicPr>
          <p:nvPr/>
        </p:nvPicPr>
        <p:blipFill>
          <a:blip r:embed="rId2"/>
          <a:stretch>
            <a:fillRect/>
          </a:stretch>
        </p:blipFill>
        <p:spPr>
          <a:xfrm>
            <a:off x="468000" y="1347750"/>
            <a:ext cx="3456000" cy="2868975"/>
          </a:xfrm>
          <a:prstGeom prst="rect">
            <a:avLst/>
          </a:prstGeom>
        </p:spPr>
      </p:pic>
      <p:sp>
        <p:nvSpPr>
          <p:cNvPr id="4" name="TextBox 3"/>
          <p:cNvSpPr txBox="1"/>
          <p:nvPr/>
        </p:nvSpPr>
        <p:spPr>
          <a:xfrm>
            <a:off x="3996000" y="843750"/>
            <a:ext cx="4608000" cy="3293209"/>
          </a:xfrm>
          <a:prstGeom prst="rect">
            <a:avLst/>
          </a:prstGeom>
          <a:noFill/>
        </p:spPr>
        <p:txBody>
          <a:bodyPr wrap="square" rtlCol="0">
            <a:spAutoFit/>
          </a:bodyPr>
          <a:lstStyle/>
          <a:p>
            <a:r>
              <a:rPr lang="en-US" altLang="zh-CN" sz="1600"/>
              <a:t>Mixer</a:t>
            </a:r>
            <a:r>
              <a:rPr lang="zh-CN" altLang="en-US" sz="1600"/>
              <a:t>的设计目标是减少业务系统的复杂性，将策略逻辑从业务的微服务的代码转移到</a:t>
            </a:r>
            <a:r>
              <a:rPr lang="en-US" altLang="zh-CN" sz="1600" smtClean="0"/>
              <a:t>Mixer</a:t>
            </a:r>
            <a:r>
              <a:rPr lang="zh-CN" altLang="en-US" sz="1600" smtClean="0"/>
              <a:t>中</a:t>
            </a:r>
            <a:r>
              <a:rPr lang="en-US" altLang="zh-CN" sz="1600"/>
              <a:t>, </a:t>
            </a:r>
            <a:r>
              <a:rPr lang="zh-CN" altLang="en-US" sz="1600"/>
              <a:t>并且改为让运维人员控</a:t>
            </a:r>
            <a:r>
              <a:rPr lang="zh-CN" altLang="en-US" sz="1600" smtClean="0"/>
              <a:t>制。核</a:t>
            </a:r>
            <a:r>
              <a:rPr lang="zh-CN" altLang="en-US" sz="1600"/>
              <a:t>心功能：</a:t>
            </a:r>
          </a:p>
          <a:p>
            <a:pPr marL="285750" indent="-285750">
              <a:buFont typeface="Wingdings" panose="05000000000000000000" pitchFamily="2" charset="2"/>
              <a:buChar char="u"/>
            </a:pPr>
            <a:r>
              <a:rPr lang="zh-CN" altLang="en-US" sz="1600"/>
              <a:t>前提条件检查。允许服务在响应来自服务消费者的传入请求之前验证一些前提条件。前提</a:t>
            </a:r>
            <a:r>
              <a:rPr lang="zh-CN" altLang="en-US" sz="1600" smtClean="0"/>
              <a:t>条件</a:t>
            </a:r>
            <a:r>
              <a:rPr lang="zh-CN" altLang="en-US" sz="1600"/>
              <a:t>包括认证，黑白名单，</a:t>
            </a:r>
            <a:r>
              <a:rPr lang="en-US" altLang="zh-CN" sz="1600"/>
              <a:t>ACL</a:t>
            </a:r>
            <a:r>
              <a:rPr lang="zh-CN" altLang="en-US" sz="1600"/>
              <a:t>检查等等。</a:t>
            </a:r>
          </a:p>
          <a:p>
            <a:pPr marL="285750" indent="-285750">
              <a:buFont typeface="Wingdings" panose="05000000000000000000" pitchFamily="2" charset="2"/>
              <a:buChar char="u"/>
            </a:pPr>
            <a:r>
              <a:rPr lang="zh-CN" altLang="en-US" sz="1600"/>
              <a:t>配额管理。使服务能够在多个维度上分配和释放配额。典型例子如限速。</a:t>
            </a:r>
          </a:p>
          <a:p>
            <a:pPr marL="285750" indent="-285750">
              <a:buFont typeface="Wingdings" panose="05000000000000000000" pitchFamily="2" charset="2"/>
              <a:buChar char="u"/>
            </a:pPr>
            <a:r>
              <a:rPr lang="zh-CN" altLang="en-US" sz="1600"/>
              <a:t>遥测报告。使服务能够上报日志和监控</a:t>
            </a:r>
            <a:r>
              <a:rPr lang="zh-CN" altLang="en-US" sz="1600" smtClean="0"/>
              <a:t>。</a:t>
            </a:r>
            <a:endParaRPr lang="en-US" altLang="zh-CN" sz="1600" smtClean="0"/>
          </a:p>
          <a:p>
            <a:r>
              <a:rPr lang="zh-CN" altLang="en-US" sz="1600"/>
              <a:t>这些机制的应用是基于一组属性</a:t>
            </a:r>
            <a:r>
              <a:rPr lang="zh-CN" altLang="en-US" sz="1600" smtClean="0"/>
              <a:t>的。</a:t>
            </a:r>
            <a:r>
              <a:rPr lang="zh-CN" altLang="en-US" sz="1600"/>
              <a:t>在</a:t>
            </a:r>
            <a:r>
              <a:rPr lang="en-US" altLang="zh-CN" sz="1600"/>
              <a:t>Istio</a:t>
            </a:r>
            <a:r>
              <a:rPr lang="zh-CN" altLang="en-US" sz="1600"/>
              <a:t>中，这</a:t>
            </a:r>
            <a:r>
              <a:rPr lang="zh-CN" altLang="en-US" sz="1600" smtClean="0"/>
              <a:t>些属</a:t>
            </a:r>
            <a:r>
              <a:rPr lang="zh-CN" altLang="en-US" sz="1600"/>
              <a:t>性来自于</a:t>
            </a:r>
            <a:r>
              <a:rPr lang="en-US" altLang="zh-CN" sz="1600"/>
              <a:t>Sidecar</a:t>
            </a:r>
            <a:r>
              <a:rPr lang="zh-CN" altLang="en-US" sz="1600"/>
              <a:t>代理</a:t>
            </a:r>
            <a:r>
              <a:rPr lang="zh-CN" altLang="en-US" sz="1600" smtClean="0"/>
              <a:t>（</a:t>
            </a:r>
            <a:r>
              <a:rPr lang="en-US" altLang="zh-CN" sz="1600" smtClean="0"/>
              <a:t>Envoy</a:t>
            </a:r>
            <a:r>
              <a:rPr lang="zh-CN" altLang="en-US" sz="1600"/>
              <a:t>）的每一次请求</a:t>
            </a:r>
            <a:endParaRPr lang="en-US" altLang="zh-CN" sz="1600" smtClean="0"/>
          </a:p>
          <a:p>
            <a:endParaRPr lang="zh-CN" altLang="en-US" sz="1600"/>
          </a:p>
        </p:txBody>
      </p:sp>
    </p:spTree>
    <p:extLst>
      <p:ext uri="{BB962C8B-B14F-4D97-AF65-F5344CB8AC3E}">
        <p14:creationId xmlns:p14="http://schemas.microsoft.com/office/powerpoint/2010/main" val="425491435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332000" y="267750"/>
            <a:ext cx="4406900" cy="369332"/>
          </a:xfrm>
          <a:prstGeom prst="rect">
            <a:avLst/>
          </a:prstGeom>
          <a:noFill/>
        </p:spPr>
        <p:txBody>
          <a:bodyPr wrap="square" rtlCol="0">
            <a:spAutoFit/>
          </a:bodyPr>
          <a:lstStyle/>
          <a:p>
            <a:pPr algn="l"/>
            <a:r>
              <a:rPr lang="en-US" altLang="zh-CN" smtClean="0">
                <a:solidFill>
                  <a:srgbClr val="000000"/>
                </a:solidFill>
                <a:latin typeface="微软雅黑" panose="020B0503020204020204" pitchFamily="34" charset="-122"/>
                <a:ea typeface="微软雅黑" panose="020B0503020204020204" pitchFamily="34" charset="-122"/>
              </a:rPr>
              <a:t>Istio</a:t>
            </a:r>
            <a:r>
              <a:rPr lang="zh-CN" altLang="en-US" smtClean="0">
                <a:solidFill>
                  <a:srgbClr val="000000"/>
                </a:solidFill>
                <a:latin typeface="微软雅黑" panose="020B0503020204020204" pitchFamily="34" charset="-122"/>
                <a:ea typeface="微软雅黑" panose="020B0503020204020204" pitchFamily="34" charset="-122"/>
              </a:rPr>
              <a:t>的结构 </a:t>
            </a:r>
            <a:r>
              <a:rPr lang="en-US" altLang="zh-CN" smtClean="0">
                <a:solidFill>
                  <a:srgbClr val="000000"/>
                </a:solidFill>
                <a:latin typeface="微软雅黑" panose="020B0503020204020204" pitchFamily="34" charset="-122"/>
                <a:ea typeface="微软雅黑" panose="020B0503020204020204" pitchFamily="34" charset="-122"/>
              </a:rPr>
              <a:t>- Mixer</a:t>
            </a:r>
            <a:endParaRPr lang="en-US" altLang="zh-CN">
              <a:solidFill>
                <a:srgbClr val="000000"/>
              </a:solidFill>
              <a:latin typeface="微软雅黑" panose="020B0503020204020204" pitchFamily="34" charset="-122"/>
              <a:ea typeface="微软雅黑" panose="020B0503020204020204" pitchFamily="34" charset="-122"/>
            </a:endParaRPr>
          </a:p>
        </p:txBody>
      </p:sp>
      <p:pic>
        <p:nvPicPr>
          <p:cNvPr id="3" name="Picture 2"/>
          <p:cNvPicPr>
            <a:picLocks noChangeAspect="1"/>
          </p:cNvPicPr>
          <p:nvPr/>
        </p:nvPicPr>
        <p:blipFill>
          <a:blip r:embed="rId2"/>
          <a:stretch>
            <a:fillRect/>
          </a:stretch>
        </p:blipFill>
        <p:spPr>
          <a:xfrm>
            <a:off x="1115999" y="1131750"/>
            <a:ext cx="2437299" cy="3358650"/>
          </a:xfrm>
          <a:prstGeom prst="rect">
            <a:avLst/>
          </a:prstGeom>
        </p:spPr>
      </p:pic>
      <p:sp>
        <p:nvSpPr>
          <p:cNvPr id="4" name="TextBox 3"/>
          <p:cNvSpPr txBox="1"/>
          <p:nvPr/>
        </p:nvSpPr>
        <p:spPr>
          <a:xfrm>
            <a:off x="4135899" y="1474681"/>
            <a:ext cx="4248000" cy="1169551"/>
          </a:xfrm>
          <a:prstGeom prst="rect">
            <a:avLst/>
          </a:prstGeom>
          <a:noFill/>
        </p:spPr>
        <p:txBody>
          <a:bodyPr wrap="square" rtlCol="0">
            <a:spAutoFit/>
          </a:bodyPr>
          <a:lstStyle/>
          <a:p>
            <a:r>
              <a:rPr lang="en-US" altLang="zh-CN" sz="1400"/>
              <a:t>Mixer</a:t>
            </a:r>
            <a:r>
              <a:rPr lang="zh-CN" altLang="en-US" sz="1400"/>
              <a:t>在处理不同基础设施后端的灵活性是通过使用通用插件模型实现</a:t>
            </a:r>
            <a:r>
              <a:rPr lang="zh-CN" altLang="en-US" sz="1400" smtClean="0"/>
              <a:t>的。</a:t>
            </a:r>
            <a:endParaRPr lang="en-US" altLang="zh-CN" sz="1400" smtClean="0"/>
          </a:p>
          <a:p>
            <a:r>
              <a:rPr lang="zh-CN" altLang="en-US" sz="1400"/>
              <a:t>单个的插件被称</a:t>
            </a:r>
            <a:r>
              <a:rPr lang="zh-CN" altLang="en-US" sz="1400" smtClean="0"/>
              <a:t>为适</a:t>
            </a:r>
            <a:r>
              <a:rPr lang="zh-CN" altLang="en-US" sz="1400"/>
              <a:t>配器，它们允许</a:t>
            </a:r>
            <a:r>
              <a:rPr lang="en-US" altLang="zh-CN" sz="1400"/>
              <a:t>Mixer</a:t>
            </a:r>
            <a:r>
              <a:rPr lang="zh-CN" altLang="en-US" sz="1400"/>
              <a:t>与不同的基础设施后端连接，这些后台可提供核心功能，例如日志</a:t>
            </a:r>
            <a:r>
              <a:rPr lang="zh-CN" altLang="en-US" sz="1400" smtClean="0"/>
              <a:t>，监</a:t>
            </a:r>
            <a:r>
              <a:rPr lang="zh-CN" altLang="en-US" sz="1400"/>
              <a:t>控，配额，</a:t>
            </a:r>
            <a:r>
              <a:rPr lang="en-US" altLang="zh-CN" sz="1400"/>
              <a:t>ACL</a:t>
            </a:r>
            <a:r>
              <a:rPr lang="zh-CN" altLang="en-US" sz="1400"/>
              <a:t>检查等。</a:t>
            </a:r>
          </a:p>
        </p:txBody>
      </p:sp>
      <p:pic>
        <p:nvPicPr>
          <p:cNvPr id="5" name="Picture 4"/>
          <p:cNvPicPr>
            <a:picLocks noChangeAspect="1"/>
          </p:cNvPicPr>
          <p:nvPr/>
        </p:nvPicPr>
        <p:blipFill>
          <a:blip r:embed="rId3"/>
          <a:stretch>
            <a:fillRect/>
          </a:stretch>
        </p:blipFill>
        <p:spPr>
          <a:xfrm>
            <a:off x="4135898" y="3507750"/>
            <a:ext cx="4396101" cy="1440000"/>
          </a:xfrm>
          <a:prstGeom prst="rect">
            <a:avLst/>
          </a:prstGeom>
        </p:spPr>
      </p:pic>
      <p:sp>
        <p:nvSpPr>
          <p:cNvPr id="6" name="TextBox 5"/>
          <p:cNvSpPr txBox="1"/>
          <p:nvPr/>
        </p:nvSpPr>
        <p:spPr>
          <a:xfrm>
            <a:off x="4135899" y="3199973"/>
            <a:ext cx="3456000" cy="307777"/>
          </a:xfrm>
          <a:prstGeom prst="rect">
            <a:avLst/>
          </a:prstGeom>
          <a:noFill/>
        </p:spPr>
        <p:txBody>
          <a:bodyPr wrap="square" rtlCol="0">
            <a:spAutoFit/>
          </a:bodyPr>
          <a:lstStyle/>
          <a:p>
            <a:r>
              <a:rPr lang="zh-CN" altLang="en-US" sz="1400" smtClean="0"/>
              <a:t>例：</a:t>
            </a:r>
            <a:r>
              <a:rPr lang="en-US" altLang="zh-CN" sz="1400" smtClean="0"/>
              <a:t>IP</a:t>
            </a:r>
            <a:r>
              <a:rPr lang="zh-CN" altLang="en-US" sz="1400" smtClean="0"/>
              <a:t>地址检查，黑白名单适配器配置</a:t>
            </a:r>
            <a:endParaRPr lang="zh-CN" altLang="en-US" sz="1400"/>
          </a:p>
        </p:txBody>
      </p:sp>
    </p:spTree>
    <p:extLst>
      <p:ext uri="{BB962C8B-B14F-4D97-AF65-F5344CB8AC3E}">
        <p14:creationId xmlns:p14="http://schemas.microsoft.com/office/powerpoint/2010/main" val="134220071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6225" y="141923"/>
            <a:ext cx="4406900" cy="338554"/>
          </a:xfrm>
          <a:prstGeom prst="rect">
            <a:avLst/>
          </a:prstGeom>
          <a:noFill/>
        </p:spPr>
        <p:txBody>
          <a:bodyPr wrap="square" rtlCol="0">
            <a:spAutoFit/>
          </a:bodyPr>
          <a:lstStyle/>
          <a:p>
            <a:pPr algn="l"/>
            <a:r>
              <a:rPr lang="en-US" altLang="zh-CN" sz="1600" dirty="0" err="1" smtClean="0">
                <a:solidFill>
                  <a:srgbClr val="000000"/>
                </a:solidFill>
                <a:latin typeface="微软雅黑" panose="020B0503020204020204" pitchFamily="34" charset="-122"/>
                <a:ea typeface="微软雅黑" panose="020B0503020204020204" pitchFamily="34" charset="-122"/>
              </a:rPr>
              <a:t>Linkerd</a:t>
            </a:r>
            <a:r>
              <a:rPr lang="zh-CN" altLang="en-US" sz="1600" dirty="0" smtClean="0">
                <a:solidFill>
                  <a:srgbClr val="000000"/>
                </a:solidFill>
                <a:latin typeface="微软雅黑" panose="020B0503020204020204" pitchFamily="34" charset="-122"/>
                <a:ea typeface="微软雅黑" panose="020B0503020204020204" pitchFamily="34" charset="-122"/>
              </a:rPr>
              <a:t>概况</a:t>
            </a:r>
            <a:endParaRPr lang="en-US" altLang="zh-CN" sz="1600" dirty="0">
              <a:solidFill>
                <a:srgbClr val="000000"/>
              </a:solidFill>
              <a:latin typeface="微软雅黑" panose="020B0503020204020204" pitchFamily="34" charset="-122"/>
              <a:ea typeface="微软雅黑" panose="020B0503020204020204" pitchFamily="34" charset="-122"/>
            </a:endParaRPr>
          </a:p>
        </p:txBody>
      </p:sp>
      <p:sp>
        <p:nvSpPr>
          <p:cNvPr id="7" name="TextBox 39"/>
          <p:cNvSpPr txBox="1"/>
          <p:nvPr/>
        </p:nvSpPr>
        <p:spPr>
          <a:xfrm>
            <a:off x="396000" y="1161276"/>
            <a:ext cx="3839210" cy="784830"/>
          </a:xfrm>
          <a:prstGeom prst="rect">
            <a:avLst/>
          </a:prstGeom>
          <a:noFill/>
        </p:spPr>
        <p:txBody>
          <a:bodyPr wrap="square" rtlCol="0">
            <a:spAutoFit/>
          </a:bodyPr>
          <a:lstStyle/>
          <a:p>
            <a:pPr>
              <a:lnSpc>
                <a:spcPct val="150000"/>
              </a:lnSpc>
            </a:pPr>
            <a:r>
              <a:rPr lang="en-US" altLang="zh-CN" sz="1200" dirty="0" err="1"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Linkerd</a:t>
            </a:r>
            <a:r>
              <a:rPr lang="zh-CN" altLang="en-US" sz="12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是什么</a:t>
            </a:r>
            <a:endParaRPr lang="zh-CN" altLang="en-US" sz="1200" dirty="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en-US" altLang="zh-CN" sz="900" dirty="0" err="1" smtClean="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Linkerd</a:t>
            </a:r>
            <a:r>
              <a:rPr lang="zh-CN" altLang="en-US" sz="900" dirty="0" smtClean="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是一个用于云原生应用的开源可扩展服务网格，用于</a:t>
            </a:r>
            <a:r>
              <a:rPr lang="zh-CN" altLang="en-US" sz="900" dirty="0" smtClean="0">
                <a:solidFill>
                  <a:srgbClr val="FF0000"/>
                </a:solidFill>
                <a:latin typeface="Arial" panose="020B0604020202020204" pitchFamily="34" charset="0"/>
                <a:ea typeface="微软雅黑" panose="020B0503020204020204" pitchFamily="34" charset="-122"/>
                <a:sym typeface="Arial" panose="020B0604020202020204" pitchFamily="34" charset="0"/>
              </a:rPr>
              <a:t>管理，控制和监控应用程序内服务与服务间通讯的专用层</a:t>
            </a:r>
            <a:endParaRPr lang="zh-CN" altLang="en-US" sz="9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39"/>
          <p:cNvSpPr txBox="1"/>
          <p:nvPr/>
        </p:nvSpPr>
        <p:spPr>
          <a:xfrm>
            <a:off x="396000" y="1931276"/>
            <a:ext cx="3839210" cy="1200329"/>
          </a:xfrm>
          <a:prstGeom prst="rect">
            <a:avLst/>
          </a:prstGeom>
          <a:noFill/>
        </p:spPr>
        <p:txBody>
          <a:bodyPr wrap="square" rtlCol="0">
            <a:spAutoFit/>
          </a:bodyPr>
          <a:lstStyle/>
          <a:p>
            <a:pPr>
              <a:lnSpc>
                <a:spcPct val="150000"/>
              </a:lnSpc>
            </a:pPr>
            <a:r>
              <a:rPr lang="en-US" altLang="zh-CN" sz="1200" dirty="0" err="1" smtClean="0">
                <a:solidFill>
                  <a:schemeClr val="tx1">
                    <a:lumMod val="50000"/>
                  </a:schemeClr>
                </a:solidFill>
                <a:latin typeface="Arial" panose="020B0604020202020204" pitchFamily="34" charset="0"/>
                <a:ea typeface="微软雅黑" panose="020B0503020204020204" pitchFamily="34" charset="-122"/>
                <a:sym typeface="Arial" panose="020B0604020202020204" pitchFamily="34" charset="0"/>
              </a:rPr>
              <a:t>Linkerd</a:t>
            </a:r>
            <a:r>
              <a:rPr lang="zh-CN" altLang="en-US" sz="1200" dirty="0" smtClean="0">
                <a:solidFill>
                  <a:schemeClr val="tx1">
                    <a:lumMod val="50000"/>
                  </a:schemeClr>
                </a:solidFill>
                <a:latin typeface="Arial" panose="020B0604020202020204" pitchFamily="34" charset="0"/>
                <a:ea typeface="微软雅黑" panose="020B0503020204020204" pitchFamily="34" charset="-122"/>
                <a:sym typeface="Arial" panose="020B0604020202020204" pitchFamily="34" charset="0"/>
              </a:rPr>
              <a:t>解决那些问题</a:t>
            </a:r>
            <a:endParaRPr lang="zh-CN" altLang="en-US" sz="1200" dirty="0">
              <a:solidFill>
                <a:schemeClr val="tx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900" dirty="0" err="1" smtClean="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Linkerd</a:t>
            </a:r>
            <a:r>
              <a:rPr lang="zh-CN" altLang="en-US" sz="900" dirty="0" smtClean="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并不能解决服务本身的行为问题。</a:t>
            </a:r>
            <a:endParaRPr lang="en-US" altLang="zh-CN" sz="900" dirty="0" smtClean="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900" dirty="0" err="1" smtClean="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Linkerd</a:t>
            </a:r>
            <a:r>
              <a:rPr lang="zh-CN" altLang="en-US" sz="900" dirty="0" smtClean="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旨在解决服务与服务之间的通信问题，在控制通讯机制的基础上，提供服务的一致，统一的仪器仪表和控制层。</a:t>
            </a:r>
            <a:r>
              <a:rPr lang="en-US" altLang="zh-CN" sz="900" dirty="0" err="1" smtClean="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Linkerd</a:t>
            </a:r>
            <a:r>
              <a:rPr lang="zh-CN" altLang="en-US" sz="900" dirty="0" smtClean="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通过分离通讯机制和应用代码，对通讯机制本身进行可视化和控制，而无需更改应用本身</a:t>
            </a:r>
            <a:endParaRPr lang="zh-CN" altLang="en-US" sz="900" dirty="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39"/>
          <p:cNvSpPr txBox="1"/>
          <p:nvPr/>
        </p:nvSpPr>
        <p:spPr>
          <a:xfrm>
            <a:off x="396000" y="3185174"/>
            <a:ext cx="3839210" cy="992579"/>
          </a:xfrm>
          <a:prstGeom prst="rect">
            <a:avLst/>
          </a:prstGeom>
          <a:noFill/>
        </p:spPr>
        <p:txBody>
          <a:bodyPr wrap="square" rtlCol="0">
            <a:spAutoFit/>
          </a:bodyPr>
          <a:lstStyle/>
          <a:p>
            <a:pPr>
              <a:lnSpc>
                <a:spcPct val="150000"/>
              </a:lnSpc>
            </a:pPr>
            <a:r>
              <a:rPr lang="en-US" altLang="zh-CN" sz="1200" dirty="0" err="1" smtClean="0">
                <a:solidFill>
                  <a:schemeClr val="tx1">
                    <a:lumMod val="50000"/>
                  </a:schemeClr>
                </a:solidFill>
                <a:latin typeface="Arial" panose="020B0604020202020204" pitchFamily="34" charset="0"/>
                <a:ea typeface="微软雅黑" panose="020B0503020204020204" pitchFamily="34" charset="-122"/>
                <a:sym typeface="Arial" panose="020B0604020202020204" pitchFamily="34" charset="0"/>
              </a:rPr>
              <a:t>Linkerd</a:t>
            </a:r>
            <a:r>
              <a:rPr lang="zh-CN" altLang="en-US" sz="1200" dirty="0" smtClean="0">
                <a:solidFill>
                  <a:schemeClr val="tx1">
                    <a:lumMod val="50000"/>
                  </a:schemeClr>
                </a:solidFill>
                <a:latin typeface="Arial" panose="020B0604020202020204" pitchFamily="34" charset="0"/>
                <a:ea typeface="微软雅黑" panose="020B0503020204020204" pitchFamily="34" charset="-122"/>
                <a:sym typeface="Arial" panose="020B0604020202020204" pitchFamily="34" charset="0"/>
              </a:rPr>
              <a:t>使用方式</a:t>
            </a:r>
            <a:endParaRPr lang="zh-CN" altLang="en-US" sz="1200" dirty="0">
              <a:solidFill>
                <a:schemeClr val="tx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900" dirty="0" err="1" smtClean="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Linkerd</a:t>
            </a:r>
            <a:r>
              <a:rPr lang="zh-CN" altLang="en-US" sz="900" dirty="0" smtClean="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作为单独的独立代理运行，释放其语言和类库要求，应用程序通过通过在已知位置上的</a:t>
            </a:r>
            <a:r>
              <a:rPr lang="en-US" altLang="zh-CN" sz="900" dirty="0" err="1" smtClean="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linkerd</a:t>
            </a:r>
            <a:r>
              <a:rPr lang="zh-CN" altLang="en-US" sz="900" dirty="0" smtClean="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实例来使用。</a:t>
            </a:r>
            <a:endParaRPr lang="en-US" altLang="zh-CN" sz="900" dirty="0" smtClean="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900" dirty="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本质</a:t>
            </a:r>
            <a:r>
              <a:rPr lang="zh-CN" altLang="en-US" sz="900" dirty="0" smtClean="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上</a:t>
            </a:r>
            <a:r>
              <a:rPr lang="en-US" altLang="zh-CN" sz="900" dirty="0" err="1" smtClean="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linkerd</a:t>
            </a:r>
            <a:r>
              <a:rPr lang="zh-CN" altLang="en-US" sz="900" dirty="0" smtClean="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应用路由规则以及现有的服务发现机制进行通信</a:t>
            </a:r>
            <a:endParaRPr lang="zh-CN" altLang="en-US" sz="900" dirty="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026" name="Picture 2" descr="http://linkerd.doczh.cn/doc/overview/images/diagram-individual-instan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9265" y="1131750"/>
            <a:ext cx="4045839" cy="3144195"/>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直接连接符 15"/>
          <p:cNvCxnSpPr/>
          <p:nvPr/>
        </p:nvCxnSpPr>
        <p:spPr>
          <a:xfrm>
            <a:off x="229235" y="123750"/>
            <a:ext cx="0" cy="40005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854685"/>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接连接符 65"/>
          <p:cNvCxnSpPr/>
          <p:nvPr/>
        </p:nvCxnSpPr>
        <p:spPr>
          <a:xfrm>
            <a:off x="229235" y="214948"/>
            <a:ext cx="0" cy="40005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252000" y="238493"/>
            <a:ext cx="4406900" cy="338554"/>
          </a:xfrm>
          <a:prstGeom prst="rect">
            <a:avLst/>
          </a:prstGeom>
          <a:noFill/>
        </p:spPr>
        <p:txBody>
          <a:bodyPr wrap="square" rtlCol="0">
            <a:spAutoFit/>
          </a:bodyPr>
          <a:lstStyle/>
          <a:p>
            <a:r>
              <a:rPr lang="en-US" altLang="zh-CN" sz="1600" dirty="0" err="1">
                <a:solidFill>
                  <a:srgbClr val="000000"/>
                </a:solidFill>
                <a:latin typeface="微软雅黑" panose="020B0503020204020204" pitchFamily="34" charset="-122"/>
                <a:ea typeface="微软雅黑" panose="020B0503020204020204" pitchFamily="34" charset="-122"/>
              </a:rPr>
              <a:t>Linkerd</a:t>
            </a:r>
            <a:r>
              <a:rPr lang="zh-CN" altLang="en-US" sz="1600" dirty="0" smtClean="0">
                <a:solidFill>
                  <a:srgbClr val="000000"/>
                </a:solidFill>
                <a:latin typeface="微软雅黑" panose="020B0503020204020204" pitchFamily="34" charset="-122"/>
                <a:ea typeface="微软雅黑" panose="020B0503020204020204" pitchFamily="34" charset="-122"/>
              </a:rPr>
              <a:t>的运行环境</a:t>
            </a:r>
            <a:endParaRPr lang="en-US" altLang="zh-CN" sz="1600" dirty="0">
              <a:solidFill>
                <a:srgbClr val="000000"/>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468000" y="1465157"/>
            <a:ext cx="4675201" cy="2474593"/>
            <a:chOff x="468000" y="1465157"/>
            <a:chExt cx="4675201" cy="2474593"/>
          </a:xfrm>
        </p:grpSpPr>
        <p:pic>
          <p:nvPicPr>
            <p:cNvPr id="4" name="图片 3"/>
            <p:cNvPicPr>
              <a:picLocks noChangeAspect="1"/>
            </p:cNvPicPr>
            <p:nvPr/>
          </p:nvPicPr>
          <p:blipFill>
            <a:blip r:embed="rId3"/>
            <a:stretch>
              <a:fillRect/>
            </a:stretch>
          </p:blipFill>
          <p:spPr>
            <a:xfrm>
              <a:off x="2213311" y="2835059"/>
              <a:ext cx="1152000" cy="1104691"/>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4305" y="1465157"/>
              <a:ext cx="1288896" cy="942227"/>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0166" y="1465157"/>
              <a:ext cx="1257219" cy="919071"/>
            </a:xfrm>
            <a:prstGeom prst="rect">
              <a:avLst/>
            </a:prstGeom>
          </p:spPr>
        </p:pic>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8000" y="2914471"/>
              <a:ext cx="1299385" cy="949895"/>
            </a:xfrm>
            <a:prstGeom prst="rect">
              <a:avLst/>
            </a:prstGeom>
          </p:spPr>
        </p:pic>
        <p:pic>
          <p:nvPicPr>
            <p:cNvPr id="8" name="图片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52000" y="2914471"/>
              <a:ext cx="1291201" cy="943913"/>
            </a:xfrm>
            <a:prstGeom prst="rect">
              <a:avLst/>
            </a:prstGeom>
          </p:spPr>
        </p:pic>
        <p:pic>
          <p:nvPicPr>
            <p:cNvPr id="9" name="图片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60516" y="1476759"/>
              <a:ext cx="1257151" cy="919021"/>
            </a:xfrm>
            <a:prstGeom prst="rect">
              <a:avLst/>
            </a:prstGeom>
          </p:spPr>
        </p:pic>
        <p:cxnSp>
          <p:nvCxnSpPr>
            <p:cNvPr id="11" name="直接箭头连接符 10"/>
            <p:cNvCxnSpPr>
              <a:stCxn id="4" idx="0"/>
              <a:endCxn id="9" idx="2"/>
            </p:cNvCxnSpPr>
            <p:nvPr/>
          </p:nvCxnSpPr>
          <p:spPr>
            <a:xfrm flipH="1" flipV="1">
              <a:off x="2789092" y="2395780"/>
              <a:ext cx="219" cy="439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 idx="0"/>
              <a:endCxn id="5" idx="2"/>
            </p:cNvCxnSpPr>
            <p:nvPr/>
          </p:nvCxnSpPr>
          <p:spPr>
            <a:xfrm flipV="1">
              <a:off x="2789311" y="2407384"/>
              <a:ext cx="1709442" cy="427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4" idx="0"/>
              <a:endCxn id="6" idx="2"/>
            </p:cNvCxnSpPr>
            <p:nvPr/>
          </p:nvCxnSpPr>
          <p:spPr>
            <a:xfrm flipH="1" flipV="1">
              <a:off x="1138776" y="2384228"/>
              <a:ext cx="1650535" cy="45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4" idx="1"/>
              <a:endCxn id="7" idx="3"/>
            </p:cNvCxnSpPr>
            <p:nvPr/>
          </p:nvCxnSpPr>
          <p:spPr>
            <a:xfrm flipH="1">
              <a:off x="1767385" y="3387405"/>
              <a:ext cx="445926" cy="2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4" idx="3"/>
              <a:endCxn id="8" idx="1"/>
            </p:cNvCxnSpPr>
            <p:nvPr/>
          </p:nvCxnSpPr>
          <p:spPr>
            <a:xfrm flipV="1">
              <a:off x="3365311" y="3386428"/>
              <a:ext cx="486689" cy="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5" name="TextBox 39"/>
          <p:cNvSpPr txBox="1"/>
          <p:nvPr/>
        </p:nvSpPr>
        <p:spPr>
          <a:xfrm>
            <a:off x="5724000" y="1260759"/>
            <a:ext cx="2736000" cy="992579"/>
          </a:xfrm>
          <a:prstGeom prst="rect">
            <a:avLst/>
          </a:prstGeom>
          <a:noFill/>
        </p:spPr>
        <p:txBody>
          <a:bodyPr wrap="square" rtlCol="0">
            <a:spAutoFit/>
          </a:bodyPr>
          <a:lstStyle/>
          <a:p>
            <a:pPr>
              <a:lnSpc>
                <a:spcPct val="150000"/>
              </a:lnSpc>
            </a:pPr>
            <a:r>
              <a:rPr lang="en-US" altLang="zh-CN" sz="1200" dirty="0" err="1"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Linkerd</a:t>
            </a:r>
            <a:r>
              <a:rPr lang="zh-CN" altLang="en-US" sz="12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部署</a:t>
            </a:r>
            <a:endParaRPr lang="en-US" altLang="zh-CN" sz="12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en-US" altLang="zh-CN" sz="900" dirty="0" err="1" smtClean="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Linkerd</a:t>
            </a:r>
            <a:r>
              <a:rPr lang="zh-CN" altLang="en-US" sz="900" dirty="0" smtClean="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支持部署在不同的运行平台上，包括本地运行，</a:t>
            </a:r>
            <a:r>
              <a:rPr lang="en-US" altLang="zh-CN" sz="900" dirty="0" err="1" smtClean="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docker</a:t>
            </a:r>
            <a:r>
              <a:rPr lang="zh-CN" altLang="en-US" sz="900" dirty="0" smtClean="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环境，</a:t>
            </a:r>
            <a:r>
              <a:rPr lang="en-US" altLang="zh-CN" sz="900" dirty="0" err="1" smtClean="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kubernetes</a:t>
            </a:r>
            <a:r>
              <a:rPr lang="zh-CN" altLang="en-US" sz="900" dirty="0" smtClean="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环境，</a:t>
            </a:r>
            <a:r>
              <a:rPr lang="en-US" altLang="zh-CN" sz="900" dirty="0" err="1" smtClean="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istios</a:t>
            </a:r>
            <a:r>
              <a:rPr lang="zh-CN" altLang="en-US" sz="900" dirty="0" smtClean="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结合，</a:t>
            </a:r>
            <a:r>
              <a:rPr lang="en-US" altLang="zh-CN" sz="900" dirty="0" smtClean="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ECS</a:t>
            </a:r>
            <a:r>
              <a:rPr lang="zh-CN" altLang="en-US" sz="900" dirty="0" smtClean="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环境等</a:t>
            </a:r>
            <a:endParaRPr lang="en-US" altLang="zh-CN" sz="900" dirty="0" smtClean="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39"/>
          <p:cNvSpPr txBox="1"/>
          <p:nvPr/>
        </p:nvSpPr>
        <p:spPr>
          <a:xfrm>
            <a:off x="5724000" y="2499750"/>
            <a:ext cx="2736000" cy="1823576"/>
          </a:xfrm>
          <a:prstGeom prst="rect">
            <a:avLst/>
          </a:prstGeom>
          <a:noFill/>
        </p:spPr>
        <p:txBody>
          <a:bodyPr wrap="square" rtlCol="0">
            <a:spAutoFit/>
          </a:bodyPr>
          <a:lstStyle/>
          <a:p>
            <a:pPr>
              <a:lnSpc>
                <a:spcPct val="150000"/>
              </a:lnSpc>
            </a:pPr>
            <a:r>
              <a:rPr lang="en-US" altLang="zh-CN" sz="1200" dirty="0" err="1"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Linkerd</a:t>
            </a:r>
            <a:r>
              <a:rPr lang="zh-CN" altLang="en-US" sz="1200" dirty="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管理</a:t>
            </a:r>
            <a:endParaRPr lang="en-US" altLang="zh-CN" sz="12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en-US" altLang="zh-CN" sz="900" dirty="0" err="1" smtClean="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Linkerd</a:t>
            </a:r>
            <a:r>
              <a:rPr lang="zh-CN" altLang="en-US" sz="900" dirty="0" smtClean="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在</a:t>
            </a:r>
            <a:r>
              <a:rPr lang="zh-CN" altLang="en-US" sz="900" dirty="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端口 </a:t>
            </a:r>
            <a:r>
              <a:rPr lang="en-US" altLang="zh-CN" sz="900" dirty="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9990 </a:t>
            </a:r>
            <a:r>
              <a:rPr lang="zh-CN" altLang="en-US" sz="900" dirty="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上运行管理 </a:t>
            </a:r>
            <a:r>
              <a:rPr lang="en-US" altLang="zh-CN" sz="900" dirty="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Web </a:t>
            </a:r>
            <a:r>
              <a:rPr lang="zh-CN" altLang="en-US" sz="900" dirty="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界面。如果在本地运行了 </a:t>
            </a:r>
            <a:r>
              <a:rPr lang="en-US" altLang="zh-CN" sz="900" dirty="0" err="1">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linkerd</a:t>
            </a:r>
            <a:r>
              <a:rPr lang="zh-CN" altLang="en-US" sz="900" dirty="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，只需访问 </a:t>
            </a:r>
            <a:r>
              <a:rPr lang="en-US" altLang="zh-CN" sz="900" dirty="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http://localhost:9990/ </a:t>
            </a:r>
            <a:r>
              <a:rPr lang="zh-CN" altLang="en-US" sz="900" dirty="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即可查看。 </a:t>
            </a:r>
            <a:r>
              <a:rPr lang="en-US" altLang="zh-CN" sz="900" dirty="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Dashboard </a:t>
            </a:r>
            <a:r>
              <a:rPr lang="zh-CN" altLang="en-US" sz="900" dirty="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显示所有已配置路由器的请求量，成功率，连接信息和延迟指标，以及所有被 </a:t>
            </a:r>
            <a:r>
              <a:rPr lang="en-US" altLang="zh-CN" sz="900" dirty="0" err="1">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linkerd</a:t>
            </a:r>
            <a:r>
              <a:rPr lang="en-US" altLang="zh-CN" sz="900" dirty="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900" dirty="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动态路由请求的客户端。图表实时更新，因此您可以立即感受到您的服务的健康状况</a:t>
            </a:r>
            <a:endParaRPr lang="en-US" altLang="zh-CN" sz="900" dirty="0" smtClean="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972340860"/>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接连接符 65"/>
          <p:cNvCxnSpPr/>
          <p:nvPr/>
        </p:nvCxnSpPr>
        <p:spPr>
          <a:xfrm>
            <a:off x="229235" y="214948"/>
            <a:ext cx="0" cy="40005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252000" y="238493"/>
            <a:ext cx="4406900" cy="338554"/>
          </a:xfrm>
          <a:prstGeom prst="rect">
            <a:avLst/>
          </a:prstGeom>
          <a:noFill/>
        </p:spPr>
        <p:txBody>
          <a:bodyPr wrap="square" rtlCol="0">
            <a:spAutoFit/>
          </a:bodyPr>
          <a:lstStyle/>
          <a:p>
            <a:pPr algn="l"/>
            <a:r>
              <a:rPr lang="en-US" altLang="zh-CN" sz="1600" dirty="0" err="1" smtClean="0">
                <a:solidFill>
                  <a:srgbClr val="000000"/>
                </a:solidFill>
                <a:latin typeface="微软雅黑" panose="020B0503020204020204" pitchFamily="34" charset="-122"/>
                <a:ea typeface="微软雅黑" panose="020B0503020204020204" pitchFamily="34" charset="-122"/>
              </a:rPr>
              <a:t>Linkerd</a:t>
            </a:r>
            <a:r>
              <a:rPr lang="zh-CN" altLang="en-US" sz="1600" dirty="0" smtClean="0">
                <a:solidFill>
                  <a:srgbClr val="000000"/>
                </a:solidFill>
                <a:latin typeface="微软雅黑" panose="020B0503020204020204" pitchFamily="34" charset="-122"/>
                <a:ea typeface="微软雅黑" panose="020B0503020204020204" pitchFamily="34" charset="-122"/>
              </a:rPr>
              <a:t>的特性</a:t>
            </a:r>
            <a:endParaRPr lang="en-US" altLang="zh-CN" sz="1600" dirty="0">
              <a:solidFill>
                <a:srgbClr val="000000"/>
              </a:solidFill>
              <a:latin typeface="微软雅黑" panose="020B0503020204020204" pitchFamily="34" charset="-122"/>
              <a:ea typeface="微软雅黑" panose="020B0503020204020204" pitchFamily="34" charset="-122"/>
            </a:endParaRPr>
          </a:p>
        </p:txBody>
      </p:sp>
      <p:pic>
        <p:nvPicPr>
          <p:cNvPr id="26" name="图片 25"/>
          <p:cNvPicPr>
            <a:picLocks noChangeAspect="1"/>
          </p:cNvPicPr>
          <p:nvPr/>
        </p:nvPicPr>
        <p:blipFill>
          <a:blip r:embed="rId3"/>
          <a:stretch>
            <a:fillRect/>
          </a:stretch>
        </p:blipFill>
        <p:spPr>
          <a:xfrm>
            <a:off x="219278" y="915750"/>
            <a:ext cx="4789754" cy="4032000"/>
          </a:xfrm>
          <a:prstGeom prst="rect">
            <a:avLst/>
          </a:prstGeom>
        </p:spPr>
      </p:pic>
      <p:sp>
        <p:nvSpPr>
          <p:cNvPr id="30" name="TextBox 39"/>
          <p:cNvSpPr txBox="1"/>
          <p:nvPr/>
        </p:nvSpPr>
        <p:spPr>
          <a:xfrm>
            <a:off x="5009032" y="893499"/>
            <a:ext cx="3839210" cy="526811"/>
          </a:xfrm>
          <a:prstGeom prst="rect">
            <a:avLst/>
          </a:prstGeom>
          <a:noFill/>
        </p:spPr>
        <p:txBody>
          <a:bodyPr wrap="square" rtlCol="0">
            <a:spAutoFit/>
          </a:bodyPr>
          <a:lstStyle/>
          <a:p>
            <a:pPr>
              <a:lnSpc>
                <a:spcPct val="150000"/>
              </a:lnSpc>
            </a:pPr>
            <a:r>
              <a:rPr lang="zh-CN" altLang="en-US" sz="1000" dirty="0" smtClean="0">
                <a:solidFill>
                  <a:schemeClr val="bg2">
                    <a:lumMod val="50000"/>
                  </a:schemeClr>
                </a:solidFill>
                <a:latin typeface="微软雅黑" panose="020B0503020204020204" pitchFamily="34" charset="-122"/>
                <a:ea typeface="微软雅黑" panose="020B0503020204020204" pitchFamily="34" charset="-122"/>
                <a:sym typeface="Arial" panose="020B0604020202020204" pitchFamily="34" charset="0"/>
              </a:rPr>
              <a:t>负载平衡</a:t>
            </a:r>
            <a:r>
              <a:rPr lang="zh-CN" altLang="en-US" sz="10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：提供多种负载均衡算法，利用实时性能指标来分配负载病减少应用的尾部延迟</a:t>
            </a:r>
            <a:endParaRPr lang="en-US" altLang="zh-CN" sz="10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1" name="TextBox 39"/>
          <p:cNvSpPr txBox="1"/>
          <p:nvPr/>
        </p:nvSpPr>
        <p:spPr>
          <a:xfrm>
            <a:off x="5009032" y="1359659"/>
            <a:ext cx="3839210" cy="323165"/>
          </a:xfrm>
          <a:prstGeom prst="rect">
            <a:avLst/>
          </a:prstGeom>
          <a:noFill/>
        </p:spPr>
        <p:txBody>
          <a:bodyPr wrap="square" rtlCol="0">
            <a:spAutoFit/>
          </a:bodyPr>
          <a:lstStyle/>
          <a:p>
            <a:pPr>
              <a:lnSpc>
                <a:spcPct val="150000"/>
              </a:lnSpc>
            </a:pPr>
            <a:r>
              <a:rPr lang="zh-CN" altLang="en-US" sz="1000" dirty="0" smtClean="0">
                <a:solidFill>
                  <a:schemeClr val="bg2">
                    <a:lumMod val="50000"/>
                  </a:schemeClr>
                </a:solidFill>
                <a:latin typeface="微软雅黑" panose="020B0503020204020204" pitchFamily="34" charset="-122"/>
                <a:ea typeface="微软雅黑" panose="020B0503020204020204" pitchFamily="34" charset="-122"/>
                <a:sym typeface="Arial" panose="020B0604020202020204" pitchFamily="34" charset="0"/>
              </a:rPr>
              <a:t>熔断</a:t>
            </a:r>
            <a:r>
              <a:rPr lang="zh-CN" altLang="en-US" sz="10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：包括自动熔断，避免连锁反应故障</a:t>
            </a:r>
            <a:endParaRPr lang="en-US" altLang="zh-CN" sz="10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3" name="TextBox 39"/>
          <p:cNvSpPr txBox="1"/>
          <p:nvPr/>
        </p:nvSpPr>
        <p:spPr>
          <a:xfrm>
            <a:off x="5009032" y="1622173"/>
            <a:ext cx="3839210" cy="323165"/>
          </a:xfrm>
          <a:prstGeom prst="rect">
            <a:avLst/>
          </a:prstGeom>
          <a:noFill/>
        </p:spPr>
        <p:txBody>
          <a:bodyPr wrap="square" rtlCol="0">
            <a:spAutoFit/>
          </a:bodyPr>
          <a:lstStyle/>
          <a:p>
            <a:pPr>
              <a:lnSpc>
                <a:spcPct val="150000"/>
              </a:lnSpc>
            </a:pPr>
            <a:r>
              <a:rPr lang="zh-CN" altLang="en-US" sz="1000" dirty="0" smtClean="0">
                <a:solidFill>
                  <a:schemeClr val="bg2">
                    <a:lumMod val="50000"/>
                  </a:schemeClr>
                </a:solidFill>
                <a:latin typeface="微软雅黑" panose="020B0503020204020204" pitchFamily="34" charset="-122"/>
                <a:ea typeface="微软雅黑" panose="020B0503020204020204" pitchFamily="34" charset="-122"/>
                <a:sym typeface="Arial" panose="020B0604020202020204" pitchFamily="34" charset="0"/>
              </a:rPr>
              <a:t>服务发现</a:t>
            </a:r>
            <a:r>
              <a:rPr lang="zh-CN" altLang="en-US" sz="10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：集成服务发现后端，降低代码复杂性</a:t>
            </a:r>
            <a:endParaRPr lang="en-US" altLang="zh-CN" sz="10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4" name="TextBox 39"/>
          <p:cNvSpPr txBox="1"/>
          <p:nvPr/>
        </p:nvSpPr>
        <p:spPr>
          <a:xfrm>
            <a:off x="5009032" y="1884687"/>
            <a:ext cx="3839210" cy="553998"/>
          </a:xfrm>
          <a:prstGeom prst="rect">
            <a:avLst/>
          </a:prstGeom>
          <a:noFill/>
        </p:spPr>
        <p:txBody>
          <a:bodyPr wrap="square" rtlCol="0">
            <a:spAutoFit/>
          </a:bodyPr>
          <a:lstStyle/>
          <a:p>
            <a:pPr>
              <a:lnSpc>
                <a:spcPct val="150000"/>
              </a:lnSpc>
            </a:pPr>
            <a:r>
              <a:rPr lang="zh-CN" altLang="en-US" sz="1000" dirty="0" smtClean="0">
                <a:solidFill>
                  <a:schemeClr val="bg2">
                    <a:lumMod val="50000"/>
                  </a:schemeClr>
                </a:solidFill>
                <a:latin typeface="微软雅黑" panose="020B0503020204020204" pitchFamily="34" charset="-122"/>
                <a:ea typeface="微软雅黑" panose="020B0503020204020204" pitchFamily="34" charset="-122"/>
                <a:sym typeface="Arial" panose="020B0604020202020204" pitchFamily="34" charset="0"/>
              </a:rPr>
              <a:t>动态路由请求</a:t>
            </a:r>
            <a:r>
              <a:rPr lang="zh-CN" altLang="en-US" sz="10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：启动动态请求路由和重新路由，通过配置设置分段服务以及多种不停机部署方式</a:t>
            </a:r>
            <a:endParaRPr lang="en-US" altLang="zh-CN" sz="10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6" name="TextBox 39"/>
          <p:cNvSpPr txBox="1"/>
          <p:nvPr/>
        </p:nvSpPr>
        <p:spPr>
          <a:xfrm>
            <a:off x="5009032" y="2378034"/>
            <a:ext cx="3839210" cy="323165"/>
          </a:xfrm>
          <a:prstGeom prst="rect">
            <a:avLst/>
          </a:prstGeom>
          <a:noFill/>
        </p:spPr>
        <p:txBody>
          <a:bodyPr wrap="square" rtlCol="0">
            <a:spAutoFit/>
          </a:bodyPr>
          <a:lstStyle/>
          <a:p>
            <a:pPr>
              <a:lnSpc>
                <a:spcPct val="150000"/>
              </a:lnSpc>
            </a:pPr>
            <a:r>
              <a:rPr lang="zh-CN" altLang="en-US" sz="1000" dirty="0" smtClean="0">
                <a:solidFill>
                  <a:schemeClr val="bg2">
                    <a:lumMod val="50000"/>
                  </a:schemeClr>
                </a:solidFill>
                <a:latin typeface="微软雅黑" panose="020B0503020204020204" pitchFamily="34" charset="-122"/>
                <a:ea typeface="微软雅黑" panose="020B0503020204020204" pitchFamily="34" charset="-122"/>
                <a:sym typeface="Arial" panose="020B0604020202020204" pitchFamily="34" charset="0"/>
              </a:rPr>
              <a:t>补偿机制</a:t>
            </a:r>
            <a:r>
              <a:rPr lang="zh-CN" altLang="en-US" sz="10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000" dirty="0" err="1"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linkerd</a:t>
            </a:r>
            <a:r>
              <a:rPr lang="zh-CN" altLang="en-US" sz="10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可以在某些故障时自动重试请求</a:t>
            </a:r>
            <a:endParaRPr lang="en-US" altLang="zh-CN" sz="10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7" name="TextBox 39"/>
          <p:cNvSpPr txBox="1"/>
          <p:nvPr/>
        </p:nvSpPr>
        <p:spPr>
          <a:xfrm>
            <a:off x="5009032" y="2640548"/>
            <a:ext cx="3839210" cy="323165"/>
          </a:xfrm>
          <a:prstGeom prst="rect">
            <a:avLst/>
          </a:prstGeom>
          <a:noFill/>
        </p:spPr>
        <p:txBody>
          <a:bodyPr wrap="square" rtlCol="0">
            <a:spAutoFit/>
          </a:bodyPr>
          <a:lstStyle/>
          <a:p>
            <a:pPr>
              <a:lnSpc>
                <a:spcPct val="150000"/>
              </a:lnSpc>
            </a:pPr>
            <a:r>
              <a:rPr lang="zh-CN" altLang="en-US" sz="1000" dirty="0" smtClean="0">
                <a:solidFill>
                  <a:schemeClr val="bg2">
                    <a:lumMod val="50000"/>
                  </a:schemeClr>
                </a:solidFill>
                <a:latin typeface="微软雅黑" panose="020B0503020204020204" pitchFamily="34" charset="-122"/>
                <a:ea typeface="微软雅黑" panose="020B0503020204020204" pitchFamily="34" charset="-122"/>
                <a:sym typeface="Arial" panose="020B0604020202020204" pitchFamily="34" charset="0"/>
              </a:rPr>
              <a:t>超时机制</a:t>
            </a:r>
            <a:r>
              <a:rPr lang="zh-CN" altLang="en-US" sz="10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：支持特定时间段后的请求超时</a:t>
            </a:r>
            <a:endParaRPr lang="en-US" altLang="zh-CN" sz="10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8" name="TextBox 39"/>
          <p:cNvSpPr txBox="1"/>
          <p:nvPr/>
        </p:nvSpPr>
        <p:spPr>
          <a:xfrm>
            <a:off x="5009032" y="2903061"/>
            <a:ext cx="3839210" cy="553998"/>
          </a:xfrm>
          <a:prstGeom prst="rect">
            <a:avLst/>
          </a:prstGeom>
          <a:noFill/>
        </p:spPr>
        <p:txBody>
          <a:bodyPr wrap="square" rtlCol="0">
            <a:spAutoFit/>
          </a:bodyPr>
          <a:lstStyle/>
          <a:p>
            <a:pPr>
              <a:lnSpc>
                <a:spcPct val="150000"/>
              </a:lnSpc>
            </a:pPr>
            <a:r>
              <a:rPr lang="en-US" altLang="zh-CN" sz="1000" dirty="0" smtClean="0">
                <a:solidFill>
                  <a:schemeClr val="bg2">
                    <a:lumMod val="50000"/>
                  </a:schemeClr>
                </a:solidFill>
                <a:latin typeface="微软雅黑" panose="020B0503020204020204" pitchFamily="34" charset="-122"/>
                <a:ea typeface="微软雅黑" panose="020B0503020204020204" pitchFamily="34" charset="-122"/>
                <a:sym typeface="Arial" panose="020B0604020202020204" pitchFamily="34" charset="0"/>
              </a:rPr>
              <a:t>TLS</a:t>
            </a:r>
            <a:r>
              <a:rPr lang="zh-CN" altLang="en-US" sz="10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：配置使用</a:t>
            </a:r>
            <a:r>
              <a:rPr lang="en-US" altLang="zh-CN" sz="10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TLS</a:t>
            </a:r>
            <a:r>
              <a:rPr lang="zh-CN" altLang="en-US" sz="10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发送和接受请求，可以 加密卡主机边界通信，不需要修改应用代码</a:t>
            </a:r>
            <a:endParaRPr lang="en-US" altLang="zh-CN" sz="10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9" name="TextBox 39"/>
          <p:cNvSpPr txBox="1"/>
          <p:nvPr/>
        </p:nvSpPr>
        <p:spPr>
          <a:xfrm>
            <a:off x="5009032" y="3396407"/>
            <a:ext cx="3839210" cy="553998"/>
          </a:xfrm>
          <a:prstGeom prst="rect">
            <a:avLst/>
          </a:prstGeom>
          <a:noFill/>
        </p:spPr>
        <p:txBody>
          <a:bodyPr wrap="square" rtlCol="0">
            <a:spAutoFit/>
          </a:bodyPr>
          <a:lstStyle/>
          <a:p>
            <a:pPr>
              <a:lnSpc>
                <a:spcPct val="150000"/>
              </a:lnSpc>
            </a:pPr>
            <a:r>
              <a:rPr lang="zh-CN" altLang="en-US" sz="1000" dirty="0" smtClean="0">
                <a:solidFill>
                  <a:schemeClr val="bg2">
                    <a:lumMod val="50000"/>
                  </a:schemeClr>
                </a:solidFill>
                <a:latin typeface="微软雅黑" panose="020B0503020204020204" pitchFamily="34" charset="-122"/>
                <a:ea typeface="微软雅黑" panose="020B0503020204020204" pitchFamily="34" charset="-122"/>
                <a:sym typeface="Arial" panose="020B0604020202020204" pitchFamily="34" charset="0"/>
              </a:rPr>
              <a:t>代理模式</a:t>
            </a:r>
            <a:r>
              <a:rPr lang="zh-CN" altLang="en-US" sz="10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：只是</a:t>
            </a:r>
            <a:r>
              <a:rPr lang="en-US" altLang="zh-CN" sz="10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http</a:t>
            </a:r>
            <a:r>
              <a:rPr lang="zh-CN" altLang="en-US" sz="10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代理，通过</a:t>
            </a:r>
            <a:r>
              <a:rPr lang="en-US" altLang="zh-CN" sz="1000" dirty="0" err="1"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iptables</a:t>
            </a:r>
            <a:r>
              <a:rPr lang="zh-CN" altLang="en-US" sz="10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规则，支持透明代理，并且支持</a:t>
            </a:r>
            <a:r>
              <a:rPr lang="en-US" altLang="zh-CN" sz="10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http2</a:t>
            </a:r>
            <a:r>
              <a:rPr lang="zh-CN" altLang="en-US" sz="10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和</a:t>
            </a:r>
            <a:r>
              <a:rPr lang="en-US" altLang="zh-CN" sz="10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TLS</a:t>
            </a:r>
            <a:r>
              <a:rPr lang="zh-CN" altLang="en-US" sz="10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，允许路由</a:t>
            </a:r>
            <a:r>
              <a:rPr lang="en-US" altLang="zh-CN" sz="1000" dirty="0" err="1"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grpc</a:t>
            </a:r>
            <a:r>
              <a:rPr lang="zh-CN" altLang="en-US" sz="10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请求，支持高级</a:t>
            </a:r>
            <a:r>
              <a:rPr lang="en-US" altLang="zh-CN" sz="1000" dirty="0" err="1"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grpc</a:t>
            </a:r>
            <a:r>
              <a:rPr lang="zh-CN" altLang="en-US" sz="10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机制</a:t>
            </a:r>
            <a:endParaRPr lang="en-US" altLang="zh-CN" sz="10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0" name="TextBox 39"/>
          <p:cNvSpPr txBox="1"/>
          <p:nvPr/>
        </p:nvSpPr>
        <p:spPr>
          <a:xfrm>
            <a:off x="5009032" y="3889752"/>
            <a:ext cx="3839210" cy="553998"/>
          </a:xfrm>
          <a:prstGeom prst="rect">
            <a:avLst/>
          </a:prstGeom>
          <a:noFill/>
        </p:spPr>
        <p:txBody>
          <a:bodyPr wrap="square" rtlCol="0">
            <a:spAutoFit/>
          </a:bodyPr>
          <a:lstStyle/>
          <a:p>
            <a:pPr>
              <a:lnSpc>
                <a:spcPct val="150000"/>
              </a:lnSpc>
            </a:pPr>
            <a:r>
              <a:rPr lang="zh-CN" altLang="en-US" sz="1000" dirty="0" smtClean="0">
                <a:solidFill>
                  <a:schemeClr val="bg2">
                    <a:lumMod val="50000"/>
                  </a:schemeClr>
                </a:solidFill>
                <a:latin typeface="微软雅黑" panose="020B0503020204020204" pitchFamily="34" charset="-122"/>
                <a:ea typeface="微软雅黑" panose="020B0503020204020204" pitchFamily="34" charset="-122"/>
                <a:sym typeface="Arial" panose="020B0604020202020204" pitchFamily="34" charset="0"/>
              </a:rPr>
              <a:t>分布式跟踪</a:t>
            </a:r>
            <a:r>
              <a:rPr lang="zh-CN" altLang="en-US" sz="10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：分布式跟踪和度量仪器，提供跨越所有服务的统一可观察性</a:t>
            </a:r>
            <a:endParaRPr lang="en-US" altLang="zh-CN" sz="10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813428080"/>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接连接符 65"/>
          <p:cNvCxnSpPr/>
          <p:nvPr/>
        </p:nvCxnSpPr>
        <p:spPr>
          <a:xfrm>
            <a:off x="229235" y="214948"/>
            <a:ext cx="0" cy="40005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252000" y="238493"/>
            <a:ext cx="4406900" cy="338554"/>
          </a:xfrm>
          <a:prstGeom prst="rect">
            <a:avLst/>
          </a:prstGeom>
          <a:noFill/>
        </p:spPr>
        <p:txBody>
          <a:bodyPr wrap="square" rtlCol="0">
            <a:spAutoFit/>
          </a:bodyPr>
          <a:lstStyle/>
          <a:p>
            <a:pPr algn="l"/>
            <a:r>
              <a:rPr lang="en-US" altLang="zh-CN" sz="1600" dirty="0" err="1" smtClean="0">
                <a:solidFill>
                  <a:srgbClr val="000000"/>
                </a:solidFill>
                <a:latin typeface="微软雅黑" panose="020B0503020204020204" pitchFamily="34" charset="-122"/>
                <a:ea typeface="微软雅黑" panose="020B0503020204020204" pitchFamily="34" charset="-122"/>
              </a:rPr>
              <a:t>Linkerd</a:t>
            </a:r>
            <a:r>
              <a:rPr lang="zh-CN" altLang="en-US" sz="1600" dirty="0" smtClean="0">
                <a:solidFill>
                  <a:srgbClr val="000000"/>
                </a:solidFill>
                <a:latin typeface="微软雅黑" panose="020B0503020204020204" pitchFamily="34" charset="-122"/>
                <a:ea typeface="微软雅黑" panose="020B0503020204020204" pitchFamily="34" charset="-122"/>
              </a:rPr>
              <a:t>的配置</a:t>
            </a:r>
            <a:endParaRPr lang="en-US" altLang="zh-CN" sz="1600" dirty="0">
              <a:solidFill>
                <a:srgbClr val="000000"/>
              </a:solidFill>
              <a:latin typeface="微软雅黑" panose="020B0503020204020204" pitchFamily="34" charset="-122"/>
              <a:ea typeface="微软雅黑" panose="020B0503020204020204" pitchFamily="34" charset="-122"/>
            </a:endParaRPr>
          </a:p>
        </p:txBody>
      </p:sp>
      <p:sp>
        <p:nvSpPr>
          <p:cNvPr id="30" name="TextBox 39"/>
          <p:cNvSpPr txBox="1"/>
          <p:nvPr/>
        </p:nvSpPr>
        <p:spPr>
          <a:xfrm>
            <a:off x="590500" y="4118240"/>
            <a:ext cx="7941500" cy="611706"/>
          </a:xfrm>
          <a:prstGeom prst="rect">
            <a:avLst/>
          </a:prstGeom>
          <a:noFill/>
        </p:spPr>
        <p:txBody>
          <a:bodyPr wrap="square" rtlCol="0">
            <a:spAutoFit/>
          </a:bodyPr>
          <a:lstStyle/>
          <a:p>
            <a:pPr>
              <a:lnSpc>
                <a:spcPct val="150000"/>
              </a:lnSpc>
            </a:pPr>
            <a:r>
              <a:rPr lang="zh-CN" altLang="en-US" sz="1200" dirty="0" smtClean="0">
                <a:solidFill>
                  <a:schemeClr val="bg2">
                    <a:lumMod val="50000"/>
                  </a:schemeClr>
                </a:solidFill>
                <a:latin typeface="微软雅黑" panose="020B0503020204020204" pitchFamily="34" charset="-122"/>
                <a:ea typeface="微软雅黑" panose="020B0503020204020204" pitchFamily="34" charset="-122"/>
                <a:sym typeface="Arial" panose="020B0604020202020204" pitchFamily="34" charset="0"/>
              </a:rPr>
              <a:t>配置</a:t>
            </a:r>
            <a:r>
              <a:rPr lang="zh-CN" altLang="en-US" sz="12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200" dirty="0" err="1"/>
              <a:t>linkerd</a:t>
            </a:r>
            <a:r>
              <a:rPr lang="en-US" altLang="zh-CN" sz="1200" dirty="0"/>
              <a:t> </a:t>
            </a:r>
            <a:r>
              <a:rPr lang="zh-CN" altLang="en-US" sz="1200" dirty="0"/>
              <a:t>和 </a:t>
            </a:r>
            <a:r>
              <a:rPr lang="en-US" altLang="zh-CN" sz="1200" dirty="0" err="1"/>
              <a:t>namerd</a:t>
            </a:r>
            <a:r>
              <a:rPr lang="en-US" altLang="zh-CN" sz="1200" dirty="0"/>
              <a:t> </a:t>
            </a:r>
            <a:r>
              <a:rPr lang="zh-CN" altLang="en-US" sz="1200" dirty="0"/>
              <a:t>的配置都是通过配置文件控制，当进程启动时，配置文件必须作为命令行参数提供。支持 </a:t>
            </a:r>
            <a:r>
              <a:rPr lang="en-US" altLang="zh-CN" sz="1200" dirty="0"/>
              <a:t>YAML </a:t>
            </a:r>
            <a:r>
              <a:rPr lang="zh-CN" altLang="en-US" sz="1200" dirty="0"/>
              <a:t>和 </a:t>
            </a:r>
            <a:r>
              <a:rPr lang="en-US" altLang="zh-CN" sz="1200" dirty="0"/>
              <a:t>JSON </a:t>
            </a:r>
            <a:r>
              <a:rPr lang="zh-CN" altLang="en-US" sz="1200" dirty="0"/>
              <a:t>配置文件格式</a:t>
            </a:r>
            <a:endParaRPr lang="en-US" altLang="zh-CN" sz="1200" dirty="0" smtClean="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3"/>
          <a:stretch>
            <a:fillRect/>
          </a:stretch>
        </p:blipFill>
        <p:spPr>
          <a:xfrm>
            <a:off x="590500" y="911056"/>
            <a:ext cx="6154012" cy="2884693"/>
          </a:xfrm>
          <a:prstGeom prst="rect">
            <a:avLst/>
          </a:prstGeom>
        </p:spPr>
      </p:pic>
      <p:pic>
        <p:nvPicPr>
          <p:cNvPr id="3" name="图片 2"/>
          <p:cNvPicPr>
            <a:picLocks noChangeAspect="1"/>
          </p:cNvPicPr>
          <p:nvPr/>
        </p:nvPicPr>
        <p:blipFill>
          <a:blip r:embed="rId4"/>
          <a:stretch>
            <a:fillRect/>
          </a:stretch>
        </p:blipFill>
        <p:spPr>
          <a:xfrm>
            <a:off x="2412000" y="1131750"/>
            <a:ext cx="6120000" cy="2868750"/>
          </a:xfrm>
          <a:prstGeom prst="rect">
            <a:avLst/>
          </a:prstGeom>
        </p:spPr>
      </p:pic>
    </p:spTree>
    <p:extLst>
      <p:ext uri="{BB962C8B-B14F-4D97-AF65-F5344CB8AC3E}">
        <p14:creationId xmlns:p14="http://schemas.microsoft.com/office/powerpoint/2010/main" val="1636199873"/>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接连接符 65"/>
          <p:cNvCxnSpPr/>
          <p:nvPr/>
        </p:nvCxnSpPr>
        <p:spPr>
          <a:xfrm>
            <a:off x="229235" y="214948"/>
            <a:ext cx="0" cy="40005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252000" y="238493"/>
            <a:ext cx="4406900" cy="338554"/>
          </a:xfrm>
          <a:prstGeom prst="rect">
            <a:avLst/>
          </a:prstGeom>
          <a:noFill/>
        </p:spPr>
        <p:txBody>
          <a:bodyPr wrap="square" rtlCol="0">
            <a:spAutoFit/>
          </a:bodyPr>
          <a:lstStyle/>
          <a:p>
            <a:pPr algn="l"/>
            <a:r>
              <a:rPr lang="en-US" altLang="zh-CN" sz="1600" dirty="0" err="1" smtClean="0">
                <a:solidFill>
                  <a:srgbClr val="000000"/>
                </a:solidFill>
                <a:latin typeface="微软雅黑" panose="020B0503020204020204" pitchFamily="34" charset="-122"/>
                <a:ea typeface="微软雅黑" panose="020B0503020204020204" pitchFamily="34" charset="-122"/>
              </a:rPr>
              <a:t>Linkerd</a:t>
            </a:r>
            <a:r>
              <a:rPr lang="zh-CN" altLang="en-US" sz="1600" dirty="0" smtClean="0">
                <a:solidFill>
                  <a:srgbClr val="000000"/>
                </a:solidFill>
                <a:latin typeface="微软雅黑" panose="020B0503020204020204" pitchFamily="34" charset="-122"/>
                <a:ea typeface="微软雅黑" panose="020B0503020204020204" pitchFamily="34" charset="-122"/>
              </a:rPr>
              <a:t>的配置</a:t>
            </a:r>
            <a:r>
              <a:rPr lang="en-US" altLang="zh-CN" sz="16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高级属性</a:t>
            </a:r>
            <a:endParaRPr lang="en-US" altLang="zh-CN" sz="1600" dirty="0">
              <a:solidFill>
                <a:srgbClr val="000000"/>
              </a:solidFill>
              <a:latin typeface="微软雅黑" panose="020B0503020204020204" pitchFamily="34" charset="-122"/>
              <a:ea typeface="微软雅黑" panose="020B0503020204020204" pitchFamily="34" charset="-122"/>
            </a:endParaRPr>
          </a:p>
        </p:txBody>
      </p:sp>
      <p:sp>
        <p:nvSpPr>
          <p:cNvPr id="30" name="TextBox 39"/>
          <p:cNvSpPr txBox="1"/>
          <p:nvPr/>
        </p:nvSpPr>
        <p:spPr>
          <a:xfrm>
            <a:off x="5009032" y="893499"/>
            <a:ext cx="3839210" cy="295978"/>
          </a:xfrm>
          <a:prstGeom prst="rect">
            <a:avLst/>
          </a:prstGeom>
          <a:noFill/>
        </p:spPr>
        <p:txBody>
          <a:bodyPr wrap="square" rtlCol="0">
            <a:spAutoFit/>
          </a:bodyPr>
          <a:lstStyle/>
          <a:p>
            <a:pPr>
              <a:lnSpc>
                <a:spcPct val="150000"/>
              </a:lnSpc>
            </a:pPr>
            <a:r>
              <a:rPr lang="zh-CN" altLang="en-US" sz="1000" dirty="0">
                <a:solidFill>
                  <a:schemeClr val="bg2">
                    <a:lumMod val="50000"/>
                  </a:schemeClr>
                </a:solidFill>
                <a:latin typeface="微软雅黑" panose="020B0503020204020204" pitchFamily="34" charset="-122"/>
                <a:ea typeface="微软雅黑" panose="020B0503020204020204" pitchFamily="34" charset="-122"/>
                <a:sym typeface="Arial" panose="020B0604020202020204" pitchFamily="34" charset="0"/>
              </a:rPr>
              <a:t>路由：</a:t>
            </a:r>
            <a:r>
              <a:rPr lang="zh-CN" altLang="en-US" sz="1000" dirty="0">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全面了解 </a:t>
            </a:r>
            <a:r>
              <a:rPr lang="en-US" altLang="zh-CN" sz="1000" dirty="0" err="1">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linkerd</a:t>
            </a:r>
            <a:r>
              <a:rPr lang="en-US" altLang="zh-CN" sz="1000" dirty="0">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000" dirty="0">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如何路由接收的请求。</a:t>
            </a:r>
            <a:endParaRPr lang="en-US" altLang="zh-CN" sz="1000" dirty="0" smtClean="0">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1" name="TextBox 39"/>
          <p:cNvSpPr txBox="1"/>
          <p:nvPr/>
        </p:nvSpPr>
        <p:spPr>
          <a:xfrm>
            <a:off x="5009032" y="1261642"/>
            <a:ext cx="3839210" cy="526811"/>
          </a:xfrm>
          <a:prstGeom prst="rect">
            <a:avLst/>
          </a:prstGeom>
          <a:noFill/>
        </p:spPr>
        <p:txBody>
          <a:bodyPr wrap="square" rtlCol="0">
            <a:spAutoFit/>
          </a:bodyPr>
          <a:lstStyle/>
          <a:p>
            <a:pPr>
              <a:lnSpc>
                <a:spcPct val="150000"/>
              </a:lnSpc>
            </a:pPr>
            <a:r>
              <a:rPr lang="en-US" altLang="zh-CN" sz="1000" dirty="0" err="1">
                <a:solidFill>
                  <a:schemeClr val="bg2">
                    <a:lumMod val="50000"/>
                  </a:schemeClr>
                </a:solidFill>
                <a:latin typeface="微软雅黑" panose="020B0503020204020204" pitchFamily="34" charset="-122"/>
                <a:ea typeface="微软雅黑" panose="020B0503020204020204" pitchFamily="34" charset="-122"/>
                <a:sym typeface="Arial" panose="020B0604020202020204" pitchFamily="34" charset="0"/>
              </a:rPr>
              <a:t>namerd</a:t>
            </a:r>
            <a:r>
              <a:rPr lang="zh-CN" altLang="en-US" sz="1000" dirty="0">
                <a:solidFill>
                  <a:schemeClr val="bg2">
                    <a:lumMod val="50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000" dirty="0">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引入 </a:t>
            </a:r>
            <a:r>
              <a:rPr lang="en-US" altLang="zh-CN" sz="1000" dirty="0" err="1">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namerd</a:t>
            </a:r>
            <a:r>
              <a:rPr lang="en-US" altLang="zh-CN" sz="1000" dirty="0">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000" dirty="0">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作为服务，可帮助路由 </a:t>
            </a:r>
            <a:r>
              <a:rPr lang="en-US" altLang="zh-CN" sz="1000" dirty="0" err="1">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linkerd</a:t>
            </a:r>
            <a:r>
              <a:rPr lang="en-US" altLang="zh-CN" sz="1000" dirty="0">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000" dirty="0">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请求，并集中路由决策以提供全局 </a:t>
            </a:r>
            <a:r>
              <a:rPr lang="en-US" altLang="zh-CN" sz="1000" dirty="0" err="1">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linkerd</a:t>
            </a:r>
            <a:r>
              <a:rPr lang="en-US" altLang="zh-CN" sz="1000" dirty="0">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000" dirty="0">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控制。</a:t>
            </a:r>
            <a:endParaRPr lang="en-US" altLang="zh-CN" sz="1000" dirty="0" smtClean="0">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4" name="TextBox 39"/>
          <p:cNvSpPr txBox="1"/>
          <p:nvPr/>
        </p:nvSpPr>
        <p:spPr>
          <a:xfrm>
            <a:off x="5009032" y="1833431"/>
            <a:ext cx="3839210" cy="526811"/>
          </a:xfrm>
          <a:prstGeom prst="rect">
            <a:avLst/>
          </a:prstGeom>
          <a:noFill/>
        </p:spPr>
        <p:txBody>
          <a:bodyPr wrap="square" rtlCol="0">
            <a:spAutoFit/>
          </a:bodyPr>
          <a:lstStyle/>
          <a:p>
            <a:pPr>
              <a:lnSpc>
                <a:spcPct val="150000"/>
              </a:lnSpc>
            </a:pPr>
            <a:r>
              <a:rPr lang="en-US" altLang="zh-CN" sz="1000" dirty="0" err="1">
                <a:solidFill>
                  <a:schemeClr val="bg2">
                    <a:lumMod val="50000"/>
                  </a:schemeClr>
                </a:solidFill>
                <a:latin typeface="微软雅黑" panose="020B0503020204020204" pitchFamily="34" charset="-122"/>
                <a:ea typeface="微软雅黑" panose="020B0503020204020204" pitchFamily="34" charset="-122"/>
                <a:sym typeface="Arial" panose="020B0604020202020204" pitchFamily="34" charset="0"/>
              </a:rPr>
              <a:t>dtabs</a:t>
            </a:r>
            <a:r>
              <a:rPr lang="zh-CN" altLang="en-US" sz="1000" dirty="0">
                <a:solidFill>
                  <a:schemeClr val="bg2">
                    <a:lumMod val="50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000" dirty="0">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解释委派表和委派规则，它是 </a:t>
            </a:r>
            <a:r>
              <a:rPr lang="en-US" altLang="zh-CN" sz="1000" dirty="0" err="1">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linkerd</a:t>
            </a:r>
            <a:r>
              <a:rPr lang="en-US" altLang="zh-CN" sz="1000" dirty="0">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000" dirty="0">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动态路由请求的主要机制。</a:t>
            </a:r>
            <a:endParaRPr lang="en-US" altLang="zh-CN" sz="1000" dirty="0" smtClean="0">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6" name="TextBox 39"/>
          <p:cNvSpPr txBox="1"/>
          <p:nvPr/>
        </p:nvSpPr>
        <p:spPr>
          <a:xfrm>
            <a:off x="5009032" y="2405220"/>
            <a:ext cx="3839210" cy="295978"/>
          </a:xfrm>
          <a:prstGeom prst="rect">
            <a:avLst/>
          </a:prstGeom>
          <a:noFill/>
        </p:spPr>
        <p:txBody>
          <a:bodyPr wrap="square" rtlCol="0">
            <a:spAutoFit/>
          </a:bodyPr>
          <a:lstStyle/>
          <a:p>
            <a:pPr>
              <a:lnSpc>
                <a:spcPct val="150000"/>
              </a:lnSpc>
            </a:pPr>
            <a:r>
              <a:rPr lang="zh-CN" altLang="en-US" sz="1000" dirty="0">
                <a:solidFill>
                  <a:schemeClr val="bg2">
                    <a:lumMod val="50000"/>
                  </a:schemeClr>
                </a:solidFill>
                <a:latin typeface="微软雅黑" panose="020B0503020204020204" pitchFamily="34" charset="-122"/>
                <a:ea typeface="微软雅黑" panose="020B0503020204020204" pitchFamily="34" charset="-122"/>
                <a:sym typeface="Arial" panose="020B0604020202020204" pitchFamily="34" charset="0"/>
              </a:rPr>
              <a:t>部署：</a:t>
            </a:r>
            <a:r>
              <a:rPr lang="zh-CN" altLang="en-US" sz="1000" dirty="0">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关注在您的架构中运行 </a:t>
            </a:r>
            <a:r>
              <a:rPr lang="en-US" altLang="zh-CN" sz="1000" dirty="0" err="1">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linkerd</a:t>
            </a:r>
            <a:r>
              <a:rPr lang="en-US" altLang="zh-CN" sz="1000" dirty="0">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000" dirty="0">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的典型部署模型。</a:t>
            </a:r>
            <a:endParaRPr lang="en-US" altLang="zh-CN" sz="1000" dirty="0" smtClean="0">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7" name="TextBox 39"/>
          <p:cNvSpPr txBox="1"/>
          <p:nvPr/>
        </p:nvSpPr>
        <p:spPr>
          <a:xfrm>
            <a:off x="5009032" y="2746176"/>
            <a:ext cx="3839210" cy="526811"/>
          </a:xfrm>
          <a:prstGeom prst="rect">
            <a:avLst/>
          </a:prstGeom>
          <a:noFill/>
        </p:spPr>
        <p:txBody>
          <a:bodyPr wrap="square" rtlCol="0">
            <a:spAutoFit/>
          </a:bodyPr>
          <a:lstStyle/>
          <a:p>
            <a:pPr>
              <a:lnSpc>
                <a:spcPct val="150000"/>
              </a:lnSpc>
            </a:pPr>
            <a:r>
              <a:rPr lang="zh-CN" altLang="en-US" sz="1000" dirty="0" smtClean="0">
                <a:solidFill>
                  <a:schemeClr val="bg2">
                    <a:lumMod val="50000"/>
                  </a:schemeClr>
                </a:solidFill>
                <a:latin typeface="微软雅黑" panose="020B0503020204020204" pitchFamily="34" charset="-122"/>
                <a:ea typeface="微软雅黑" panose="020B0503020204020204" pitchFamily="34" charset="-122"/>
                <a:sym typeface="Arial" panose="020B0604020202020204" pitchFamily="34" charset="0"/>
              </a:rPr>
              <a:t>插件</a:t>
            </a:r>
            <a:r>
              <a:rPr lang="zh-CN" altLang="en-US" sz="1000" dirty="0">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 阐述 </a:t>
            </a:r>
            <a:r>
              <a:rPr lang="en-US" altLang="zh-CN" sz="1000" dirty="0" err="1">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linkerd</a:t>
            </a:r>
            <a:r>
              <a:rPr lang="en-US" altLang="zh-CN" sz="1000" dirty="0">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000" dirty="0">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的模块化插件系统，并提供编写自己的插件的详细演练</a:t>
            </a:r>
            <a:endParaRPr lang="en-US" altLang="zh-CN" sz="1000" dirty="0" smtClean="0">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9" name="TextBox 39"/>
          <p:cNvSpPr txBox="1"/>
          <p:nvPr/>
        </p:nvSpPr>
        <p:spPr>
          <a:xfrm>
            <a:off x="5009032" y="3317965"/>
            <a:ext cx="3839210" cy="526811"/>
          </a:xfrm>
          <a:prstGeom prst="rect">
            <a:avLst/>
          </a:prstGeom>
          <a:noFill/>
        </p:spPr>
        <p:txBody>
          <a:bodyPr wrap="square" rtlCol="0">
            <a:spAutoFit/>
          </a:bodyPr>
          <a:lstStyle/>
          <a:p>
            <a:pPr>
              <a:lnSpc>
                <a:spcPct val="150000"/>
              </a:lnSpc>
            </a:pPr>
            <a:r>
              <a:rPr lang="zh-CN" altLang="en-US" sz="1000" dirty="0">
                <a:solidFill>
                  <a:schemeClr val="bg2">
                    <a:lumMod val="50000"/>
                  </a:schemeClr>
                </a:solidFill>
                <a:latin typeface="微软雅黑" panose="020B0503020204020204" pitchFamily="34" charset="-122"/>
                <a:ea typeface="微软雅黑" panose="020B0503020204020204" pitchFamily="34" charset="-122"/>
                <a:sym typeface="Arial" panose="020B0604020202020204" pitchFamily="34" charset="0"/>
              </a:rPr>
              <a:t>网络性能：</a:t>
            </a:r>
            <a:r>
              <a:rPr lang="zh-CN" altLang="en-US" sz="1000" dirty="0">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诊断可能会对 </a:t>
            </a:r>
            <a:r>
              <a:rPr lang="en-US" altLang="zh-CN" sz="1000" dirty="0" err="1">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linkerd</a:t>
            </a:r>
            <a:r>
              <a:rPr lang="en-US" altLang="zh-CN" sz="1000" dirty="0">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000" dirty="0">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产生负面影响的网络性能问题的常见方法</a:t>
            </a:r>
            <a:endParaRPr lang="en-US" altLang="zh-CN" sz="1000" dirty="0" smtClean="0">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0" name="TextBox 39"/>
          <p:cNvSpPr txBox="1"/>
          <p:nvPr/>
        </p:nvSpPr>
        <p:spPr>
          <a:xfrm>
            <a:off x="5009032" y="3889752"/>
            <a:ext cx="3839210" cy="526811"/>
          </a:xfrm>
          <a:prstGeom prst="rect">
            <a:avLst/>
          </a:prstGeom>
          <a:noFill/>
        </p:spPr>
        <p:txBody>
          <a:bodyPr wrap="square" rtlCol="0">
            <a:spAutoFit/>
          </a:bodyPr>
          <a:lstStyle/>
          <a:p>
            <a:pPr>
              <a:lnSpc>
                <a:spcPct val="150000"/>
              </a:lnSpc>
            </a:pPr>
            <a:r>
              <a:rPr lang="zh-CN" altLang="en-US" sz="1000" dirty="0">
                <a:solidFill>
                  <a:schemeClr val="bg2">
                    <a:lumMod val="50000"/>
                  </a:schemeClr>
                </a:solidFill>
                <a:latin typeface="微软雅黑" panose="020B0503020204020204" pitchFamily="34" charset="-122"/>
                <a:ea typeface="微软雅黑" panose="020B0503020204020204" pitchFamily="34" charset="-122"/>
                <a:sym typeface="Arial" panose="020B0604020202020204" pitchFamily="34" charset="0"/>
              </a:rPr>
              <a:t>调试 </a:t>
            </a:r>
            <a:r>
              <a:rPr lang="en-US" altLang="zh-CN" sz="1000" dirty="0" err="1">
                <a:solidFill>
                  <a:schemeClr val="bg2">
                    <a:lumMod val="50000"/>
                  </a:schemeClr>
                </a:solidFill>
                <a:latin typeface="微软雅黑" panose="020B0503020204020204" pitchFamily="34" charset="-122"/>
                <a:ea typeface="微软雅黑" panose="020B0503020204020204" pitchFamily="34" charset="-122"/>
                <a:sym typeface="Arial" panose="020B0604020202020204" pitchFamily="34" charset="0"/>
              </a:rPr>
              <a:t>linkerd</a:t>
            </a:r>
            <a:r>
              <a:rPr lang="en-US" altLang="zh-CN" sz="1000" dirty="0">
                <a:solidFill>
                  <a:schemeClr val="bg2">
                    <a:lumMod val="50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000" dirty="0">
                <a:solidFill>
                  <a:schemeClr val="bg2">
                    <a:lumMod val="50000"/>
                  </a:schemeClr>
                </a:solidFill>
                <a:latin typeface="微软雅黑" panose="020B0503020204020204" pitchFamily="34" charset="-122"/>
                <a:ea typeface="微软雅黑" panose="020B0503020204020204" pitchFamily="34" charset="-122"/>
                <a:sym typeface="Arial" panose="020B0604020202020204" pitchFamily="34" charset="0"/>
              </a:rPr>
              <a:t>设置：</a:t>
            </a:r>
            <a:r>
              <a:rPr lang="zh-CN" altLang="en-US" sz="1000" dirty="0">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查找和修复可能会阻止 </a:t>
            </a:r>
            <a:r>
              <a:rPr lang="en-US" altLang="zh-CN" sz="1000" dirty="0" err="1">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linkerd</a:t>
            </a:r>
            <a:r>
              <a:rPr lang="en-US" altLang="zh-CN" sz="1000" dirty="0">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000" dirty="0">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rPr>
              <a:t>正常工作的配置问题的常见方法</a:t>
            </a:r>
            <a:endParaRPr lang="en-US" altLang="zh-CN" sz="1000" dirty="0" smtClean="0">
              <a:solidFill>
                <a:schemeClr val="tx1">
                  <a:lumMod val="7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14" name="图片 13"/>
          <p:cNvPicPr>
            <a:picLocks noChangeAspect="1"/>
          </p:cNvPicPr>
          <p:nvPr/>
        </p:nvPicPr>
        <p:blipFill>
          <a:blip r:embed="rId3"/>
          <a:stretch>
            <a:fillRect/>
          </a:stretch>
        </p:blipFill>
        <p:spPr>
          <a:xfrm>
            <a:off x="93123" y="911056"/>
            <a:ext cx="4689845" cy="2198365"/>
          </a:xfrm>
          <a:prstGeom prst="rect">
            <a:avLst/>
          </a:prstGeom>
        </p:spPr>
      </p:pic>
      <p:pic>
        <p:nvPicPr>
          <p:cNvPr id="15" name="图片 14"/>
          <p:cNvPicPr>
            <a:picLocks noChangeAspect="1"/>
          </p:cNvPicPr>
          <p:nvPr/>
        </p:nvPicPr>
        <p:blipFill>
          <a:blip r:embed="rId4"/>
          <a:stretch>
            <a:fillRect/>
          </a:stretch>
        </p:blipFill>
        <p:spPr>
          <a:xfrm>
            <a:off x="229235" y="2405220"/>
            <a:ext cx="4663926" cy="2186215"/>
          </a:xfrm>
          <a:prstGeom prst="rect">
            <a:avLst/>
          </a:prstGeom>
        </p:spPr>
      </p:pic>
    </p:spTree>
    <p:extLst>
      <p:ext uri="{BB962C8B-B14F-4D97-AF65-F5344CB8AC3E}">
        <p14:creationId xmlns:p14="http://schemas.microsoft.com/office/powerpoint/2010/main" val="3207625369"/>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00000" y="1747632"/>
            <a:ext cx="6407999" cy="2067750"/>
          </a:xfrm>
          <a:prstGeom prst="rect">
            <a:avLst/>
          </a:prstGeom>
        </p:spPr>
      </p:pic>
      <p:sp>
        <p:nvSpPr>
          <p:cNvPr id="3" name="TextBox 2"/>
          <p:cNvSpPr txBox="1"/>
          <p:nvPr/>
        </p:nvSpPr>
        <p:spPr>
          <a:xfrm>
            <a:off x="612000" y="4007107"/>
            <a:ext cx="7776000" cy="954107"/>
          </a:xfrm>
          <a:prstGeom prst="rect">
            <a:avLst/>
          </a:prstGeom>
          <a:noFill/>
        </p:spPr>
        <p:txBody>
          <a:bodyPr wrap="square" rtlCol="0">
            <a:spAutoFit/>
          </a:bodyPr>
          <a:lstStyle/>
          <a:p>
            <a:r>
              <a:rPr lang="en-US" altLang="zh-CN" sz="1400"/>
              <a:t>NGINX nginmesh Istio </a:t>
            </a:r>
            <a:r>
              <a:rPr lang="zh-CN" altLang="en-US" sz="1400"/>
              <a:t>服务代理模块：为 </a:t>
            </a:r>
            <a:r>
              <a:rPr lang="en-US" altLang="zh-CN" sz="1400"/>
              <a:t>NGINX Web </a:t>
            </a:r>
            <a:r>
              <a:rPr lang="zh-CN" altLang="en-US" sz="1400"/>
              <a:t>服务本身采用的是 </a:t>
            </a:r>
            <a:r>
              <a:rPr lang="en-US" altLang="zh-CN" sz="1400"/>
              <a:t>Golang </a:t>
            </a:r>
            <a:r>
              <a:rPr lang="zh-CN" altLang="en-US" sz="1400"/>
              <a:t>编写而不是 </a:t>
            </a:r>
            <a:r>
              <a:rPr lang="en-US" altLang="zh-CN" sz="1400"/>
              <a:t>C </a:t>
            </a:r>
            <a:r>
              <a:rPr lang="zh-CN" altLang="en-US" sz="1400"/>
              <a:t>，与作为</a:t>
            </a:r>
            <a:r>
              <a:rPr lang="en-US" altLang="zh-CN" sz="1400"/>
              <a:t>sidecar</a:t>
            </a:r>
            <a:r>
              <a:rPr lang="zh-CN" altLang="en-US" sz="1400"/>
              <a:t>模式运行的开源 </a:t>
            </a:r>
            <a:r>
              <a:rPr lang="en-US" altLang="zh-CN" sz="1400"/>
              <a:t>NGINX </a:t>
            </a:r>
            <a:r>
              <a:rPr lang="zh-CN" altLang="en-US" sz="1400"/>
              <a:t>集成，并声称“占用的空间很小，具备先进的负载平衡算法的高性能代理、缓存、</a:t>
            </a:r>
            <a:r>
              <a:rPr lang="en-US" altLang="zh-CN" sz="1400"/>
              <a:t>SSL </a:t>
            </a:r>
            <a:r>
              <a:rPr lang="zh-CN" altLang="en-US" sz="1400"/>
              <a:t>终端、使用 </a:t>
            </a:r>
            <a:r>
              <a:rPr lang="en-US" altLang="zh-CN" sz="1400"/>
              <a:t>Lua </a:t>
            </a:r>
            <a:r>
              <a:rPr lang="zh-CN" altLang="en-US" sz="1400"/>
              <a:t>和 </a:t>
            </a:r>
            <a:r>
              <a:rPr lang="en-US" altLang="zh-CN" sz="1400"/>
              <a:t>nginScript </a:t>
            </a:r>
            <a:r>
              <a:rPr lang="zh-CN" altLang="en-US" sz="1400"/>
              <a:t>的脚本功能、以及具备细粒度访问控制的各种安全功能。”</a:t>
            </a:r>
          </a:p>
        </p:txBody>
      </p:sp>
      <p:sp>
        <p:nvSpPr>
          <p:cNvPr id="4" name="TextBox 3"/>
          <p:cNvSpPr txBox="1"/>
          <p:nvPr/>
        </p:nvSpPr>
        <p:spPr>
          <a:xfrm>
            <a:off x="684000" y="794875"/>
            <a:ext cx="8064000" cy="738664"/>
          </a:xfrm>
          <a:prstGeom prst="rect">
            <a:avLst/>
          </a:prstGeom>
          <a:noFill/>
        </p:spPr>
        <p:txBody>
          <a:bodyPr wrap="square" rtlCol="0">
            <a:spAutoFit/>
          </a:bodyPr>
          <a:lstStyle/>
          <a:p>
            <a:r>
              <a:rPr lang="en-US" altLang="zh-CN" sz="1400"/>
              <a:t>Nginx</a:t>
            </a:r>
            <a:r>
              <a:rPr lang="zh-CN" altLang="en-US" sz="1400"/>
              <a:t>：高性能的 </a:t>
            </a:r>
            <a:r>
              <a:rPr lang="en-US" altLang="zh-CN" sz="1400"/>
              <a:t>HTTP</a:t>
            </a:r>
            <a:r>
              <a:rPr lang="zh-CN" altLang="en-US" sz="1400"/>
              <a:t>和反向代理服务器，同时支持作为</a:t>
            </a:r>
            <a:r>
              <a:rPr lang="en-US" altLang="zh-CN" sz="1400"/>
              <a:t>IMAP/POP3/SMTP</a:t>
            </a:r>
            <a:r>
              <a:rPr lang="zh-CN" altLang="en-US" sz="1400"/>
              <a:t>代理服务</a:t>
            </a:r>
            <a:r>
              <a:rPr lang="zh-CN" altLang="en-US" sz="1400"/>
              <a:t>器</a:t>
            </a:r>
            <a:r>
              <a:rPr lang="zh-CN" altLang="en-US" sz="1400" smtClean="0"/>
              <a:t>。高</a:t>
            </a:r>
            <a:r>
              <a:rPr lang="zh-CN" altLang="en-US" sz="1400"/>
              <a:t>效的性能、良好的稳定性、丰富的功能集、示例配置文件</a:t>
            </a:r>
            <a:r>
              <a:rPr lang="zh-CN" altLang="en-US" sz="1400"/>
              <a:t>和</a:t>
            </a:r>
            <a:r>
              <a:rPr lang="zh-CN" altLang="en-US" sz="1400" smtClean="0"/>
              <a:t>低系</a:t>
            </a:r>
            <a:r>
              <a:rPr lang="zh-CN" altLang="en-US" sz="1400"/>
              <a:t>统资源的消耗正逐渐被大型互联网公司所青睐。例如腾讯、淘宝、新浪等大型门户及商业网站都</a:t>
            </a:r>
            <a:r>
              <a:rPr lang="zh-CN" altLang="en-US" sz="1400"/>
              <a:t>采</a:t>
            </a:r>
            <a:r>
              <a:rPr lang="zh-CN" altLang="en-US" sz="1400" smtClean="0"/>
              <a:t>用</a:t>
            </a:r>
            <a:r>
              <a:rPr lang="en-US" altLang="zh-CN" sz="1400" smtClean="0"/>
              <a:t>Nginx</a:t>
            </a:r>
            <a:r>
              <a:rPr lang="zh-CN" altLang="en-US" sz="1400"/>
              <a:t>进行</a:t>
            </a:r>
            <a:r>
              <a:rPr lang="en-US" altLang="zh-CN" sz="1400"/>
              <a:t>HTTP</a:t>
            </a:r>
            <a:r>
              <a:rPr lang="zh-CN" altLang="en-US" sz="1400"/>
              <a:t>网站的数据分流。</a:t>
            </a:r>
          </a:p>
        </p:txBody>
      </p:sp>
      <p:sp>
        <p:nvSpPr>
          <p:cNvPr id="5" name="文本框 3"/>
          <p:cNvSpPr txBox="1"/>
          <p:nvPr/>
        </p:nvSpPr>
        <p:spPr>
          <a:xfrm>
            <a:off x="1332000" y="267750"/>
            <a:ext cx="4406900" cy="369332"/>
          </a:xfrm>
          <a:prstGeom prst="rect">
            <a:avLst/>
          </a:prstGeom>
          <a:noFill/>
        </p:spPr>
        <p:txBody>
          <a:bodyPr wrap="square" rtlCol="0">
            <a:spAutoFit/>
          </a:bodyPr>
          <a:lstStyle/>
          <a:p>
            <a:pPr algn="l"/>
            <a:r>
              <a:rPr lang="en-US" altLang="zh-CN" smtClean="0">
                <a:solidFill>
                  <a:srgbClr val="000000"/>
                </a:solidFill>
                <a:latin typeface="微软雅黑" panose="020B0503020204020204" pitchFamily="34" charset="-122"/>
                <a:ea typeface="微软雅黑" panose="020B0503020204020204" pitchFamily="34" charset="-122"/>
              </a:rPr>
              <a:t>Nginmesh</a:t>
            </a:r>
            <a:r>
              <a:rPr lang="zh-CN" altLang="en-US" smtClean="0">
                <a:solidFill>
                  <a:srgbClr val="000000"/>
                </a:solidFill>
                <a:latin typeface="微软雅黑" panose="020B0503020204020204" pitchFamily="34" charset="-122"/>
                <a:ea typeface="微软雅黑" panose="020B0503020204020204" pitchFamily="34" charset="-122"/>
              </a:rPr>
              <a:t>介绍</a:t>
            </a:r>
            <a:endParaRPr lang="en-US" altLang="zh-CN">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835636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7"/>
          <p:cNvSpPr txBox="1"/>
          <p:nvPr/>
        </p:nvSpPr>
        <p:spPr>
          <a:xfrm>
            <a:off x="1260000" y="195750"/>
            <a:ext cx="4406900" cy="338554"/>
          </a:xfrm>
          <a:prstGeom prst="rect">
            <a:avLst/>
          </a:prstGeom>
          <a:noFill/>
        </p:spPr>
        <p:txBody>
          <a:bodyPr wrap="square" rtlCol="0">
            <a:spAutoFit/>
          </a:bodyPr>
          <a:lstStyle/>
          <a:p>
            <a:pPr algn="l"/>
            <a:r>
              <a:rPr lang="en-US" altLang="zh-CN" sz="1600" smtClean="0">
                <a:solidFill>
                  <a:srgbClr val="000000"/>
                </a:solidFill>
                <a:latin typeface="微软雅黑" panose="020B0503020204020204" pitchFamily="34" charset="-122"/>
                <a:ea typeface="微软雅黑" panose="020B0503020204020204" pitchFamily="34" charset="-122"/>
              </a:rPr>
              <a:t>Spring Cloud</a:t>
            </a:r>
            <a:r>
              <a:rPr lang="zh-CN" altLang="en-US" sz="1600" smtClean="0">
                <a:solidFill>
                  <a:srgbClr val="000000"/>
                </a:solidFill>
                <a:latin typeface="微软雅黑" panose="020B0503020204020204" pitchFamily="34" charset="-122"/>
                <a:ea typeface="微软雅黑" panose="020B0503020204020204" pitchFamily="34" charset="-122"/>
              </a:rPr>
              <a:t>简介</a:t>
            </a:r>
            <a:endParaRPr lang="en-US" altLang="zh-CN" sz="1600" dirty="0">
              <a:solidFill>
                <a:srgbClr val="000000"/>
              </a:solidFill>
              <a:latin typeface="微软雅黑" panose="020B0503020204020204" pitchFamily="34" charset="-122"/>
              <a:ea typeface="微软雅黑" panose="020B0503020204020204" pitchFamily="34" charset="-122"/>
            </a:endParaRPr>
          </a:p>
        </p:txBody>
      </p:sp>
      <p:pic>
        <p:nvPicPr>
          <p:cNvPr id="3" name="Picture 2"/>
          <p:cNvPicPr>
            <a:picLocks noChangeAspect="1"/>
          </p:cNvPicPr>
          <p:nvPr/>
        </p:nvPicPr>
        <p:blipFill>
          <a:blip r:embed="rId2"/>
          <a:stretch>
            <a:fillRect/>
          </a:stretch>
        </p:blipFill>
        <p:spPr>
          <a:xfrm>
            <a:off x="828000" y="1275750"/>
            <a:ext cx="3600000" cy="3233212"/>
          </a:xfrm>
          <a:prstGeom prst="rect">
            <a:avLst/>
          </a:prstGeom>
        </p:spPr>
      </p:pic>
      <p:sp>
        <p:nvSpPr>
          <p:cNvPr id="4" name="TextBox 3"/>
          <p:cNvSpPr txBox="1"/>
          <p:nvPr/>
        </p:nvSpPr>
        <p:spPr>
          <a:xfrm>
            <a:off x="4716000" y="1445806"/>
            <a:ext cx="4320480" cy="3323987"/>
          </a:xfrm>
          <a:prstGeom prst="rect">
            <a:avLst/>
          </a:prstGeom>
          <a:noFill/>
        </p:spPr>
        <p:txBody>
          <a:bodyPr wrap="square" rtlCol="0">
            <a:spAutoFit/>
          </a:bodyPr>
          <a:lstStyle/>
          <a:p>
            <a:pPr marL="285750" indent="-285750">
              <a:buFont typeface="Wingdings" panose="05000000000000000000" pitchFamily="2" charset="2"/>
              <a:buChar char="u"/>
            </a:pPr>
            <a:r>
              <a:rPr lang="en-US" altLang="zh-CN" sz="1400" b="1" smtClean="0">
                <a:latin typeface="微软雅黑" panose="020B0503020204020204" pitchFamily="34" charset="-122"/>
                <a:ea typeface="微软雅黑" panose="020B0503020204020204" pitchFamily="34" charset="-122"/>
              </a:rPr>
              <a:t>SpringCloud</a:t>
            </a:r>
            <a:r>
              <a:rPr lang="zh-CN" altLang="en-US" sz="1400" b="1">
                <a:latin typeface="微软雅黑" panose="020B0503020204020204" pitchFamily="34" charset="-122"/>
                <a:ea typeface="微软雅黑" panose="020B0503020204020204" pitchFamily="34" charset="-122"/>
              </a:rPr>
              <a:t>是一套完整的分布式系统解决方案</a:t>
            </a:r>
            <a:r>
              <a:rPr lang="zh-CN" altLang="en-US" sz="1400">
                <a:latin typeface="微软雅黑" panose="020B0503020204020204" pitchFamily="34" charset="-122"/>
                <a:ea typeface="微软雅黑" panose="020B0503020204020204" pitchFamily="34" charset="-122"/>
              </a:rPr>
              <a:t>，它的子项目涵盖了所有实现布式系统所需要的基础软件设</a:t>
            </a:r>
            <a:r>
              <a:rPr lang="zh-CN" altLang="en-US" sz="1400" smtClean="0">
                <a:latin typeface="微软雅黑" panose="020B0503020204020204" pitchFamily="34" charset="-122"/>
                <a:ea typeface="微软雅黑" panose="020B0503020204020204" pitchFamily="34" charset="-122"/>
              </a:rPr>
              <a:t>施以及关注点。</a:t>
            </a:r>
            <a:endParaRPr lang="en-US" altLang="zh-CN" sz="140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b="1">
                <a:latin typeface="微软雅黑" panose="020B0503020204020204" pitchFamily="34" charset="-122"/>
                <a:ea typeface="微软雅黑" panose="020B0503020204020204" pitchFamily="34" charset="-122"/>
              </a:rPr>
              <a:t>基于</a:t>
            </a:r>
            <a:r>
              <a:rPr lang="en-US" altLang="zh-CN" sz="1400" b="1">
                <a:latin typeface="微软雅黑" panose="020B0503020204020204" pitchFamily="34" charset="-122"/>
                <a:ea typeface="微软雅黑" panose="020B0503020204020204" pitchFamily="34" charset="-122"/>
              </a:rPr>
              <a:t>Spring Boot, </a:t>
            </a:r>
            <a:r>
              <a:rPr lang="zh-CN" altLang="en-US" sz="1400" b="1">
                <a:latin typeface="微软雅黑" panose="020B0503020204020204" pitchFamily="34" charset="-122"/>
                <a:ea typeface="微软雅黑" panose="020B0503020204020204" pitchFamily="34" charset="-122"/>
              </a:rPr>
              <a:t>使得开发部署极其简单</a:t>
            </a:r>
            <a:r>
              <a:rPr lang="en-US" altLang="zh-CN" sz="1400">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加依赖，加注解，就能运行了</a:t>
            </a:r>
            <a:r>
              <a:rPr lang="en-US" altLang="zh-CN" sz="1400" smtClean="0">
                <a:latin typeface="微软雅黑" panose="020B0503020204020204" pitchFamily="34" charset="-122"/>
                <a:ea typeface="微软雅黑" panose="020B0503020204020204" pitchFamily="34" charset="-122"/>
              </a:rPr>
              <a:t>)</a:t>
            </a:r>
          </a:p>
          <a:p>
            <a:pPr marL="285750" indent="-285750">
              <a:buFont typeface="Wingdings" panose="05000000000000000000" pitchFamily="2" charset="2"/>
              <a:buChar char="u"/>
            </a:pPr>
            <a:r>
              <a:rPr lang="zh-CN" altLang="en-US" sz="1400" smtClean="0">
                <a:latin typeface="微软雅黑" panose="020B0503020204020204" pitchFamily="34" charset="-122"/>
                <a:ea typeface="微软雅黑" panose="020B0503020204020204" pitchFamily="34" charset="-122"/>
              </a:rPr>
              <a:t>开</a:t>
            </a:r>
            <a:r>
              <a:rPr lang="zh-CN" altLang="en-US" sz="1400">
                <a:latin typeface="微软雅黑" panose="020B0503020204020204" pitchFamily="34" charset="-122"/>
                <a:ea typeface="微软雅黑" panose="020B0503020204020204" pitchFamily="34" charset="-122"/>
              </a:rPr>
              <a:t>箱即用、快速启动</a:t>
            </a:r>
          </a:p>
          <a:p>
            <a:pPr marL="285750" indent="-285750">
              <a:buFont typeface="Wingdings" panose="05000000000000000000" pitchFamily="2" charset="2"/>
              <a:buChar char="u"/>
            </a:pPr>
            <a:r>
              <a:rPr lang="zh-CN" altLang="en-US" sz="1400" smtClean="0">
                <a:latin typeface="微软雅黑" panose="020B0503020204020204" pitchFamily="34" charset="-122"/>
                <a:ea typeface="微软雅黑" panose="020B0503020204020204" pitchFamily="34" charset="-122"/>
              </a:rPr>
              <a:t>适</a:t>
            </a:r>
            <a:r>
              <a:rPr lang="zh-CN" altLang="en-US" sz="1400">
                <a:latin typeface="微软雅黑" panose="020B0503020204020204" pitchFamily="34" charset="-122"/>
                <a:ea typeface="微软雅黑" panose="020B0503020204020204" pitchFamily="34" charset="-122"/>
              </a:rPr>
              <a:t>用于各种环境 （</a:t>
            </a:r>
            <a:r>
              <a:rPr lang="en-US" altLang="zh-CN" sz="1400">
                <a:latin typeface="微软雅黑" panose="020B0503020204020204" pitchFamily="34" charset="-122"/>
                <a:ea typeface="微软雅黑" panose="020B0503020204020204" pitchFamily="34" charset="-122"/>
              </a:rPr>
              <a:t>PC Server</a:t>
            </a:r>
            <a:r>
              <a:rPr lang="zh-CN" altLang="en-US" sz="1400">
                <a:latin typeface="微软雅黑" panose="020B0503020204020204" pitchFamily="34" charset="-122"/>
                <a:ea typeface="微软雅黑" panose="020B0503020204020204" pitchFamily="34" charset="-122"/>
              </a:rPr>
              <a:t>、云环境、容</a:t>
            </a:r>
            <a:r>
              <a:rPr lang="zh-CN" altLang="en-US" sz="1400" smtClean="0">
                <a:latin typeface="微软雅黑" panose="020B0503020204020204" pitchFamily="34" charset="-122"/>
                <a:ea typeface="微软雅黑" panose="020B0503020204020204" pitchFamily="34" charset="-122"/>
              </a:rPr>
              <a:t>器</a:t>
            </a:r>
            <a:r>
              <a:rPr lang="en-US" altLang="zh-CN" sz="1400" smtClean="0">
                <a:latin typeface="微软雅黑" panose="020B0503020204020204" pitchFamily="34" charset="-122"/>
                <a:ea typeface="微软雅黑" panose="020B0503020204020204" pitchFamily="34" charset="-122"/>
              </a:rPr>
              <a:t>Docker</a:t>
            </a:r>
            <a:r>
              <a:rPr lang="zh-CN" altLang="en-US" sz="1400" smtClean="0">
                <a:latin typeface="微软雅黑" panose="020B0503020204020204" pitchFamily="34" charset="-122"/>
                <a:ea typeface="微软雅黑" panose="020B0503020204020204" pitchFamily="34" charset="-122"/>
              </a:rPr>
              <a:t>）</a:t>
            </a:r>
            <a:endParaRPr lang="zh-CN" altLang="en-US" sz="140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smtClean="0">
                <a:latin typeface="微软雅黑" panose="020B0503020204020204" pitchFamily="34" charset="-122"/>
                <a:ea typeface="微软雅黑" panose="020B0503020204020204" pitchFamily="34" charset="-122"/>
              </a:rPr>
              <a:t>选</a:t>
            </a:r>
            <a:r>
              <a:rPr lang="zh-CN" altLang="en-US" sz="1400">
                <a:latin typeface="微软雅黑" panose="020B0503020204020204" pitchFamily="34" charset="-122"/>
                <a:ea typeface="微软雅黑" panose="020B0503020204020204" pitchFamily="34" charset="-122"/>
              </a:rPr>
              <a:t>型中</a:t>
            </a:r>
            <a:r>
              <a:rPr lang="zh-CN" altLang="en-US" sz="1400" smtClean="0">
                <a:latin typeface="微软雅黑" panose="020B0503020204020204" pitchFamily="34" charset="-122"/>
                <a:ea typeface="微软雅黑" panose="020B0503020204020204" pitchFamily="34" charset="-122"/>
              </a:rPr>
              <a:t>立</a:t>
            </a:r>
            <a:r>
              <a:rPr lang="zh-CN" altLang="en-US" sz="1400">
                <a:latin typeface="微软雅黑" panose="020B0503020204020204" pitchFamily="34" charset="-122"/>
                <a:ea typeface="微软雅黑" panose="020B0503020204020204" pitchFamily="34" charset="-122"/>
              </a:rPr>
              <a:t>。</a:t>
            </a:r>
            <a:r>
              <a:rPr lang="zh-CN" altLang="en-US" sz="1400" smtClean="0">
                <a:latin typeface="微软雅黑" panose="020B0503020204020204" pitchFamily="34" charset="-122"/>
                <a:ea typeface="微软雅黑" panose="020B0503020204020204" pitchFamily="34" charset="-122"/>
              </a:rPr>
              <a:t>单</a:t>
            </a:r>
            <a:r>
              <a:rPr lang="zh-CN" altLang="en-US" sz="1400">
                <a:latin typeface="微软雅黑" panose="020B0503020204020204" pitchFamily="34" charset="-122"/>
                <a:ea typeface="微软雅黑" panose="020B0503020204020204" pitchFamily="34" charset="-122"/>
              </a:rPr>
              <a:t>就服务发现来说，</a:t>
            </a:r>
            <a:r>
              <a:rPr lang="en-US" altLang="zh-CN" sz="1400">
                <a:latin typeface="微软雅黑" panose="020B0503020204020204" pitchFamily="34" charset="-122"/>
                <a:ea typeface="微软雅黑" panose="020B0503020204020204" pitchFamily="34" charset="-122"/>
              </a:rPr>
              <a:t>Spring cloud</a:t>
            </a:r>
            <a:r>
              <a:rPr lang="zh-CN" altLang="en-US" sz="1400">
                <a:latin typeface="微软雅黑" panose="020B0503020204020204" pitchFamily="34" charset="-122"/>
                <a:ea typeface="微软雅黑" panose="020B0503020204020204" pitchFamily="34" charset="-122"/>
              </a:rPr>
              <a:t>提供了多种支持，比如：</a:t>
            </a:r>
            <a:r>
              <a:rPr lang="en-US" altLang="zh-CN" sz="1400">
                <a:latin typeface="微软雅黑" panose="020B0503020204020204" pitchFamily="34" charset="-122"/>
                <a:ea typeface="微软雅黑" panose="020B0503020204020204" pitchFamily="34" charset="-122"/>
              </a:rPr>
              <a:t>Eureka</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Zookeeper</a:t>
            </a:r>
            <a:r>
              <a:rPr lang="zh-CN" altLang="en-US" sz="1400">
                <a:latin typeface="微软雅黑" panose="020B0503020204020204" pitchFamily="34" charset="-122"/>
                <a:ea typeface="微软雅黑" panose="020B0503020204020204" pitchFamily="34" charset="-122"/>
              </a:rPr>
              <a:t>、</a:t>
            </a:r>
            <a:r>
              <a:rPr lang="en-US" altLang="zh-CN" sz="1400" smtClean="0">
                <a:latin typeface="微软雅黑" panose="020B0503020204020204" pitchFamily="34" charset="-122"/>
                <a:ea typeface="微软雅黑" panose="020B0503020204020204" pitchFamily="34" charset="-122"/>
              </a:rPr>
              <a:t>Consul</a:t>
            </a:r>
            <a:r>
              <a:rPr lang="zh-CN" altLang="en-US" sz="1400" smtClean="0">
                <a:latin typeface="微软雅黑" panose="020B0503020204020204" pitchFamily="34" charset="-122"/>
                <a:ea typeface="微软雅黑" panose="020B0503020204020204" pitchFamily="34" charset="-122"/>
              </a:rPr>
              <a:t>。</a:t>
            </a:r>
            <a:endParaRPr lang="en-US" altLang="zh-CN" sz="140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en-US" altLang="zh-CN" sz="1400" b="1">
                <a:latin typeface="微软雅黑" panose="020B0503020204020204" pitchFamily="34" charset="-122"/>
                <a:ea typeface="微软雅黑" panose="020B0503020204020204" pitchFamily="34" charset="-122"/>
              </a:rPr>
              <a:t>SpringCloud</a:t>
            </a:r>
            <a:r>
              <a:rPr lang="zh-CN" altLang="en-US" sz="1400" b="1">
                <a:latin typeface="微软雅黑" panose="020B0503020204020204" pitchFamily="34" charset="-122"/>
                <a:ea typeface="微软雅黑" panose="020B0503020204020204" pitchFamily="34" charset="-122"/>
              </a:rPr>
              <a:t>社区活跃度高，有</a:t>
            </a:r>
            <a:r>
              <a:rPr lang="en-US" altLang="zh-CN" sz="1400" b="1">
                <a:latin typeface="微软雅黑" panose="020B0503020204020204" pitchFamily="34" charset="-122"/>
                <a:ea typeface="微软雅黑" panose="020B0503020204020204" pitchFamily="34" charset="-122"/>
              </a:rPr>
              <a:t>Pivotal</a:t>
            </a:r>
            <a:r>
              <a:rPr lang="zh-CN" altLang="en-US" sz="1400" b="1">
                <a:latin typeface="微软雅黑" panose="020B0503020204020204" pitchFamily="34" charset="-122"/>
                <a:ea typeface="微软雅黑" panose="020B0503020204020204" pitchFamily="34" charset="-122"/>
              </a:rPr>
              <a:t>和</a:t>
            </a:r>
            <a:r>
              <a:rPr lang="en-US" altLang="zh-CN" sz="1400" b="1">
                <a:latin typeface="微软雅黑" panose="020B0503020204020204" pitchFamily="34" charset="-122"/>
                <a:ea typeface="微软雅黑" panose="020B0503020204020204" pitchFamily="34" charset="-122"/>
              </a:rPr>
              <a:t>Netflix</a:t>
            </a:r>
            <a:r>
              <a:rPr lang="zh-CN" altLang="en-US" sz="1400" b="1">
                <a:latin typeface="微软雅黑" panose="020B0503020204020204" pitchFamily="34" charset="-122"/>
                <a:ea typeface="微软雅黑" panose="020B0503020204020204" pitchFamily="34" charset="-122"/>
              </a:rPr>
              <a:t>大公司背书</a:t>
            </a:r>
            <a:endParaRPr lang="en-US" altLang="zh-CN" sz="1400" b="1">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en-US" altLang="zh-CN" sz="1400">
                <a:latin typeface="微软雅黑" panose="020B0503020204020204" pitchFamily="34" charset="-122"/>
                <a:ea typeface="微软雅黑" panose="020B0503020204020204" pitchFamily="34" charset="-122"/>
              </a:rPr>
              <a:t>Spring cloud</a:t>
            </a:r>
            <a:r>
              <a:rPr lang="zh-CN" altLang="en-US" sz="1400">
                <a:latin typeface="微软雅黑" panose="020B0503020204020204" pitchFamily="34" charset="-122"/>
                <a:ea typeface="微软雅黑" panose="020B0503020204020204" pitchFamily="34" charset="-122"/>
              </a:rPr>
              <a:t>默认使用</a:t>
            </a:r>
            <a:r>
              <a:rPr lang="en-US" altLang="zh-CN" sz="1400">
                <a:latin typeface="微软雅黑" panose="020B0503020204020204" pitchFamily="34" charset="-122"/>
                <a:ea typeface="微软雅黑" panose="020B0503020204020204" pitchFamily="34" charset="-122"/>
              </a:rPr>
              <a:t>RESTFul </a:t>
            </a:r>
            <a:r>
              <a:rPr lang="zh-CN" altLang="en-US" sz="1400">
                <a:latin typeface="微软雅黑" panose="020B0503020204020204" pitchFamily="34" charset="-122"/>
                <a:ea typeface="微软雅黑" panose="020B0503020204020204" pitchFamily="34" charset="-122"/>
              </a:rPr>
              <a:t>接口调用方式，也支持</a:t>
            </a:r>
            <a:r>
              <a:rPr lang="en-US" altLang="zh-CN" sz="1400">
                <a:latin typeface="微软雅黑" panose="020B0503020204020204" pitchFamily="34" charset="-122"/>
                <a:ea typeface="微软雅黑" panose="020B0503020204020204" pitchFamily="34" charset="-122"/>
              </a:rPr>
              <a:t>RPC/GRPC</a:t>
            </a:r>
            <a:r>
              <a:rPr lang="zh-CN" altLang="en-US" sz="1400">
                <a:latin typeface="微软雅黑" panose="020B0503020204020204" pitchFamily="34" charset="-122"/>
                <a:ea typeface="微软雅黑" panose="020B0503020204020204" pitchFamily="34" charset="-122"/>
              </a:rPr>
              <a:t>接口调用方式</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184036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2000" y="624739"/>
            <a:ext cx="7632000" cy="3970318"/>
          </a:xfrm>
          <a:prstGeom prst="rect">
            <a:avLst/>
          </a:prstGeom>
          <a:noFill/>
        </p:spPr>
        <p:txBody>
          <a:bodyPr wrap="square" rtlCol="0">
            <a:spAutoFit/>
          </a:bodyPr>
          <a:lstStyle/>
          <a:p>
            <a:pPr marL="285750" indent="-285750">
              <a:buFont typeface="Wingdings" panose="05000000000000000000" pitchFamily="2" charset="2"/>
              <a:buChar char="u"/>
            </a:pPr>
            <a:r>
              <a:rPr lang="zh-CN" altLang="en-US" sz="1400"/>
              <a:t>为什么使用</a:t>
            </a:r>
            <a:r>
              <a:rPr lang="en-US" altLang="zh-CN" sz="1400"/>
              <a:t>Service Mesh</a:t>
            </a:r>
          </a:p>
          <a:p>
            <a:pPr marL="685800" lvl="1" indent="-228600">
              <a:buFont typeface="Wingdings" panose="05000000000000000000" pitchFamily="2" charset="2"/>
              <a:buChar char="p"/>
            </a:pPr>
            <a:r>
              <a:rPr lang="zh-CN" altLang="en-US" sz="1400"/>
              <a:t>无需</a:t>
            </a:r>
            <a:r>
              <a:rPr lang="zh-CN" altLang="en-US" sz="1400"/>
              <a:t>考</a:t>
            </a:r>
            <a:r>
              <a:rPr lang="zh-CN" altLang="en-US" sz="1400" smtClean="0"/>
              <a:t>虑如何兼容各种语言</a:t>
            </a:r>
            <a:endParaRPr lang="zh-CN" altLang="en-US" sz="1400"/>
          </a:p>
          <a:p>
            <a:pPr marL="685800" lvl="1" indent="-228600">
              <a:buFont typeface="Wingdings" panose="05000000000000000000" pitchFamily="2" charset="2"/>
              <a:buChar char="p"/>
            </a:pPr>
            <a:r>
              <a:rPr lang="zh-CN" altLang="en-US" sz="1400"/>
              <a:t>对业务代码</a:t>
            </a:r>
            <a:r>
              <a:rPr lang="en-US" altLang="zh-CN" sz="1400"/>
              <a:t>0</a:t>
            </a:r>
            <a:r>
              <a:rPr lang="zh-CN" altLang="en-US" sz="1400"/>
              <a:t>侵入，开发者无需关心分布式架构带来的复杂性以及引入的技术问题</a:t>
            </a:r>
          </a:p>
          <a:p>
            <a:pPr marL="685800" lvl="1" indent="-228600">
              <a:buFont typeface="Wingdings" panose="05000000000000000000" pitchFamily="2" charset="2"/>
              <a:buChar char="p"/>
            </a:pPr>
            <a:r>
              <a:rPr lang="zh-CN" altLang="en-US" sz="1400"/>
              <a:t>对于不适合改造的老旧单体应用，提供了一种接入分布式环境的方式</a:t>
            </a:r>
          </a:p>
          <a:p>
            <a:pPr marL="685800" lvl="1" indent="-228600">
              <a:buFont typeface="Wingdings" panose="05000000000000000000" pitchFamily="2" charset="2"/>
              <a:buChar char="p"/>
            </a:pPr>
            <a:r>
              <a:rPr lang="zh-CN" altLang="en-US" sz="1400" smtClean="0"/>
              <a:t>使</a:t>
            </a:r>
            <a:r>
              <a:rPr lang="zh-CN" altLang="en-US" sz="1400"/>
              <a:t>用</a:t>
            </a:r>
            <a:r>
              <a:rPr lang="en-US" altLang="zh-CN" sz="1400"/>
              <a:t>Service Mesh</a:t>
            </a:r>
            <a:r>
              <a:rPr lang="zh-CN" altLang="en-US" sz="1400"/>
              <a:t>就可以很好地保证未拆分的应用与已经拆分出来的微服务之间的互通和统一治理</a:t>
            </a:r>
          </a:p>
          <a:p>
            <a:pPr marL="685800" lvl="1" indent="-228600">
              <a:buFont typeface="Wingdings" panose="05000000000000000000" pitchFamily="2" charset="2"/>
              <a:buChar char="p"/>
            </a:pPr>
            <a:r>
              <a:rPr lang="zh-CN" altLang="en-US" sz="1400"/>
              <a:t>开发出的应用既是云原生的又具有云独立性，不将业务代码与任何框架，平台或者服务</a:t>
            </a:r>
            <a:r>
              <a:rPr lang="zh-CN" altLang="en-US" sz="1400"/>
              <a:t>绑</a:t>
            </a:r>
            <a:r>
              <a:rPr lang="zh-CN" altLang="en-US" sz="1400" smtClean="0"/>
              <a:t>定</a:t>
            </a:r>
            <a:endParaRPr lang="en-US" altLang="zh-CN" sz="1400" smtClean="0"/>
          </a:p>
          <a:p>
            <a:pPr lvl="1"/>
            <a:endParaRPr lang="zh-CN" altLang="en-US" sz="1400"/>
          </a:p>
          <a:p>
            <a:pPr marL="171450" indent="-171450">
              <a:buFont typeface="Wingdings" panose="05000000000000000000" pitchFamily="2" charset="2"/>
              <a:buChar char="u"/>
            </a:pPr>
            <a:r>
              <a:rPr lang="en-US" altLang="zh-CN" sz="1400" smtClean="0"/>
              <a:t>Service Mesh</a:t>
            </a:r>
            <a:r>
              <a:rPr lang="zh-CN" altLang="en-US" sz="1400" smtClean="0"/>
              <a:t>解</a:t>
            </a:r>
            <a:r>
              <a:rPr lang="zh-CN" altLang="en-US" sz="1400"/>
              <a:t>决不了的问题</a:t>
            </a:r>
          </a:p>
          <a:p>
            <a:pPr marL="628650" lvl="1" indent="-171450">
              <a:buFont typeface="Wingdings" panose="05000000000000000000" pitchFamily="2" charset="2"/>
              <a:buChar char="p"/>
            </a:pPr>
            <a:r>
              <a:rPr lang="zh-CN" altLang="en-US" sz="1400"/>
              <a:t>无分布式事务方案</a:t>
            </a:r>
          </a:p>
          <a:p>
            <a:pPr marL="628650" lvl="1" indent="-171450">
              <a:buFont typeface="Wingdings" panose="05000000000000000000" pitchFamily="2" charset="2"/>
              <a:buChar char="p"/>
            </a:pPr>
            <a:r>
              <a:rPr lang="en-US" altLang="zh-CN" sz="1400"/>
              <a:t>Service Mesh</a:t>
            </a:r>
            <a:r>
              <a:rPr lang="zh-CN" altLang="en-US" sz="1400"/>
              <a:t>组件代理请求转发，会在一定程度上降低系统通信性能</a:t>
            </a:r>
          </a:p>
          <a:p>
            <a:pPr marL="628650" lvl="1" indent="-171450">
              <a:buFont typeface="Wingdings" panose="05000000000000000000" pitchFamily="2" charset="2"/>
              <a:buChar char="p"/>
            </a:pPr>
            <a:r>
              <a:rPr lang="zh-CN" altLang="en-US" sz="1400"/>
              <a:t>没有</a:t>
            </a:r>
            <a:r>
              <a:rPr lang="en-US" altLang="zh-CN" sz="1400"/>
              <a:t>Event Driven</a:t>
            </a:r>
            <a:r>
              <a:rPr lang="zh-CN" altLang="en-US" sz="1400"/>
              <a:t>的框架</a:t>
            </a:r>
          </a:p>
          <a:p>
            <a:pPr marL="628650" lvl="1" indent="-171450">
              <a:buFont typeface="Wingdings" panose="05000000000000000000" pitchFamily="2" charset="2"/>
              <a:buChar char="p"/>
            </a:pPr>
            <a:r>
              <a:rPr lang="zh-CN" altLang="en-US" sz="1400"/>
              <a:t>侵入式框架以源码和业务代码结合，有较强定制和扩展能力，</a:t>
            </a:r>
            <a:r>
              <a:rPr lang="en-US" altLang="zh-CN" sz="1400"/>
              <a:t>Service mesh</a:t>
            </a:r>
            <a:r>
              <a:rPr lang="zh-CN" altLang="en-US" sz="1400"/>
              <a:t>相对不易定制扩展</a:t>
            </a:r>
          </a:p>
          <a:p>
            <a:pPr marL="628650" lvl="1" indent="-171450">
              <a:buFont typeface="Wingdings" panose="05000000000000000000" pitchFamily="2" charset="2"/>
              <a:buChar char="p"/>
            </a:pPr>
            <a:r>
              <a:rPr lang="zh-CN" altLang="en-US" sz="1400"/>
              <a:t>在运行时，依赖单独的</a:t>
            </a:r>
            <a:r>
              <a:rPr lang="en-US" altLang="zh-CN" sz="1400"/>
              <a:t>Service Mesh</a:t>
            </a:r>
            <a:r>
              <a:rPr lang="zh-CN" altLang="en-US" sz="1400"/>
              <a:t>代理，多了一个故障点。整个系统的运行和运维也强依赖于</a:t>
            </a:r>
            <a:r>
              <a:rPr lang="en-US" altLang="zh-CN" sz="1400"/>
              <a:t>Service Mesh</a:t>
            </a:r>
            <a:r>
              <a:rPr lang="zh-CN" altLang="en-US" sz="1400"/>
              <a:t>组件的能力</a:t>
            </a:r>
          </a:p>
          <a:p>
            <a:endParaRPr lang="zh-CN" altLang="en-US" sz="1400"/>
          </a:p>
        </p:txBody>
      </p:sp>
      <p:sp>
        <p:nvSpPr>
          <p:cNvPr id="3" name="TextBox 2"/>
          <p:cNvSpPr txBox="1"/>
          <p:nvPr/>
        </p:nvSpPr>
        <p:spPr>
          <a:xfrm>
            <a:off x="684000" y="4595057"/>
            <a:ext cx="7322040" cy="276999"/>
          </a:xfrm>
          <a:prstGeom prst="rect">
            <a:avLst/>
          </a:prstGeom>
          <a:noFill/>
        </p:spPr>
        <p:txBody>
          <a:bodyPr wrap="square" rtlCol="0">
            <a:spAutoFit/>
          </a:bodyPr>
          <a:lstStyle/>
          <a:p>
            <a:pPr marL="285750" indent="-285750">
              <a:buFont typeface="Wingdings" panose="05000000000000000000" pitchFamily="2" charset="2"/>
              <a:buChar char="ü"/>
            </a:pPr>
            <a:r>
              <a:rPr lang="zh-CN" altLang="en-US" sz="1200" i="1" smtClean="0"/>
              <a:t>国内：</a:t>
            </a:r>
            <a:r>
              <a:rPr lang="en-US" altLang="zh-CN" sz="1200" i="1" smtClean="0"/>
              <a:t>Go</a:t>
            </a:r>
            <a:r>
              <a:rPr lang="zh-CN" altLang="en-US" sz="1200" i="1"/>
              <a:t>语言微服务框架已被华为</a:t>
            </a:r>
            <a:r>
              <a:rPr lang="en-US" altLang="zh-CN" sz="1200" i="1"/>
              <a:t>5G</a:t>
            </a:r>
            <a:r>
              <a:rPr lang="zh-CN" altLang="en-US" sz="1200" i="1"/>
              <a:t>核心网络采用，</a:t>
            </a:r>
            <a:r>
              <a:rPr lang="en-US" altLang="zh-CN" sz="1200" i="1"/>
              <a:t>Service Mesh</a:t>
            </a:r>
            <a:r>
              <a:rPr lang="zh-CN" altLang="en-US" sz="1200" i="1"/>
              <a:t>服务也已在华为云商用上线。 </a:t>
            </a:r>
            <a:endParaRPr lang="zh-CN" altLang="en-US" sz="1200" i="1"/>
          </a:p>
        </p:txBody>
      </p:sp>
      <p:sp>
        <p:nvSpPr>
          <p:cNvPr id="4" name="文本框 3"/>
          <p:cNvSpPr txBox="1"/>
          <p:nvPr/>
        </p:nvSpPr>
        <p:spPr>
          <a:xfrm>
            <a:off x="1404000" y="244913"/>
            <a:ext cx="4406900" cy="369332"/>
          </a:xfrm>
          <a:prstGeom prst="rect">
            <a:avLst/>
          </a:prstGeom>
          <a:noFill/>
        </p:spPr>
        <p:txBody>
          <a:bodyPr wrap="square" rtlCol="0">
            <a:spAutoFit/>
          </a:bodyPr>
          <a:lstStyle/>
          <a:p>
            <a:pPr algn="l"/>
            <a:r>
              <a:rPr lang="en-US" altLang="zh-CN" smtClean="0">
                <a:solidFill>
                  <a:srgbClr val="000000"/>
                </a:solidFill>
                <a:latin typeface="微软雅黑" panose="020B0503020204020204" pitchFamily="34" charset="-122"/>
                <a:ea typeface="微软雅黑" panose="020B0503020204020204" pitchFamily="34" charset="-122"/>
              </a:rPr>
              <a:t>Service Mesh</a:t>
            </a:r>
            <a:endParaRPr lang="en-US" altLang="zh-CN">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497603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7"/>
          <p:cNvSpPr txBox="1"/>
          <p:nvPr/>
        </p:nvSpPr>
        <p:spPr>
          <a:xfrm>
            <a:off x="1260000" y="267750"/>
            <a:ext cx="4406900" cy="338554"/>
          </a:xfrm>
          <a:prstGeom prst="rect">
            <a:avLst/>
          </a:prstGeom>
          <a:noFill/>
        </p:spPr>
        <p:txBody>
          <a:bodyPr wrap="square" rtlCol="0">
            <a:spAutoFit/>
          </a:bodyPr>
          <a:lstStyle/>
          <a:p>
            <a:r>
              <a:rPr lang="en-US" altLang="zh-CN" sz="1600" smtClean="0">
                <a:solidFill>
                  <a:srgbClr val="000000"/>
                </a:solidFill>
                <a:latin typeface="微软雅黑" panose="020B0503020204020204" pitchFamily="34" charset="-122"/>
                <a:ea typeface="微软雅黑" panose="020B0503020204020204" pitchFamily="34" charset="-122"/>
              </a:rPr>
              <a:t>Spring Cloud</a:t>
            </a:r>
            <a:r>
              <a:rPr lang="zh-CN" altLang="en-US" sz="1600">
                <a:solidFill>
                  <a:srgbClr val="000000"/>
                </a:solidFill>
                <a:latin typeface="微软雅黑" panose="020B0503020204020204" pitchFamily="34" charset="-122"/>
                <a:ea typeface="微软雅黑" panose="020B0503020204020204" pitchFamily="34" charset="-122"/>
              </a:rPr>
              <a:t>对非</a:t>
            </a:r>
            <a:r>
              <a:rPr lang="en-US" altLang="zh-CN" sz="1600">
                <a:solidFill>
                  <a:srgbClr val="000000"/>
                </a:solidFill>
                <a:latin typeface="微软雅黑" panose="020B0503020204020204" pitchFamily="34" charset="-122"/>
                <a:ea typeface="微软雅黑" panose="020B0503020204020204" pitchFamily="34" charset="-122"/>
              </a:rPr>
              <a:t>java</a:t>
            </a:r>
            <a:r>
              <a:rPr lang="zh-CN" altLang="en-US" sz="1600">
                <a:solidFill>
                  <a:srgbClr val="000000"/>
                </a:solidFill>
                <a:latin typeface="微软雅黑" panose="020B0503020204020204" pitchFamily="34" charset="-122"/>
                <a:ea typeface="微软雅黑" panose="020B0503020204020204" pitchFamily="34" charset="-122"/>
              </a:rPr>
              <a:t>语</a:t>
            </a:r>
            <a:r>
              <a:rPr lang="zh-CN" altLang="en-US" sz="1600" smtClean="0">
                <a:solidFill>
                  <a:srgbClr val="000000"/>
                </a:solidFill>
                <a:latin typeface="微软雅黑" panose="020B0503020204020204" pitchFamily="34" charset="-122"/>
                <a:ea typeface="微软雅黑" panose="020B0503020204020204" pitchFamily="34" charset="-122"/>
              </a:rPr>
              <a:t>言应用支持</a:t>
            </a:r>
            <a:endParaRPr lang="en-US" altLang="zh-CN" sz="1600" dirty="0">
              <a:solidFill>
                <a:srgbClr val="000000"/>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969175" y="1113643"/>
            <a:ext cx="7130823" cy="1569660"/>
          </a:xfrm>
          <a:prstGeom prst="rect">
            <a:avLst/>
          </a:prstGeom>
          <a:noFill/>
        </p:spPr>
        <p:txBody>
          <a:bodyPr wrap="square" rtlCol="0">
            <a:spAutoFit/>
          </a:bodyPr>
          <a:lstStyle/>
          <a:p>
            <a:pPr marL="285750" indent="-285750">
              <a:buFont typeface="Wingdings" panose="05000000000000000000" pitchFamily="2" charset="2"/>
              <a:buChar char="u"/>
            </a:pPr>
            <a:r>
              <a:rPr lang="en-US" altLang="zh-CN" sz="1600" smtClean="0"/>
              <a:t>Sidecar</a:t>
            </a:r>
            <a:r>
              <a:rPr lang="en-US" altLang="zh-CN" sz="1600"/>
              <a:t> for Spring cloud</a:t>
            </a:r>
            <a:r>
              <a:rPr lang="zh-CN" altLang="en-US" sz="1600" smtClean="0"/>
              <a:t>作为客户端的代理，可以解决客户端非</a:t>
            </a:r>
            <a:r>
              <a:rPr lang="en-US" altLang="zh-CN" sz="1600" smtClean="0"/>
              <a:t>jvm</a:t>
            </a:r>
            <a:r>
              <a:rPr lang="zh-CN" altLang="en-US" sz="1600" smtClean="0"/>
              <a:t>编程语言的兼容性问题。</a:t>
            </a:r>
            <a:endParaRPr lang="en-US" altLang="zh-CN" sz="1600" smtClean="0"/>
          </a:p>
          <a:p>
            <a:pPr marL="285750" indent="-285750">
              <a:buFont typeface="Wingdings" panose="05000000000000000000" pitchFamily="2" charset="2"/>
              <a:buChar char="u"/>
            </a:pPr>
            <a:r>
              <a:rPr lang="zh-CN" altLang="en-US" sz="1600"/>
              <a:t>业</a:t>
            </a:r>
            <a:r>
              <a:rPr lang="zh-CN" altLang="en-US" sz="1600" smtClean="0"/>
              <a:t>务代码不再使用声明式服务调用，而是使用访问地址的方式调用相关服务。</a:t>
            </a:r>
            <a:endParaRPr lang="en-US" altLang="zh-CN" sz="1600" smtClean="0"/>
          </a:p>
          <a:p>
            <a:pPr marL="285750" indent="-285750">
              <a:buFont typeface="Wingdings" panose="05000000000000000000" pitchFamily="2" charset="2"/>
              <a:buChar char="u"/>
            </a:pPr>
            <a:r>
              <a:rPr lang="zh-CN" altLang="en-US" sz="1600"/>
              <a:t>与</a:t>
            </a:r>
            <a:r>
              <a:rPr lang="en-US" altLang="zh-CN" sz="1600"/>
              <a:t>Istio</a:t>
            </a:r>
            <a:r>
              <a:rPr lang="zh-CN" altLang="en-US" sz="1600"/>
              <a:t>的集中控制面板不</a:t>
            </a:r>
            <a:r>
              <a:rPr lang="zh-CN" altLang="en-US" sz="1600"/>
              <a:t>一</a:t>
            </a:r>
            <a:r>
              <a:rPr lang="zh-CN" altLang="en-US" sz="1600" smtClean="0"/>
              <a:t>样，对于</a:t>
            </a:r>
            <a:r>
              <a:rPr lang="en-US" altLang="zh-CN" sz="1600" smtClean="0"/>
              <a:t>Spring cloud</a:t>
            </a:r>
            <a:r>
              <a:rPr lang="zh-CN" altLang="en-US" sz="1600" smtClean="0"/>
              <a:t>来说，服务注册发现、网关设置、熔断监控等功能在分散部署的组件中。</a:t>
            </a:r>
            <a:endParaRPr lang="zh-CN" altLang="en-US" sz="1600"/>
          </a:p>
        </p:txBody>
      </p:sp>
      <p:sp>
        <p:nvSpPr>
          <p:cNvPr id="4" name="TextBox 3"/>
          <p:cNvSpPr txBox="1"/>
          <p:nvPr/>
        </p:nvSpPr>
        <p:spPr>
          <a:xfrm>
            <a:off x="999104" y="3059312"/>
            <a:ext cx="7100895" cy="1600438"/>
          </a:xfrm>
          <a:prstGeom prst="rect">
            <a:avLst/>
          </a:prstGeom>
          <a:noFill/>
          <a:ln>
            <a:solidFill>
              <a:srgbClr val="0B7CC7"/>
            </a:solidFill>
          </a:ln>
        </p:spPr>
        <p:txBody>
          <a:bodyPr wrap="square" rtlCol="0">
            <a:spAutoFit/>
          </a:bodyPr>
          <a:lstStyle/>
          <a:p>
            <a:r>
              <a:rPr lang="en-US" altLang="zh-CN" sz="1400" smtClean="0"/>
              <a:t>1.</a:t>
            </a:r>
            <a:r>
              <a:rPr lang="zh-CN" altLang="en-US" sz="1400" smtClean="0"/>
              <a:t>添加依赖（</a:t>
            </a:r>
            <a:r>
              <a:rPr lang="en-US" altLang="zh-CN" sz="1400" smtClean="0"/>
              <a:t>Maven</a:t>
            </a:r>
            <a:r>
              <a:rPr lang="zh-CN" altLang="en-US" sz="1400" smtClean="0"/>
              <a:t>工程），</a:t>
            </a:r>
            <a:r>
              <a:rPr lang="zh-CN" altLang="en-US" sz="1400"/>
              <a:t>其</a:t>
            </a:r>
            <a:r>
              <a:rPr lang="en-US" altLang="zh-CN" sz="1400"/>
              <a:t>group</a:t>
            </a:r>
            <a:r>
              <a:rPr lang="zh-CN" altLang="en-US" sz="1400"/>
              <a:t>为</a:t>
            </a:r>
            <a:r>
              <a:rPr lang="en-US" altLang="zh-CN" sz="1400"/>
              <a:t>org.springframework.cloud</a:t>
            </a:r>
            <a:r>
              <a:rPr lang="zh-CN" altLang="en-US" sz="1400"/>
              <a:t>，</a:t>
            </a:r>
            <a:r>
              <a:rPr lang="en-US" altLang="zh-CN" sz="1400"/>
              <a:t>artifact id</a:t>
            </a:r>
            <a:r>
              <a:rPr lang="zh-CN" altLang="en-US" sz="1400"/>
              <a:t>为</a:t>
            </a:r>
            <a:r>
              <a:rPr lang="en-US" altLang="zh-CN" sz="1400"/>
              <a:t>spring-cloud-netflix-sidecar</a:t>
            </a:r>
            <a:r>
              <a:rPr lang="zh-CN" altLang="en-US" sz="1400" smtClean="0"/>
              <a:t>。</a:t>
            </a:r>
            <a:endParaRPr lang="en-US" altLang="zh-CN" sz="1400" smtClean="0"/>
          </a:p>
          <a:p>
            <a:r>
              <a:rPr lang="en-US" altLang="zh-CN" sz="1400" smtClean="0"/>
              <a:t>2.</a:t>
            </a:r>
            <a:r>
              <a:rPr lang="zh-CN" altLang="en-US" sz="1400"/>
              <a:t>创建一个</a:t>
            </a:r>
            <a:r>
              <a:rPr lang="en-US" altLang="zh-CN" sz="1400"/>
              <a:t>Spring Boot</a:t>
            </a:r>
            <a:r>
              <a:rPr lang="zh-CN" altLang="en-US" sz="1400"/>
              <a:t>应用程序，并在在应用主类上加上</a:t>
            </a:r>
            <a:r>
              <a:rPr lang="en-US" altLang="zh-CN" sz="1400"/>
              <a:t>@EnableSidecar</a:t>
            </a:r>
            <a:r>
              <a:rPr lang="zh-CN" altLang="en-US" sz="1400"/>
              <a:t>注解。该注解包含</a:t>
            </a:r>
            <a:r>
              <a:rPr lang="en-US" altLang="zh-CN" sz="1400"/>
              <a:t>@EnableCircuitBreaker, @EnableDiscoveryClient</a:t>
            </a:r>
            <a:r>
              <a:rPr lang="zh-CN" altLang="en-US" sz="1400"/>
              <a:t>以</a:t>
            </a:r>
            <a:r>
              <a:rPr lang="zh-CN" altLang="en-US" sz="1400" smtClean="0"/>
              <a:t>及</a:t>
            </a:r>
            <a:r>
              <a:rPr lang="en-US" altLang="zh-CN" sz="1400" smtClean="0"/>
              <a:t>@EnableZuulProx。。</a:t>
            </a:r>
          </a:p>
          <a:p>
            <a:r>
              <a:rPr lang="en-US" altLang="zh-CN" sz="1400" smtClean="0"/>
              <a:t>3.</a:t>
            </a:r>
            <a:r>
              <a:rPr lang="zh-CN" altLang="en-US" sz="1400"/>
              <a:t>在与非</a:t>
            </a:r>
            <a:r>
              <a:rPr lang="en-US" altLang="zh-CN" sz="1400"/>
              <a:t>jvm</a:t>
            </a:r>
            <a:r>
              <a:rPr lang="zh-CN" altLang="en-US" sz="1400"/>
              <a:t>应用程序相同的主机上</a:t>
            </a:r>
            <a:r>
              <a:rPr lang="zh-CN" altLang="en-US" sz="1400"/>
              <a:t>运</a:t>
            </a:r>
            <a:r>
              <a:rPr lang="zh-CN" altLang="en-US" sz="1400" smtClean="0"/>
              <a:t>行第</a:t>
            </a:r>
            <a:r>
              <a:rPr lang="en-US" altLang="zh-CN" sz="1400" smtClean="0"/>
              <a:t>2</a:t>
            </a:r>
            <a:r>
              <a:rPr lang="zh-CN" altLang="en-US" sz="1400" smtClean="0"/>
              <a:t>步创建的应</a:t>
            </a:r>
            <a:r>
              <a:rPr lang="zh-CN" altLang="en-US" sz="1400"/>
              <a:t>用</a:t>
            </a:r>
            <a:r>
              <a:rPr lang="zh-CN" altLang="en-US" sz="1400"/>
              <a:t>程</a:t>
            </a:r>
            <a:r>
              <a:rPr lang="zh-CN" altLang="en-US" sz="1400" smtClean="0"/>
              <a:t>序</a:t>
            </a:r>
            <a:endParaRPr lang="en-US" altLang="zh-CN" sz="1400" smtClean="0"/>
          </a:p>
          <a:p>
            <a:r>
              <a:rPr lang="en-US" altLang="zh-CN" sz="1400" smtClean="0"/>
              <a:t>4.</a:t>
            </a:r>
            <a:r>
              <a:rPr lang="zh-CN" altLang="en-US" sz="1400"/>
              <a:t>配置</a:t>
            </a:r>
            <a:r>
              <a:rPr lang="en-US" altLang="zh-CN" sz="1400"/>
              <a:t>Sidecar</a:t>
            </a:r>
            <a:r>
              <a:rPr lang="zh-CN" altLang="en-US" sz="1400" smtClean="0"/>
              <a:t>，指明地址端口以及状态。在</a:t>
            </a:r>
            <a:r>
              <a:rPr lang="en-US" altLang="zh-CN" sz="1400"/>
              <a:t>application.yml</a:t>
            </a:r>
            <a:r>
              <a:rPr lang="zh-CN" altLang="en-US" sz="1400"/>
              <a:t>中添加</a:t>
            </a:r>
            <a:r>
              <a:rPr lang="en-US" altLang="zh-CN" sz="1400"/>
              <a:t>sidecar.port</a:t>
            </a:r>
            <a:r>
              <a:rPr lang="zh-CN" altLang="en-US" sz="1400"/>
              <a:t>和</a:t>
            </a:r>
            <a:r>
              <a:rPr lang="en-US" altLang="zh-CN" sz="1400"/>
              <a:t>sidecar.health-uri</a:t>
            </a:r>
            <a:endParaRPr lang="zh-CN" altLang="en-US" sz="1400"/>
          </a:p>
        </p:txBody>
      </p:sp>
      <p:sp>
        <p:nvSpPr>
          <p:cNvPr id="6" name="TextBox 5"/>
          <p:cNvSpPr txBox="1"/>
          <p:nvPr/>
        </p:nvSpPr>
        <p:spPr>
          <a:xfrm>
            <a:off x="941646" y="2741543"/>
            <a:ext cx="1802824" cy="338554"/>
          </a:xfrm>
          <a:prstGeom prst="rect">
            <a:avLst/>
          </a:prstGeom>
          <a:noFill/>
        </p:spPr>
        <p:txBody>
          <a:bodyPr wrap="square" rtlCol="0">
            <a:spAutoFit/>
          </a:bodyPr>
          <a:lstStyle/>
          <a:p>
            <a:r>
              <a:rPr lang="zh-CN" altLang="en-US" sz="1600" smtClean="0"/>
              <a:t>基本步骤：</a:t>
            </a:r>
            <a:endParaRPr lang="zh-CN" altLang="en-US" sz="1600"/>
          </a:p>
        </p:txBody>
      </p:sp>
    </p:spTree>
    <p:extLst>
      <p:ext uri="{BB962C8B-B14F-4D97-AF65-F5344CB8AC3E}">
        <p14:creationId xmlns:p14="http://schemas.microsoft.com/office/powerpoint/2010/main" val="374949749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332000" y="267750"/>
            <a:ext cx="4406900" cy="369332"/>
          </a:xfrm>
          <a:prstGeom prst="rect">
            <a:avLst/>
          </a:prstGeom>
          <a:noFill/>
        </p:spPr>
        <p:txBody>
          <a:bodyPr wrap="square" rtlCol="0">
            <a:spAutoFit/>
          </a:bodyPr>
          <a:lstStyle/>
          <a:p>
            <a:pPr algn="l"/>
            <a:r>
              <a:rPr lang="zh-CN" altLang="en-US" smtClean="0">
                <a:solidFill>
                  <a:srgbClr val="000000"/>
                </a:solidFill>
                <a:latin typeface="微软雅黑" panose="020B0503020204020204" pitchFamily="34" charset="-122"/>
                <a:ea typeface="微软雅黑" panose="020B0503020204020204" pitchFamily="34" charset="-122"/>
              </a:rPr>
              <a:t>资</a:t>
            </a:r>
            <a:r>
              <a:rPr lang="zh-CN" altLang="en-US" smtClean="0">
                <a:solidFill>
                  <a:srgbClr val="000000"/>
                </a:solidFill>
                <a:latin typeface="微软雅黑" panose="020B0503020204020204" pitchFamily="34" charset="-122"/>
                <a:ea typeface="微软雅黑" panose="020B0503020204020204" pitchFamily="34" charset="-122"/>
              </a:rPr>
              <a:t>源和关注度</a:t>
            </a: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1322364" y="1052887"/>
            <a:ext cx="5544000" cy="830997"/>
          </a:xfrm>
          <a:prstGeom prst="rect">
            <a:avLst/>
          </a:prstGeom>
          <a:noFill/>
          <a:ln>
            <a:solidFill>
              <a:srgbClr val="0DA3D5"/>
            </a:solidFill>
          </a:ln>
        </p:spPr>
        <p:txBody>
          <a:bodyPr wrap="square" rtlCol="0">
            <a:spAutoFit/>
          </a:bodyPr>
          <a:lstStyle/>
          <a:p>
            <a:r>
              <a:rPr lang="en-US" altLang="zh-CN" sz="1200" smtClean="0"/>
              <a:t>Istio</a:t>
            </a:r>
            <a:r>
              <a:rPr lang="zh-CN" altLang="en-US" sz="1200" smtClean="0"/>
              <a:t>官网：</a:t>
            </a:r>
            <a:r>
              <a:rPr lang="en-US" altLang="zh-CN" sz="1200">
                <a:hlinkClick r:id="rId2"/>
              </a:rPr>
              <a:t>https://</a:t>
            </a:r>
            <a:r>
              <a:rPr lang="en-US" altLang="zh-CN" sz="1200" smtClean="0">
                <a:hlinkClick r:id="rId2"/>
              </a:rPr>
              <a:t>istio.io</a:t>
            </a:r>
            <a:endParaRPr lang="en-US" altLang="zh-CN" sz="1200" smtClean="0"/>
          </a:p>
          <a:p>
            <a:r>
              <a:rPr lang="zh-CN" altLang="en-US" sz="1200"/>
              <a:t>官</a:t>
            </a:r>
            <a:r>
              <a:rPr lang="zh-CN" altLang="en-US" sz="1200" smtClean="0"/>
              <a:t>方文档中文版：</a:t>
            </a:r>
            <a:r>
              <a:rPr lang="en-US" altLang="zh-CN" sz="1200">
                <a:hlinkClick r:id="rId3"/>
              </a:rPr>
              <a:t>http://istio.doczh.cn</a:t>
            </a:r>
            <a:r>
              <a:rPr lang="en-US" altLang="zh-CN" sz="1200" smtClean="0">
                <a:hlinkClick r:id="rId3"/>
              </a:rPr>
              <a:t>/</a:t>
            </a:r>
            <a:endParaRPr lang="en-US" altLang="zh-CN" sz="1200" smtClean="0"/>
          </a:p>
          <a:p>
            <a:r>
              <a:rPr lang="zh-CN" altLang="en-US" sz="1200" smtClean="0"/>
              <a:t>社区：</a:t>
            </a:r>
            <a:r>
              <a:rPr lang="en-US" altLang="zh-CN" sz="1200">
                <a:hlinkClick r:id="rId4"/>
              </a:rPr>
              <a:t>https://</a:t>
            </a:r>
            <a:r>
              <a:rPr lang="en-US" altLang="zh-CN" sz="1200" smtClean="0">
                <a:hlinkClick r:id="rId4"/>
              </a:rPr>
              <a:t>github.com/istio/community</a:t>
            </a:r>
            <a:endParaRPr lang="en-US" altLang="zh-CN" sz="1200" smtClean="0"/>
          </a:p>
          <a:p>
            <a:r>
              <a:rPr lang="en-US" altLang="zh-CN" sz="1200" smtClean="0"/>
              <a:t>Envoy</a:t>
            </a:r>
            <a:r>
              <a:rPr lang="zh-CN" altLang="en-US" sz="1200" smtClean="0"/>
              <a:t>官网：</a:t>
            </a:r>
            <a:r>
              <a:rPr lang="en-US" altLang="zh-CN" sz="1200"/>
              <a:t>https://www.envoyproxy.io/</a:t>
            </a:r>
            <a:endParaRPr lang="zh-CN" altLang="en-US" sz="1200"/>
          </a:p>
        </p:txBody>
      </p:sp>
      <p:sp>
        <p:nvSpPr>
          <p:cNvPr id="4" name="TextBox 2"/>
          <p:cNvSpPr txBox="1"/>
          <p:nvPr/>
        </p:nvSpPr>
        <p:spPr>
          <a:xfrm>
            <a:off x="1308240" y="2752152"/>
            <a:ext cx="5544000" cy="646331"/>
          </a:xfrm>
          <a:prstGeom prst="rect">
            <a:avLst/>
          </a:prstGeom>
          <a:noFill/>
          <a:ln>
            <a:solidFill>
              <a:schemeClr val="bg2">
                <a:lumMod val="50000"/>
              </a:schemeClr>
            </a:solidFill>
          </a:ln>
        </p:spPr>
        <p:txBody>
          <a:bodyPr wrap="square" rtlCol="0">
            <a:spAutoFit/>
          </a:bodyPr>
          <a:lstStyle/>
          <a:p>
            <a:r>
              <a:rPr lang="en-US" altLang="zh-CN" sz="1200" dirty="0" err="1" smtClean="0"/>
              <a:t>Istion</a:t>
            </a:r>
            <a:r>
              <a:rPr lang="zh-CN" altLang="en-US" sz="1200" dirty="0" smtClean="0"/>
              <a:t>官网：</a:t>
            </a:r>
            <a:r>
              <a:rPr lang="en-US" altLang="zh-CN" sz="1200" dirty="0">
                <a:hlinkClick r:id="rId5"/>
              </a:rPr>
              <a:t>https://linkerd.io</a:t>
            </a:r>
            <a:r>
              <a:rPr lang="en-US" altLang="zh-CN" sz="1200" dirty="0" smtClean="0">
                <a:hlinkClick r:id="rId5"/>
              </a:rPr>
              <a:t>/</a:t>
            </a:r>
            <a:endParaRPr lang="en-US" altLang="zh-CN" sz="1200" dirty="0" smtClean="0"/>
          </a:p>
          <a:p>
            <a:r>
              <a:rPr lang="zh-CN" altLang="en-US" sz="1200" dirty="0" smtClean="0"/>
              <a:t>官方文档中文版：</a:t>
            </a:r>
            <a:r>
              <a:rPr lang="en-US" altLang="zh-CN" sz="1200" dirty="0">
                <a:hlinkClick r:id="rId6"/>
              </a:rPr>
              <a:t>http://</a:t>
            </a:r>
            <a:r>
              <a:rPr lang="en-US" altLang="zh-CN" sz="1200" dirty="0" smtClean="0">
                <a:hlinkClick r:id="rId6"/>
              </a:rPr>
              <a:t>linkerd.doczh.cn</a:t>
            </a:r>
            <a:endParaRPr lang="en-US" altLang="zh-CN" sz="1200" dirty="0" smtClean="0"/>
          </a:p>
          <a:p>
            <a:r>
              <a:rPr lang="zh-CN" altLang="en-US" sz="1200" dirty="0" smtClean="0"/>
              <a:t>社区：</a:t>
            </a:r>
            <a:r>
              <a:rPr lang="en-US" altLang="zh-CN" sz="1200" dirty="0"/>
              <a:t>https://github.com/linkerd/linkerd</a:t>
            </a:r>
            <a:endParaRPr lang="en-US" altLang="zh-CN" sz="1200" dirty="0" smtClean="0"/>
          </a:p>
        </p:txBody>
      </p:sp>
      <p:sp>
        <p:nvSpPr>
          <p:cNvPr id="5" name="TextBox 4"/>
          <p:cNvSpPr txBox="1"/>
          <p:nvPr/>
        </p:nvSpPr>
        <p:spPr>
          <a:xfrm>
            <a:off x="1225750" y="736180"/>
            <a:ext cx="1224000" cy="338554"/>
          </a:xfrm>
          <a:prstGeom prst="rect">
            <a:avLst/>
          </a:prstGeom>
          <a:noFill/>
        </p:spPr>
        <p:txBody>
          <a:bodyPr wrap="square" rtlCol="0">
            <a:spAutoFit/>
          </a:bodyPr>
          <a:lstStyle/>
          <a:p>
            <a:r>
              <a:rPr lang="en-US" altLang="zh-CN" sz="1600" smtClean="0"/>
              <a:t>Istio</a:t>
            </a:r>
            <a:r>
              <a:rPr lang="zh-CN" altLang="en-US" sz="1600" smtClean="0"/>
              <a:t>资源：</a:t>
            </a:r>
            <a:endParaRPr lang="zh-CN" altLang="en-US" sz="1600"/>
          </a:p>
        </p:txBody>
      </p:sp>
      <p:sp>
        <p:nvSpPr>
          <p:cNvPr id="6" name="TextBox 5"/>
          <p:cNvSpPr txBox="1"/>
          <p:nvPr/>
        </p:nvSpPr>
        <p:spPr>
          <a:xfrm>
            <a:off x="1243196" y="2489480"/>
            <a:ext cx="1656000" cy="338554"/>
          </a:xfrm>
          <a:prstGeom prst="rect">
            <a:avLst/>
          </a:prstGeom>
          <a:noFill/>
        </p:spPr>
        <p:txBody>
          <a:bodyPr wrap="square" rtlCol="0">
            <a:spAutoFit/>
          </a:bodyPr>
          <a:lstStyle/>
          <a:p>
            <a:r>
              <a:rPr lang="en-US" altLang="zh-CN" sz="1600" smtClean="0"/>
              <a:t>Linkerd</a:t>
            </a:r>
            <a:r>
              <a:rPr lang="zh-CN" altLang="en-US" sz="1600" smtClean="0"/>
              <a:t>资源：</a:t>
            </a:r>
            <a:endParaRPr lang="zh-CN" altLang="en-US" sz="1600"/>
          </a:p>
        </p:txBody>
      </p:sp>
      <p:pic>
        <p:nvPicPr>
          <p:cNvPr id="7" name="Picture 6"/>
          <p:cNvPicPr>
            <a:picLocks noChangeAspect="1"/>
          </p:cNvPicPr>
          <p:nvPr/>
        </p:nvPicPr>
        <p:blipFill>
          <a:blip r:embed="rId7"/>
          <a:stretch>
            <a:fillRect/>
          </a:stretch>
        </p:blipFill>
        <p:spPr>
          <a:xfrm>
            <a:off x="1278478" y="1912691"/>
            <a:ext cx="5563271" cy="390525"/>
          </a:xfrm>
          <a:prstGeom prst="rect">
            <a:avLst/>
          </a:prstGeom>
        </p:spPr>
      </p:pic>
      <p:pic>
        <p:nvPicPr>
          <p:cNvPr id="8" name="Picture 7"/>
          <p:cNvPicPr>
            <a:picLocks noChangeAspect="1"/>
          </p:cNvPicPr>
          <p:nvPr/>
        </p:nvPicPr>
        <p:blipFill>
          <a:blip r:embed="rId8"/>
          <a:stretch>
            <a:fillRect/>
          </a:stretch>
        </p:blipFill>
        <p:spPr>
          <a:xfrm>
            <a:off x="1278477" y="3391580"/>
            <a:ext cx="5563271" cy="409575"/>
          </a:xfrm>
          <a:prstGeom prst="rect">
            <a:avLst/>
          </a:prstGeom>
        </p:spPr>
      </p:pic>
      <p:pic>
        <p:nvPicPr>
          <p:cNvPr id="9" name="Picture 8"/>
          <p:cNvPicPr>
            <a:picLocks noChangeAspect="1"/>
          </p:cNvPicPr>
          <p:nvPr/>
        </p:nvPicPr>
        <p:blipFill>
          <a:blip r:embed="rId9"/>
          <a:stretch>
            <a:fillRect/>
          </a:stretch>
        </p:blipFill>
        <p:spPr>
          <a:xfrm>
            <a:off x="1197635" y="4487623"/>
            <a:ext cx="5668729" cy="381000"/>
          </a:xfrm>
          <a:prstGeom prst="rect">
            <a:avLst/>
          </a:prstGeom>
        </p:spPr>
      </p:pic>
      <p:sp>
        <p:nvSpPr>
          <p:cNvPr id="10" name="TextBox 9"/>
          <p:cNvSpPr txBox="1"/>
          <p:nvPr/>
        </p:nvSpPr>
        <p:spPr>
          <a:xfrm>
            <a:off x="1259135" y="4217792"/>
            <a:ext cx="5669593" cy="276999"/>
          </a:xfrm>
          <a:prstGeom prst="rect">
            <a:avLst/>
          </a:prstGeom>
          <a:noFill/>
          <a:ln>
            <a:solidFill>
              <a:srgbClr val="00B0F0"/>
            </a:solidFill>
          </a:ln>
        </p:spPr>
        <p:txBody>
          <a:bodyPr wrap="square" rtlCol="0">
            <a:spAutoFit/>
          </a:bodyPr>
          <a:lstStyle/>
          <a:p>
            <a:r>
              <a:rPr lang="zh-CN" altLang="en-US" sz="1200" smtClean="0"/>
              <a:t>社区：</a:t>
            </a:r>
            <a:r>
              <a:rPr lang="en-US" altLang="zh-CN" sz="1200" smtClean="0"/>
              <a:t>https</a:t>
            </a:r>
            <a:r>
              <a:rPr lang="en-US" altLang="zh-CN" sz="1200"/>
              <a:t>://github.com/nginmesh/nginmesh</a:t>
            </a:r>
            <a:endParaRPr lang="zh-CN" altLang="en-US" sz="1200"/>
          </a:p>
        </p:txBody>
      </p:sp>
      <p:sp>
        <p:nvSpPr>
          <p:cNvPr id="11" name="TextBox 10"/>
          <p:cNvSpPr txBox="1"/>
          <p:nvPr/>
        </p:nvSpPr>
        <p:spPr>
          <a:xfrm>
            <a:off x="1225750" y="3922932"/>
            <a:ext cx="1656000" cy="338554"/>
          </a:xfrm>
          <a:prstGeom prst="rect">
            <a:avLst/>
          </a:prstGeom>
          <a:noFill/>
        </p:spPr>
        <p:txBody>
          <a:bodyPr wrap="square" rtlCol="0">
            <a:spAutoFit/>
          </a:bodyPr>
          <a:lstStyle/>
          <a:p>
            <a:r>
              <a:rPr lang="en-US" altLang="zh-CN" sz="1600" smtClean="0"/>
              <a:t>nginmesh</a:t>
            </a:r>
            <a:r>
              <a:rPr lang="zh-CN" altLang="en-US" sz="1600" smtClean="0"/>
              <a:t>资</a:t>
            </a:r>
            <a:r>
              <a:rPr lang="zh-CN" altLang="en-US" sz="1600" smtClean="0"/>
              <a:t>源：</a:t>
            </a:r>
            <a:endParaRPr lang="zh-CN" altLang="en-US" sz="1600"/>
          </a:p>
        </p:txBody>
      </p:sp>
    </p:spTree>
    <p:extLst>
      <p:ext uri="{BB962C8B-B14F-4D97-AF65-F5344CB8AC3E}">
        <p14:creationId xmlns:p14="http://schemas.microsoft.com/office/powerpoint/2010/main" val="244884066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7"/>
          <p:cNvSpPr txBox="1"/>
          <p:nvPr/>
        </p:nvSpPr>
        <p:spPr>
          <a:xfrm>
            <a:off x="1260000" y="267750"/>
            <a:ext cx="4406900" cy="338554"/>
          </a:xfrm>
          <a:prstGeom prst="rect">
            <a:avLst/>
          </a:prstGeom>
          <a:noFill/>
        </p:spPr>
        <p:txBody>
          <a:bodyPr wrap="square" rtlCol="0">
            <a:spAutoFit/>
          </a:bodyPr>
          <a:lstStyle/>
          <a:p>
            <a:r>
              <a:rPr lang="zh-CN" altLang="en-US" sz="1600">
                <a:solidFill>
                  <a:srgbClr val="000000"/>
                </a:solidFill>
                <a:latin typeface="微软雅黑" panose="020B0503020204020204" pitchFamily="34" charset="-122"/>
                <a:ea typeface="微软雅黑" panose="020B0503020204020204" pitchFamily="34" charset="-122"/>
              </a:rPr>
              <a:t>比</a:t>
            </a:r>
            <a:r>
              <a:rPr lang="zh-CN" altLang="en-US" sz="1600" smtClean="0">
                <a:solidFill>
                  <a:srgbClr val="000000"/>
                </a:solidFill>
                <a:latin typeface="微软雅黑" panose="020B0503020204020204" pitchFamily="34" charset="-122"/>
                <a:ea typeface="微软雅黑" panose="020B0503020204020204" pitchFamily="34" charset="-122"/>
              </a:rPr>
              <a:t>较表</a:t>
            </a:r>
            <a:endParaRPr lang="en-US" altLang="zh-CN" sz="1600" dirty="0">
              <a:solidFill>
                <a:srgbClr val="000000"/>
              </a:solidFill>
              <a:latin typeface="微软雅黑" panose="020B0503020204020204" pitchFamily="34" charset="-122"/>
              <a:ea typeface="微软雅黑" panose="020B0503020204020204" pitchFamily="34" charset="-122"/>
            </a:endParaRPr>
          </a:p>
        </p:txBody>
      </p:sp>
      <p:graphicFrame>
        <p:nvGraphicFramePr>
          <p:cNvPr id="3" name="Table 2"/>
          <p:cNvGraphicFramePr>
            <a:graphicFrameLocks noGrp="1"/>
          </p:cNvGraphicFramePr>
          <p:nvPr>
            <p:extLst>
              <p:ext uri="{D42A27DB-BD31-4B8C-83A1-F6EECF244321}">
                <p14:modId xmlns:p14="http://schemas.microsoft.com/office/powerpoint/2010/main" val="3854020351"/>
              </p:ext>
            </p:extLst>
          </p:nvPr>
        </p:nvGraphicFramePr>
        <p:xfrm>
          <a:off x="684000" y="1419750"/>
          <a:ext cx="7886699" cy="2681052"/>
        </p:xfrm>
        <a:graphic>
          <a:graphicData uri="http://schemas.openxmlformats.org/drawingml/2006/table">
            <a:tbl>
              <a:tblPr>
                <a:tableStyleId>{5C22544A-7EE6-4342-B048-85BDC9FD1C3A}</a:tableStyleId>
              </a:tblPr>
              <a:tblGrid>
                <a:gridCol w="629677"/>
                <a:gridCol w="1372695"/>
                <a:gridCol w="1728462"/>
                <a:gridCol w="2014965"/>
                <a:gridCol w="2140900"/>
              </a:tblGrid>
              <a:tr h="340161">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49" marR="9449" marT="9449" marB="0" anchor="ctr">
                    <a:solidFill>
                      <a:schemeClr val="accent6">
                        <a:lumMod val="40000"/>
                        <a:lumOff val="60000"/>
                      </a:schemeClr>
                    </a:solidFill>
                  </a:tcPr>
                </a:tc>
                <a:tc>
                  <a:txBody>
                    <a:bodyPr/>
                    <a:lstStyle/>
                    <a:p>
                      <a:pPr algn="l" fontAlgn="ctr"/>
                      <a:r>
                        <a:rPr lang="en-US" sz="1100" u="none" strike="noStrike">
                          <a:effectLst/>
                        </a:rPr>
                        <a:t>Istio+Envoy</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49" marR="9449" marT="9449" marB="0" anchor="ctr">
                    <a:solidFill>
                      <a:schemeClr val="accent6">
                        <a:lumMod val="40000"/>
                        <a:lumOff val="60000"/>
                      </a:schemeClr>
                    </a:solidFill>
                  </a:tcPr>
                </a:tc>
                <a:tc>
                  <a:txBody>
                    <a:bodyPr/>
                    <a:lstStyle/>
                    <a:p>
                      <a:pPr algn="l" fontAlgn="ctr"/>
                      <a:r>
                        <a:rPr lang="en-US" sz="1100" u="none" strike="noStrike">
                          <a:effectLst/>
                        </a:rPr>
                        <a:t>Linkerd</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49" marR="9449" marT="9449" marB="0" anchor="ctr">
                    <a:solidFill>
                      <a:schemeClr val="accent6">
                        <a:lumMod val="40000"/>
                        <a:lumOff val="60000"/>
                      </a:schemeClr>
                    </a:solidFill>
                  </a:tcPr>
                </a:tc>
                <a:tc>
                  <a:txBody>
                    <a:bodyPr/>
                    <a:lstStyle/>
                    <a:p>
                      <a:pPr algn="l" fontAlgn="ctr"/>
                      <a:r>
                        <a:rPr lang="en-US" altLang="zh-CN" sz="1100" u="none" strike="noStrike" smtClean="0">
                          <a:effectLst/>
                        </a:rPr>
                        <a:t>Istio+</a:t>
                      </a:r>
                      <a:r>
                        <a:rPr lang="en-US" sz="1100" u="none" strike="noStrike" smtClean="0">
                          <a:effectLst/>
                        </a:rPr>
                        <a:t>Nginmesh</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49" marR="9449" marT="9449" marB="0" anchor="ctr">
                    <a:solidFill>
                      <a:schemeClr val="accent6">
                        <a:lumMod val="40000"/>
                        <a:lumOff val="60000"/>
                      </a:schemeClr>
                    </a:solidFill>
                  </a:tcPr>
                </a:tc>
                <a:tc>
                  <a:txBody>
                    <a:bodyPr/>
                    <a:lstStyle/>
                    <a:p>
                      <a:pPr algn="l" fontAlgn="ctr"/>
                      <a:r>
                        <a:rPr lang="en-US" sz="1100" u="none" strike="noStrike">
                          <a:effectLst/>
                        </a:rPr>
                        <a:t>spring sidecar</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49" marR="9449" marT="9449" marB="0" anchor="ctr">
                    <a:solidFill>
                      <a:schemeClr val="accent6">
                        <a:lumMod val="40000"/>
                        <a:lumOff val="60000"/>
                      </a:schemeClr>
                    </a:solidFill>
                  </a:tcPr>
                </a:tc>
              </a:tr>
              <a:tr h="812607">
                <a:tc>
                  <a:txBody>
                    <a:bodyPr/>
                    <a:lstStyle/>
                    <a:p>
                      <a:pPr algn="l" fontAlgn="ctr"/>
                      <a:r>
                        <a:rPr lang="zh-CN" altLang="en-US" sz="1100" u="none" strike="noStrike">
                          <a:effectLst/>
                        </a:rPr>
                        <a:t>成熟度</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49" marR="9449" marT="9449" marB="0" anchor="ctr"/>
                </a:tc>
                <a:tc>
                  <a:txBody>
                    <a:bodyPr/>
                    <a:lstStyle/>
                    <a:p>
                      <a:pPr algn="l" fontAlgn="ctr"/>
                      <a:r>
                        <a:rPr lang="en-US" altLang="zh-CN" sz="1100" u="none" strike="noStrike">
                          <a:effectLst/>
                        </a:rPr>
                        <a:t>2017.5</a:t>
                      </a:r>
                      <a:r>
                        <a:rPr lang="zh-CN" altLang="en-US" sz="1100" u="none" strike="noStrike">
                          <a:effectLst/>
                        </a:rPr>
                        <a:t>发布</a:t>
                      </a:r>
                      <a:r>
                        <a:rPr lang="en-US" altLang="zh-CN" sz="1100" u="none" strike="noStrike">
                          <a:effectLst/>
                        </a:rPr>
                        <a:t>0.1</a:t>
                      </a:r>
                      <a:r>
                        <a:rPr lang="zh-CN" altLang="en-US" sz="1100" u="none" strike="noStrike">
                          <a:effectLst/>
                        </a:rPr>
                        <a:t>版本</a:t>
                      </a:r>
                      <a:br>
                        <a:rPr lang="zh-CN" altLang="en-US" sz="1100" u="none" strike="noStrike">
                          <a:effectLst/>
                        </a:rPr>
                      </a:b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49" marR="9449" marT="9449" marB="0" anchor="ctr"/>
                </a:tc>
                <a:tc>
                  <a:txBody>
                    <a:bodyPr/>
                    <a:lstStyle/>
                    <a:p>
                      <a:pPr algn="l" fontAlgn="ctr"/>
                      <a:r>
                        <a:rPr lang="en-US" altLang="zh-CN" sz="1100" u="none" strike="noStrike">
                          <a:effectLst/>
                        </a:rPr>
                        <a:t>2016</a:t>
                      </a:r>
                      <a:r>
                        <a:rPr lang="zh-CN" altLang="en-US" sz="1100" u="none" strike="noStrike">
                          <a:effectLst/>
                        </a:rPr>
                        <a:t>年</a:t>
                      </a:r>
                      <a:r>
                        <a:rPr lang="en-US" altLang="zh-CN" sz="1100" u="none" strike="noStrike">
                          <a:effectLst/>
                        </a:rPr>
                        <a:t>2</a:t>
                      </a:r>
                      <a:r>
                        <a:rPr lang="zh-CN" altLang="en-US" sz="1100" u="none" strike="noStrike">
                          <a:effectLst/>
                        </a:rPr>
                        <a:t>月发布</a:t>
                      </a:r>
                      <a:r>
                        <a:rPr lang="en-US" altLang="zh-CN" sz="1100" u="none" strike="noStrike">
                          <a:effectLst/>
                        </a:rPr>
                        <a:t>0.1</a:t>
                      </a:r>
                      <a:r>
                        <a:rPr lang="zh-CN" altLang="en-US" sz="1100" u="none" strike="noStrike">
                          <a:effectLst/>
                        </a:rPr>
                        <a:t>版本</a:t>
                      </a:r>
                      <a:br>
                        <a:rPr lang="zh-CN" altLang="en-US" sz="1100" u="none" strike="noStrike">
                          <a:effectLst/>
                        </a:rPr>
                      </a:br>
                      <a:r>
                        <a:rPr lang="zh-CN" altLang="en-US" sz="1100" u="none" strike="noStrike">
                          <a:effectLst/>
                        </a:rPr>
                        <a:t>在</a:t>
                      </a:r>
                      <a:r>
                        <a:rPr lang="en-US" sz="1100" u="none" strike="noStrike">
                          <a:effectLst/>
                        </a:rPr>
                        <a:t>Twitter Finagle</a:t>
                      </a:r>
                      <a:r>
                        <a:rPr lang="zh-CN" altLang="en-US" sz="1100" u="none" strike="noStrike">
                          <a:effectLst/>
                        </a:rPr>
                        <a:t>上使用， </a:t>
                      </a:r>
                      <a:r>
                        <a:rPr lang="en-US" sz="1100" u="none" strike="noStrike">
                          <a:effectLst/>
                        </a:rPr>
                        <a:t>Twitter、 Soundcloud</a:t>
                      </a:r>
                      <a:r>
                        <a:rPr lang="zh-CN" altLang="en-US" sz="1100" u="none" strike="noStrike">
                          <a:effectLst/>
                        </a:rPr>
                        <a:t>和</a:t>
                      </a:r>
                      <a:r>
                        <a:rPr lang="en-US" sz="1100" u="none" strike="noStrike">
                          <a:effectLst/>
                        </a:rPr>
                        <a:t>Pinterest </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49" marR="9449" marT="9449" marB="0" anchor="ctr"/>
                </a:tc>
                <a:tc>
                  <a:txBody>
                    <a:bodyPr/>
                    <a:lstStyle/>
                    <a:p>
                      <a:pPr algn="l" fontAlgn="ctr"/>
                      <a:r>
                        <a:rPr lang="en-US" altLang="zh-CN" sz="1100" u="none" strike="noStrike">
                          <a:effectLst/>
                        </a:rPr>
                        <a:t>2017.9</a:t>
                      </a:r>
                      <a:r>
                        <a:rPr lang="zh-CN" altLang="en-US" sz="1100" u="none" strike="noStrike">
                          <a:effectLst/>
                        </a:rPr>
                        <a:t>发布</a:t>
                      </a:r>
                      <a:r>
                        <a:rPr lang="en-US" altLang="zh-CN" sz="1100" u="none" strike="noStrike">
                          <a:effectLst/>
                        </a:rPr>
                        <a:t>0.1</a:t>
                      </a:r>
                      <a:r>
                        <a:rPr lang="zh-CN" altLang="en-US" sz="1100" u="none" strike="noStrike">
                          <a:effectLst/>
                        </a:rPr>
                        <a:t>版本。</a:t>
                      </a:r>
                      <a:br>
                        <a:rPr lang="zh-CN" altLang="en-US" sz="1100" u="none" strike="noStrike">
                          <a:effectLst/>
                        </a:rPr>
                      </a:br>
                      <a:r>
                        <a:rPr lang="en-US" sz="1100" u="none" strike="noStrike">
                          <a:effectLst/>
                        </a:rPr>
                        <a:t>Nginx</a:t>
                      </a:r>
                      <a:r>
                        <a:rPr lang="zh-CN" altLang="en-US" sz="1100" u="none" strike="noStrike">
                          <a:effectLst/>
                        </a:rPr>
                        <a:t>使用非常广泛，但是</a:t>
                      </a:r>
                      <a:r>
                        <a:rPr lang="en-US" sz="1100" u="none" strike="noStrike">
                          <a:effectLst/>
                        </a:rPr>
                        <a:t>Nginmesh</a:t>
                      </a:r>
                      <a:r>
                        <a:rPr lang="zh-CN" altLang="en-US" sz="1100" u="none" strike="noStrike">
                          <a:effectLst/>
                        </a:rPr>
                        <a:t>还未看到商用</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49" marR="9449" marT="9449" marB="0" anchor="ctr"/>
                </a:tc>
                <a:tc>
                  <a:txBody>
                    <a:bodyPr/>
                    <a:lstStyle/>
                    <a:p>
                      <a:pPr algn="l" fontAlgn="ctr"/>
                      <a:r>
                        <a:rPr lang="en-US" sz="1100" u="none" strike="noStrike">
                          <a:effectLst/>
                        </a:rPr>
                        <a:t>SpringCloud</a:t>
                      </a:r>
                      <a:r>
                        <a:rPr lang="zh-CN" altLang="en-US" sz="1100" u="none" strike="noStrike">
                          <a:effectLst/>
                        </a:rPr>
                        <a:t>国外有大量商用案例。</a:t>
                      </a:r>
                      <a:br>
                        <a:rPr lang="zh-CN" altLang="en-US" sz="1100" u="none" strike="noStrike">
                          <a:effectLst/>
                        </a:rPr>
                      </a:br>
                      <a:r>
                        <a:rPr lang="en-US" sz="1100" u="none" strike="noStrike">
                          <a:effectLst/>
                        </a:rPr>
                        <a:t>Sidecar</a:t>
                      </a:r>
                      <a:r>
                        <a:rPr lang="zh-CN" altLang="en-US" sz="1100" u="none" strike="noStrike">
                          <a:effectLst/>
                        </a:rPr>
                        <a:t>网上有比较多的使用讲解，但是推出时间不详，解决非</a:t>
                      </a:r>
                      <a:r>
                        <a:rPr lang="en-US" sz="1100" u="none" strike="noStrike">
                          <a:effectLst/>
                        </a:rPr>
                        <a:t>Java</a:t>
                      </a:r>
                      <a:r>
                        <a:rPr lang="zh-CN" altLang="en-US" sz="1100" u="none" strike="noStrike">
                          <a:effectLst/>
                        </a:rPr>
                        <a:t>应</a:t>
                      </a:r>
                      <a:r>
                        <a:rPr lang="zh-CN" altLang="en-US" sz="1100" u="none" strike="noStrike">
                          <a:effectLst/>
                        </a:rPr>
                        <a:t>用</a:t>
                      </a:r>
                      <a:r>
                        <a:rPr lang="zh-CN" altLang="en-US" sz="1100" u="none" strike="noStrike" smtClean="0">
                          <a:effectLst/>
                        </a:rPr>
                        <a:t>的组件</a:t>
                      </a:r>
                      <a:r>
                        <a:rPr lang="zh-CN" altLang="en-US" sz="1100" u="none" strike="noStrike">
                          <a:effectLst/>
                        </a:rPr>
                        <a:t>，而非</a:t>
                      </a:r>
                      <a:r>
                        <a:rPr lang="en-US" sz="1100" u="none" strike="noStrike">
                          <a:effectLst/>
                        </a:rPr>
                        <a:t>Servicemesh</a:t>
                      </a:r>
                      <a:r>
                        <a:rPr lang="zh-CN" altLang="en-US" sz="1100" u="none" strike="noStrike">
                          <a:effectLst/>
                        </a:rPr>
                        <a:t>概念</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49" marR="9449" marT="9449" marB="0" anchor="ctr"/>
                </a:tc>
              </a:tr>
              <a:tr h="175750">
                <a:tc>
                  <a:txBody>
                    <a:bodyPr/>
                    <a:lstStyle/>
                    <a:p>
                      <a:pPr algn="l" fontAlgn="ctr"/>
                      <a:r>
                        <a:rPr lang="zh-CN" altLang="en-US" sz="1100" u="none" strike="noStrike">
                          <a:effectLst/>
                        </a:rPr>
                        <a:t>关注度</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49" marR="9449" marT="9449" marB="0" anchor="ctr"/>
                </a:tc>
                <a:tc>
                  <a:txBody>
                    <a:bodyPr/>
                    <a:lstStyle/>
                    <a:p>
                      <a:pPr algn="l" fontAlgn="ctr"/>
                      <a:r>
                        <a:rPr lang="zh-CN" altLang="en-US" sz="1100" u="none" strike="noStrike" smtClean="0">
                          <a:effectLst/>
                        </a:rPr>
                        <a:t>低</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49" marR="9449" marT="9449" marB="0" anchor="ctr"/>
                </a:tc>
                <a:tc>
                  <a:txBody>
                    <a:bodyPr/>
                    <a:lstStyle/>
                    <a:p>
                      <a:pPr algn="l" fontAlgn="ctr"/>
                      <a:r>
                        <a:rPr lang="zh-CN" altLang="en-US" sz="1100" u="none" strike="noStrike">
                          <a:effectLst/>
                        </a:rPr>
                        <a:t>高</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49" marR="9449" marT="9449" marB="0" anchor="ctr"/>
                </a:tc>
                <a:tc>
                  <a:txBody>
                    <a:bodyPr/>
                    <a:lstStyle/>
                    <a:p>
                      <a:pPr algn="l" fontAlgn="ctr"/>
                      <a:r>
                        <a:rPr lang="zh-CN" altLang="en-US" sz="1100" b="0" i="0" u="none" strike="noStrike" smtClean="0">
                          <a:solidFill>
                            <a:srgbClr val="000000"/>
                          </a:solidFill>
                          <a:effectLst/>
                          <a:latin typeface="宋体" panose="02010600030101010101" pitchFamily="2" charset="-122"/>
                          <a:ea typeface="宋体" panose="02010600030101010101" pitchFamily="2" charset="-122"/>
                        </a:rPr>
                        <a:t>低</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49" marR="9449" marT="9449" marB="0" anchor="ctr"/>
                </a:tc>
                <a:tc>
                  <a:txBody>
                    <a:bodyPr/>
                    <a:lstStyle/>
                    <a:p>
                      <a:pPr algn="l" fontAlgn="ctr"/>
                      <a:r>
                        <a:rPr lang="zh-CN" altLang="en-US" sz="1100" u="none" strike="noStrike">
                          <a:effectLst/>
                        </a:rPr>
                        <a:t>中，</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49" marR="9449" marT="9449" marB="0" anchor="ctr"/>
                </a:tc>
              </a:tr>
              <a:tr h="680322">
                <a:tc>
                  <a:txBody>
                    <a:bodyPr/>
                    <a:lstStyle/>
                    <a:p>
                      <a:pPr algn="l" fontAlgn="ctr"/>
                      <a:r>
                        <a:rPr lang="zh-CN" altLang="en-US" sz="1100" u="none" strike="noStrike">
                          <a:effectLst/>
                        </a:rPr>
                        <a:t>可控性</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49" marR="9449" marT="9449" marB="0" anchor="ctr"/>
                </a:tc>
                <a:tc>
                  <a:txBody>
                    <a:bodyPr/>
                    <a:lstStyle/>
                    <a:p>
                      <a:pPr algn="l" fontAlgn="ctr"/>
                      <a:r>
                        <a:rPr lang="zh-CN" altLang="en-US" sz="1100" u="none" strike="noStrike">
                          <a:effectLst/>
                        </a:rPr>
                        <a:t>控制面板用</a:t>
                      </a:r>
                      <a:r>
                        <a:rPr lang="en-US" altLang="zh-CN" sz="1100" u="none" strike="noStrike">
                          <a:effectLst/>
                        </a:rPr>
                        <a:t>Go</a:t>
                      </a:r>
                      <a:r>
                        <a:rPr lang="zh-CN" altLang="en-US" sz="1100" u="none" strike="noStrike">
                          <a:effectLst/>
                        </a:rPr>
                        <a:t>语言，数据面板</a:t>
                      </a:r>
                      <a:r>
                        <a:rPr lang="en-US" altLang="zh-CN" sz="1100" u="none" strike="noStrike">
                          <a:effectLst/>
                        </a:rPr>
                        <a:t>Envoy C++</a:t>
                      </a:r>
                      <a:r>
                        <a:rPr lang="zh-CN" altLang="en-US" sz="1100" u="none" strike="noStrike">
                          <a:effectLst/>
                        </a:rPr>
                        <a:t>开发，性能高</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49" marR="9449" marT="9449" marB="0" anchor="ctr"/>
                </a:tc>
                <a:tc>
                  <a:txBody>
                    <a:bodyPr/>
                    <a:lstStyle/>
                    <a:p>
                      <a:pPr algn="l" fontAlgn="ctr"/>
                      <a:r>
                        <a:rPr lang="en-US" sz="1100" u="none" strike="noStrike">
                          <a:effectLst/>
                        </a:rPr>
                        <a:t>Scala</a:t>
                      </a:r>
                      <a:r>
                        <a:rPr lang="zh-CN" altLang="en-US" sz="1100" u="none" strike="noStrike">
                          <a:effectLst/>
                        </a:rPr>
                        <a:t>开发</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49" marR="9449" marT="9449" marB="0" anchor="ctr"/>
                </a:tc>
                <a:tc>
                  <a:txBody>
                    <a:bodyPr/>
                    <a:lstStyle/>
                    <a:p>
                      <a:pPr algn="l" fontAlgn="ctr"/>
                      <a:r>
                        <a:rPr lang="en-US" sz="1100" u="none" strike="noStrike">
                          <a:effectLst/>
                        </a:rPr>
                        <a:t>Go</a:t>
                      </a:r>
                      <a:r>
                        <a:rPr lang="zh-CN" altLang="en-US" sz="1100" u="none" strike="noStrike">
                          <a:effectLst/>
                        </a:rPr>
                        <a:t>开发，可用 </a:t>
                      </a:r>
                      <a:r>
                        <a:rPr lang="en-US" sz="1100" u="none" strike="noStrike">
                          <a:effectLst/>
                        </a:rPr>
                        <a:t>Lua </a:t>
                      </a:r>
                      <a:r>
                        <a:rPr lang="zh-CN" altLang="en-US" sz="1100" u="none" strike="noStrike">
                          <a:effectLst/>
                        </a:rPr>
                        <a:t>和 </a:t>
                      </a:r>
                      <a:r>
                        <a:rPr lang="en-US" sz="1100" u="none" strike="noStrike">
                          <a:effectLst/>
                        </a:rPr>
                        <a:t>nginScript</a:t>
                      </a:r>
                      <a:r>
                        <a:rPr lang="zh-CN" altLang="en-US" sz="1100" u="none" strike="noStrike">
                          <a:effectLst/>
                        </a:rPr>
                        <a:t>脚本语言深度定制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49" marR="9449" marT="9449" marB="0" anchor="ctr"/>
                </a:tc>
                <a:tc>
                  <a:txBody>
                    <a:bodyPr/>
                    <a:lstStyle/>
                    <a:p>
                      <a:pPr algn="l" fontAlgn="ctr"/>
                      <a:r>
                        <a:rPr lang="en-US" sz="1100" u="none" strike="noStrike">
                          <a:effectLst/>
                        </a:rPr>
                        <a:t>Java</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49" marR="9449" marT="9449" marB="0" anchor="ctr"/>
                </a:tc>
              </a:tr>
              <a:tr h="670873">
                <a:tc>
                  <a:txBody>
                    <a:bodyPr/>
                    <a:lstStyle/>
                    <a:p>
                      <a:pPr algn="l" fontAlgn="ctr"/>
                      <a:r>
                        <a:rPr lang="zh-CN" altLang="en-US" sz="1100" u="none" strike="noStrike">
                          <a:effectLst/>
                        </a:rPr>
                        <a:t>支持的接口</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49" marR="9449" marT="9449" marB="0" anchor="ctr"/>
                </a:tc>
                <a:tc>
                  <a:txBody>
                    <a:bodyPr/>
                    <a:lstStyle/>
                    <a:p>
                      <a:pPr algn="l" fontAlgn="ctr"/>
                      <a:r>
                        <a:rPr lang="en-US" sz="1100" u="none" strike="noStrike">
                          <a:effectLst/>
                        </a:rPr>
                        <a:t>HTTP，gRPC</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49" marR="9449" marT="9449" marB="0" anchor="ctr"/>
                </a:tc>
                <a:tc>
                  <a:txBody>
                    <a:bodyPr/>
                    <a:lstStyle/>
                    <a:p>
                      <a:pPr algn="l" fontAlgn="ctr"/>
                      <a:r>
                        <a:rPr lang="en-US" sz="1100" u="none" strike="noStrike">
                          <a:effectLst/>
                        </a:rPr>
                        <a:t>HTTP，gRPC</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49" marR="9449" marT="9449" marB="0" anchor="ctr"/>
                </a:tc>
                <a:tc>
                  <a:txBody>
                    <a:bodyPr/>
                    <a:lstStyle/>
                    <a:p>
                      <a:pPr algn="l" fontAlgn="ctr"/>
                      <a:r>
                        <a:rPr lang="en-US" sz="1100" u="none" strike="noStrike">
                          <a:effectLst/>
                        </a:rPr>
                        <a:t>HTTP，</a:t>
                      </a:r>
                      <a:r>
                        <a:rPr lang="zh-CN" altLang="en-US" sz="1100" u="none" strike="noStrike">
                          <a:effectLst/>
                        </a:rPr>
                        <a:t>暂不支持</a:t>
                      </a:r>
                      <a:r>
                        <a:rPr lang="en-US" sz="1100" u="none" strike="noStrike">
                          <a:effectLst/>
                        </a:rPr>
                        <a:t>TCP</a:t>
                      </a:r>
                      <a:r>
                        <a:rPr lang="zh-CN" altLang="en-US" sz="1100" u="none" strike="noStrike">
                          <a:effectLst/>
                        </a:rPr>
                        <a:t>和</a:t>
                      </a:r>
                      <a:r>
                        <a:rPr lang="en-US" sz="1100" u="none" strike="noStrike">
                          <a:effectLst/>
                        </a:rPr>
                        <a:t>gRPC</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449" marR="9449" marT="9449" marB="0" anchor="ctr"/>
                </a:tc>
                <a:tc>
                  <a:txBody>
                    <a:bodyPr/>
                    <a:lstStyle/>
                    <a:p>
                      <a:pPr algn="l" fontAlgn="ctr"/>
                      <a:r>
                        <a:rPr lang="en-US" sz="1100" u="none" strike="noStrike">
                          <a:effectLst/>
                        </a:rPr>
                        <a:t>HTTP/RESTFul</a:t>
                      </a:r>
                      <a:br>
                        <a:rPr lang="en-US" sz="1100" u="none" strike="noStrike">
                          <a:effectLst/>
                        </a:rPr>
                      </a:br>
                      <a:r>
                        <a:rPr lang="en-US" sz="1100" u="none" strike="noStrike">
                          <a:effectLst/>
                        </a:rPr>
                        <a:t>RPC/grpc（</a:t>
                      </a:r>
                      <a:r>
                        <a:rPr lang="zh-CN" altLang="en-US" sz="1100" u="none" strike="noStrike">
                          <a:effectLst/>
                        </a:rPr>
                        <a:t>服务侧接口需要跟随改变，</a:t>
                      </a:r>
                      <a:r>
                        <a:rPr lang="en-US" sz="1100" u="none" strike="noStrike">
                          <a:effectLst/>
                        </a:rPr>
                        <a:t>Spring</a:t>
                      </a:r>
                      <a:r>
                        <a:rPr lang="zh-CN" altLang="en-US" sz="1100" u="none" strike="noStrike">
                          <a:effectLst/>
                        </a:rPr>
                        <a:t>不推荐）</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449" marR="9449" marT="9449" marB="0" anchor="ctr"/>
                </a:tc>
              </a:tr>
            </a:tbl>
          </a:graphicData>
        </a:graphic>
      </p:graphicFrame>
    </p:spTree>
    <p:extLst>
      <p:ext uri="{BB962C8B-B14F-4D97-AF65-F5344CB8AC3E}">
        <p14:creationId xmlns:p14="http://schemas.microsoft.com/office/powerpoint/2010/main" val="374977503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55f918838b45d"/>
          <p:cNvPicPr>
            <a:picLocks noChangeAspect="1"/>
          </p:cNvPicPr>
          <p:nvPr/>
        </p:nvPicPr>
        <p:blipFill>
          <a:blip r:embed="rId2"/>
          <a:stretch>
            <a:fillRect/>
          </a:stretch>
        </p:blipFill>
        <p:spPr>
          <a:xfrm>
            <a:off x="1344295" y="433705"/>
            <a:ext cx="6414770" cy="4277360"/>
          </a:xfrm>
          <a:prstGeom prst="rect">
            <a:avLst/>
          </a:prstGeom>
        </p:spPr>
      </p:pic>
      <p:sp>
        <p:nvSpPr>
          <p:cNvPr id="6" name="TextBox 2"/>
          <p:cNvSpPr txBox="1"/>
          <p:nvPr/>
        </p:nvSpPr>
        <p:spPr>
          <a:xfrm>
            <a:off x="2731453" y="2199958"/>
            <a:ext cx="3681095" cy="743585"/>
          </a:xfrm>
          <a:prstGeom prst="rect">
            <a:avLst/>
          </a:prstGeom>
          <a:solidFill>
            <a:srgbClr val="FFFFFF"/>
          </a:solidFill>
        </p:spPr>
        <p:txBody>
          <a:bodyPr wrap="square" rtlCol="0">
            <a:spAutoFit/>
          </a:bodyPr>
          <a:lstStyle/>
          <a:p>
            <a:pPr algn="ctr"/>
            <a:r>
              <a:rPr lang="en-US" altLang="zh-CN" sz="4000" dirty="0" smtClean="0">
                <a:solidFill>
                  <a:srgbClr val="000000"/>
                </a:solidFill>
                <a:latin typeface="微软雅黑" panose="020B0503020204020204" pitchFamily="34" charset="-122"/>
                <a:ea typeface="微软雅黑" panose="020B0503020204020204" pitchFamily="34" charset="-122"/>
              </a:rPr>
              <a:t>THANK  YOU</a:t>
            </a:r>
          </a:p>
        </p:txBody>
      </p:sp>
      <p:cxnSp>
        <p:nvCxnSpPr>
          <p:cNvPr id="51" name="直接连接符 50"/>
          <p:cNvCxnSpPr/>
          <p:nvPr/>
        </p:nvCxnSpPr>
        <p:spPr>
          <a:xfrm flipV="1">
            <a:off x="6276340" y="194310"/>
            <a:ext cx="855345" cy="85534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6558915" y="-421005"/>
            <a:ext cx="950595" cy="95059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2228850" y="3908425"/>
            <a:ext cx="950595" cy="95059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71" name="组合 70"/>
          <p:cNvGrpSpPr/>
          <p:nvPr/>
        </p:nvGrpSpPr>
        <p:grpSpPr>
          <a:xfrm>
            <a:off x="2889250" y="882968"/>
            <a:ext cx="3365500" cy="3377565"/>
            <a:chOff x="4439" y="976"/>
            <a:chExt cx="6125" cy="6147"/>
          </a:xfrm>
        </p:grpSpPr>
        <p:sp>
          <p:nvSpPr>
            <p:cNvPr id="66" name="椭圆 36"/>
            <p:cNvSpPr/>
            <p:nvPr/>
          </p:nvSpPr>
          <p:spPr>
            <a:xfrm>
              <a:off x="4674" y="976"/>
              <a:ext cx="5582" cy="1828"/>
            </a:xfrm>
            <a:custGeom>
              <a:avLst/>
              <a:gdLst>
                <a:gd name="connsiteX0" fmla="*/ 0 w 2956655"/>
                <a:gd name="connsiteY0" fmla="*/ 1478328 h 2956655"/>
                <a:gd name="connsiteX1" fmla="*/ 1478328 w 2956655"/>
                <a:gd name="connsiteY1" fmla="*/ 0 h 2956655"/>
                <a:gd name="connsiteX2" fmla="*/ 2956656 w 2956655"/>
                <a:gd name="connsiteY2" fmla="*/ 1478328 h 2956655"/>
                <a:gd name="connsiteX3" fmla="*/ 1478328 w 2956655"/>
                <a:gd name="connsiteY3" fmla="*/ 2956656 h 2956655"/>
                <a:gd name="connsiteX4" fmla="*/ 0 w 2956655"/>
                <a:gd name="connsiteY4" fmla="*/ 1478328 h 2956655"/>
                <a:gd name="connsiteX0-1" fmla="*/ 113700 w 3070356"/>
                <a:gd name="connsiteY0-2" fmla="*/ 1489667 h 2967995"/>
                <a:gd name="connsiteX1-3" fmla="*/ 267006 w 3070356"/>
                <a:gd name="connsiteY1-4" fmla="*/ 841967 h 2967995"/>
                <a:gd name="connsiteX2-5" fmla="*/ 1592028 w 3070356"/>
                <a:gd name="connsiteY2-6" fmla="*/ 11339 h 2967995"/>
                <a:gd name="connsiteX3-7" fmla="*/ 3070356 w 3070356"/>
                <a:gd name="connsiteY3-8" fmla="*/ 1489667 h 2967995"/>
                <a:gd name="connsiteX4-9" fmla="*/ 1592028 w 3070356"/>
                <a:gd name="connsiteY4-10" fmla="*/ 2967995 h 2967995"/>
                <a:gd name="connsiteX5" fmla="*/ 113700 w 3070356"/>
                <a:gd name="connsiteY5" fmla="*/ 1489667 h 2967995"/>
                <a:gd name="connsiteX0-11" fmla="*/ 113700 w 3070356"/>
                <a:gd name="connsiteY0-12" fmla="*/ 1491370 h 2969698"/>
                <a:gd name="connsiteX1-13" fmla="*/ 267006 w 3070356"/>
                <a:gd name="connsiteY1-14" fmla="*/ 843670 h 2969698"/>
                <a:gd name="connsiteX2-15" fmla="*/ 1592028 w 3070356"/>
                <a:gd name="connsiteY2-16" fmla="*/ 13042 h 2969698"/>
                <a:gd name="connsiteX3-17" fmla="*/ 3070356 w 3070356"/>
                <a:gd name="connsiteY3-18" fmla="*/ 1491370 h 2969698"/>
                <a:gd name="connsiteX4-19" fmla="*/ 1592028 w 3070356"/>
                <a:gd name="connsiteY4-20" fmla="*/ 2969698 h 2969698"/>
                <a:gd name="connsiteX5-21" fmla="*/ 113700 w 3070356"/>
                <a:gd name="connsiteY5-22" fmla="*/ 1491370 h 2969698"/>
                <a:gd name="connsiteX0-23" fmla="*/ 113700 w 3070356"/>
                <a:gd name="connsiteY0-24" fmla="*/ 1472696 h 2951024"/>
                <a:gd name="connsiteX1-25" fmla="*/ 267006 w 3070356"/>
                <a:gd name="connsiteY1-26" fmla="*/ 824996 h 2951024"/>
                <a:gd name="connsiteX2-27" fmla="*/ 1639653 w 3070356"/>
                <a:gd name="connsiteY2-28" fmla="*/ 13418 h 2951024"/>
                <a:gd name="connsiteX3-29" fmla="*/ 3070356 w 3070356"/>
                <a:gd name="connsiteY3-30" fmla="*/ 1472696 h 2951024"/>
                <a:gd name="connsiteX4-31" fmla="*/ 1592028 w 3070356"/>
                <a:gd name="connsiteY4-32" fmla="*/ 2951024 h 2951024"/>
                <a:gd name="connsiteX5-33" fmla="*/ 113700 w 3070356"/>
                <a:gd name="connsiteY5-34" fmla="*/ 1472696 h 2951024"/>
                <a:gd name="connsiteX0-35" fmla="*/ 113700 w 3070356"/>
                <a:gd name="connsiteY0-36" fmla="*/ 1459560 h 2937888"/>
                <a:gd name="connsiteX1-37" fmla="*/ 267006 w 3070356"/>
                <a:gd name="connsiteY1-38" fmla="*/ 811860 h 2937888"/>
                <a:gd name="connsiteX2-39" fmla="*/ 1639653 w 3070356"/>
                <a:gd name="connsiteY2-40" fmla="*/ 282 h 2937888"/>
                <a:gd name="connsiteX3-41" fmla="*/ 3070356 w 3070356"/>
                <a:gd name="connsiteY3-42" fmla="*/ 1459560 h 2937888"/>
                <a:gd name="connsiteX4-43" fmla="*/ 1592028 w 3070356"/>
                <a:gd name="connsiteY4-44" fmla="*/ 2937888 h 2937888"/>
                <a:gd name="connsiteX5-45" fmla="*/ 113700 w 3070356"/>
                <a:gd name="connsiteY5-46" fmla="*/ 1459560 h 2937888"/>
                <a:gd name="connsiteX0-47" fmla="*/ 113700 w 3070356"/>
                <a:gd name="connsiteY0-48" fmla="*/ 1459978 h 2938306"/>
                <a:gd name="connsiteX1-49" fmla="*/ 267006 w 3070356"/>
                <a:gd name="connsiteY1-50" fmla="*/ 812278 h 2938306"/>
                <a:gd name="connsiteX2-51" fmla="*/ 1639653 w 3070356"/>
                <a:gd name="connsiteY2-52" fmla="*/ 700 h 2938306"/>
                <a:gd name="connsiteX3-53" fmla="*/ 3070356 w 3070356"/>
                <a:gd name="connsiteY3-54" fmla="*/ 1459978 h 2938306"/>
                <a:gd name="connsiteX4-55" fmla="*/ 1592028 w 3070356"/>
                <a:gd name="connsiteY4-56" fmla="*/ 2938306 h 2938306"/>
                <a:gd name="connsiteX5-57" fmla="*/ 113700 w 3070356"/>
                <a:gd name="connsiteY5-58" fmla="*/ 1459978 h 2938306"/>
                <a:gd name="connsiteX0-59" fmla="*/ 113700 w 3070356"/>
                <a:gd name="connsiteY0-60" fmla="*/ 1459978 h 2938306"/>
                <a:gd name="connsiteX1-61" fmla="*/ 267006 w 3070356"/>
                <a:gd name="connsiteY1-62" fmla="*/ 812278 h 2938306"/>
                <a:gd name="connsiteX2-63" fmla="*/ 1639653 w 3070356"/>
                <a:gd name="connsiteY2-64" fmla="*/ 700 h 2938306"/>
                <a:gd name="connsiteX3-65" fmla="*/ 3070356 w 3070356"/>
                <a:gd name="connsiteY3-66" fmla="*/ 1459978 h 2938306"/>
                <a:gd name="connsiteX4-67" fmla="*/ 1592028 w 3070356"/>
                <a:gd name="connsiteY4-68" fmla="*/ 2938306 h 2938306"/>
                <a:gd name="connsiteX5-69" fmla="*/ 205140 w 3070356"/>
                <a:gd name="connsiteY5-70" fmla="*/ 1551418 h 2938306"/>
                <a:gd name="connsiteX0-71" fmla="*/ 70330 w 2873680"/>
                <a:gd name="connsiteY0-72" fmla="*/ 812278 h 2938306"/>
                <a:gd name="connsiteX1-73" fmla="*/ 1442977 w 2873680"/>
                <a:gd name="connsiteY1-74" fmla="*/ 700 h 2938306"/>
                <a:gd name="connsiteX2-75" fmla="*/ 2873680 w 2873680"/>
                <a:gd name="connsiteY2-76" fmla="*/ 1459978 h 2938306"/>
                <a:gd name="connsiteX3-77" fmla="*/ 1395352 w 2873680"/>
                <a:gd name="connsiteY3-78" fmla="*/ 2938306 h 2938306"/>
                <a:gd name="connsiteX4-79" fmla="*/ 8464 w 2873680"/>
                <a:gd name="connsiteY4-80" fmla="*/ 1551418 h 2938306"/>
                <a:gd name="connsiteX0-81" fmla="*/ 0 w 2803350"/>
                <a:gd name="connsiteY0-82" fmla="*/ 812278 h 2938306"/>
                <a:gd name="connsiteX1-83" fmla="*/ 1372647 w 2803350"/>
                <a:gd name="connsiteY1-84" fmla="*/ 700 h 2938306"/>
                <a:gd name="connsiteX2-85" fmla="*/ 2803350 w 2803350"/>
                <a:gd name="connsiteY2-86" fmla="*/ 1459978 h 2938306"/>
                <a:gd name="connsiteX3-87" fmla="*/ 1325022 w 2803350"/>
                <a:gd name="connsiteY3-88" fmla="*/ 2938306 h 2938306"/>
                <a:gd name="connsiteX0-89" fmla="*/ 0 w 2803350"/>
                <a:gd name="connsiteY0-90" fmla="*/ 812278 h 1459978"/>
                <a:gd name="connsiteX1-91" fmla="*/ 1372647 w 2803350"/>
                <a:gd name="connsiteY1-92" fmla="*/ 700 h 1459978"/>
                <a:gd name="connsiteX2-93" fmla="*/ 2803350 w 2803350"/>
                <a:gd name="connsiteY2-94" fmla="*/ 1459978 h 1459978"/>
                <a:gd name="connsiteX0-95" fmla="*/ 0 w 2803350"/>
                <a:gd name="connsiteY0-96" fmla="*/ 812278 h 1459978"/>
                <a:gd name="connsiteX1-97" fmla="*/ 1372647 w 2803350"/>
                <a:gd name="connsiteY1-98" fmla="*/ 700 h 1459978"/>
                <a:gd name="connsiteX2-99" fmla="*/ 2803350 w 2803350"/>
                <a:gd name="connsiteY2-100" fmla="*/ 1459978 h 1459978"/>
                <a:gd name="connsiteX0-101" fmla="*/ 0 w 2816130"/>
                <a:gd name="connsiteY0-102" fmla="*/ 811578 h 1459278"/>
                <a:gd name="connsiteX1-103" fmla="*/ 1372647 w 2816130"/>
                <a:gd name="connsiteY1-104" fmla="*/ 0 h 1459278"/>
                <a:gd name="connsiteX2-105" fmla="*/ 2666999 w 2816130"/>
                <a:gd name="connsiteY2-106" fmla="*/ 849678 h 1459278"/>
                <a:gd name="connsiteX3-107" fmla="*/ 2803350 w 2816130"/>
                <a:gd name="connsiteY3-108" fmla="*/ 1459278 h 1459278"/>
                <a:gd name="connsiteX0-109" fmla="*/ 0 w 2816130"/>
                <a:gd name="connsiteY0-110" fmla="*/ 811578 h 1459278"/>
                <a:gd name="connsiteX1-111" fmla="*/ 1372647 w 2816130"/>
                <a:gd name="connsiteY1-112" fmla="*/ 0 h 1459278"/>
                <a:gd name="connsiteX2-113" fmla="*/ 2666999 w 2816130"/>
                <a:gd name="connsiteY2-114" fmla="*/ 849678 h 1459278"/>
                <a:gd name="connsiteX3-115" fmla="*/ 2803350 w 2816130"/>
                <a:gd name="connsiteY3-116" fmla="*/ 1459278 h 1459278"/>
                <a:gd name="connsiteX0-117" fmla="*/ 0 w 2666999"/>
                <a:gd name="connsiteY0-118" fmla="*/ 811578 h 849678"/>
                <a:gd name="connsiteX1-119" fmla="*/ 1372647 w 2666999"/>
                <a:gd name="connsiteY1-120" fmla="*/ 0 h 849678"/>
                <a:gd name="connsiteX2-121" fmla="*/ 2666999 w 2666999"/>
                <a:gd name="connsiteY2-122" fmla="*/ 849678 h 849678"/>
                <a:gd name="connsiteX0-123" fmla="*/ 0 w 2666999"/>
                <a:gd name="connsiteY0-124" fmla="*/ 811578 h 849678"/>
                <a:gd name="connsiteX1-125" fmla="*/ 1372647 w 2666999"/>
                <a:gd name="connsiteY1-126" fmla="*/ 0 h 849678"/>
                <a:gd name="connsiteX2-127" fmla="*/ 2666999 w 2666999"/>
                <a:gd name="connsiteY2-128" fmla="*/ 849678 h 849678"/>
                <a:gd name="connsiteX0-129" fmla="*/ 0 w 2666999"/>
                <a:gd name="connsiteY0-130" fmla="*/ 811598 h 849698"/>
                <a:gd name="connsiteX1-131" fmla="*/ 1372647 w 2666999"/>
                <a:gd name="connsiteY1-132" fmla="*/ 20 h 849698"/>
                <a:gd name="connsiteX2-133" fmla="*/ 2666999 w 2666999"/>
                <a:gd name="connsiteY2-134" fmla="*/ 849698 h 849698"/>
                <a:gd name="connsiteX0-135" fmla="*/ 0 w 2666999"/>
                <a:gd name="connsiteY0-136" fmla="*/ 811598 h 849698"/>
                <a:gd name="connsiteX1-137" fmla="*/ 1372647 w 2666999"/>
                <a:gd name="connsiteY1-138" fmla="*/ 20 h 849698"/>
                <a:gd name="connsiteX2-139" fmla="*/ 2666999 w 2666999"/>
                <a:gd name="connsiteY2-140" fmla="*/ 849698 h 849698"/>
                <a:gd name="connsiteX0-141" fmla="*/ 0 w 2666999"/>
                <a:gd name="connsiteY0-142" fmla="*/ 811591 h 849691"/>
                <a:gd name="connsiteX1-143" fmla="*/ 1372647 w 2666999"/>
                <a:gd name="connsiteY1-144" fmla="*/ 13 h 849691"/>
                <a:gd name="connsiteX2-145" fmla="*/ 2666999 w 2666999"/>
                <a:gd name="connsiteY2-146" fmla="*/ 849691 h 849691"/>
                <a:gd name="connsiteX0-147" fmla="*/ 0 w 2666999"/>
                <a:gd name="connsiteY0-148" fmla="*/ 811591 h 849691"/>
                <a:gd name="connsiteX1-149" fmla="*/ 1372647 w 2666999"/>
                <a:gd name="connsiteY1-150" fmla="*/ 13 h 849691"/>
                <a:gd name="connsiteX2-151" fmla="*/ 2666999 w 2666999"/>
                <a:gd name="connsiteY2-152" fmla="*/ 849691 h 849691"/>
                <a:gd name="connsiteX0-153" fmla="*/ 0 w 2666999"/>
                <a:gd name="connsiteY0-154" fmla="*/ 811591 h 849691"/>
                <a:gd name="connsiteX1-155" fmla="*/ 1372647 w 2666999"/>
                <a:gd name="connsiteY1-156" fmla="*/ 13 h 849691"/>
                <a:gd name="connsiteX2-157" fmla="*/ 2666999 w 2666999"/>
                <a:gd name="connsiteY2-158" fmla="*/ 849691 h 849691"/>
                <a:gd name="connsiteX0-159" fmla="*/ 0 w 2686049"/>
                <a:gd name="connsiteY0-160" fmla="*/ 859207 h 859207"/>
                <a:gd name="connsiteX1-161" fmla="*/ 1391697 w 2686049"/>
                <a:gd name="connsiteY1-162" fmla="*/ 4 h 859207"/>
                <a:gd name="connsiteX2-163" fmla="*/ 2686049 w 2686049"/>
                <a:gd name="connsiteY2-164" fmla="*/ 849682 h 859207"/>
                <a:gd name="connsiteX0-165" fmla="*/ 0 w 2686049"/>
                <a:gd name="connsiteY0-166" fmla="*/ 859207 h 859207"/>
                <a:gd name="connsiteX1-167" fmla="*/ 1391697 w 2686049"/>
                <a:gd name="connsiteY1-168" fmla="*/ 4 h 859207"/>
                <a:gd name="connsiteX2-169" fmla="*/ 2686049 w 2686049"/>
                <a:gd name="connsiteY2-170" fmla="*/ 849682 h 859207"/>
                <a:gd name="connsiteX0-171" fmla="*/ 0 w 2686049"/>
                <a:gd name="connsiteY0-172" fmla="*/ 859386 h 859386"/>
                <a:gd name="connsiteX1-173" fmla="*/ 1391697 w 2686049"/>
                <a:gd name="connsiteY1-174" fmla="*/ 183 h 859386"/>
                <a:gd name="connsiteX2-175" fmla="*/ 2686049 w 2686049"/>
                <a:gd name="connsiteY2-176" fmla="*/ 849861 h 859386"/>
                <a:gd name="connsiteX0-177" fmla="*/ 0 w 2686049"/>
                <a:gd name="connsiteY0-178" fmla="*/ 859386 h 859386"/>
                <a:gd name="connsiteX1-179" fmla="*/ 1391697 w 2686049"/>
                <a:gd name="connsiteY1-180" fmla="*/ 183 h 859386"/>
                <a:gd name="connsiteX2-181" fmla="*/ 2686049 w 2686049"/>
                <a:gd name="connsiteY2-182" fmla="*/ 849861 h 859386"/>
                <a:gd name="connsiteX0-183" fmla="*/ 0 w 2686049"/>
                <a:gd name="connsiteY0-184" fmla="*/ 986326 h 986326"/>
                <a:gd name="connsiteX1-185" fmla="*/ 1366297 w 2686049"/>
                <a:gd name="connsiteY1-186" fmla="*/ 123 h 986326"/>
                <a:gd name="connsiteX2-187" fmla="*/ 2686049 w 2686049"/>
                <a:gd name="connsiteY2-188" fmla="*/ 976801 h 986326"/>
                <a:gd name="connsiteX0-189" fmla="*/ 0 w 2686049"/>
                <a:gd name="connsiteY0-190" fmla="*/ 878424 h 878424"/>
                <a:gd name="connsiteX1-191" fmla="*/ 1353597 w 2686049"/>
                <a:gd name="connsiteY1-192" fmla="*/ 171 h 878424"/>
                <a:gd name="connsiteX2-193" fmla="*/ 2686049 w 2686049"/>
                <a:gd name="connsiteY2-194" fmla="*/ 868899 h 878424"/>
                <a:gd name="connsiteX0-195" fmla="*/ 0 w 2686049"/>
                <a:gd name="connsiteY0-196" fmla="*/ 879672 h 879672"/>
                <a:gd name="connsiteX1-197" fmla="*/ 1353597 w 2686049"/>
                <a:gd name="connsiteY1-198" fmla="*/ 1419 h 879672"/>
                <a:gd name="connsiteX2-199" fmla="*/ 2686049 w 2686049"/>
                <a:gd name="connsiteY2-200" fmla="*/ 870147 h 879672"/>
              </a:gdLst>
              <a:ahLst/>
              <a:cxnLst>
                <a:cxn ang="0">
                  <a:pos x="connsiteX0-1" y="connsiteY0-2"/>
                </a:cxn>
                <a:cxn ang="0">
                  <a:pos x="connsiteX1-3" y="connsiteY1-4"/>
                </a:cxn>
                <a:cxn ang="0">
                  <a:pos x="connsiteX2-5" y="connsiteY2-6"/>
                </a:cxn>
              </a:cxnLst>
              <a:rect l="l" t="t" r="r" b="b"/>
              <a:pathLst>
                <a:path w="2686049" h="879672">
                  <a:moveTo>
                    <a:pt x="0" y="879672"/>
                  </a:moveTo>
                  <a:cubicBezTo>
                    <a:pt x="274963" y="261809"/>
                    <a:pt x="782097" y="31581"/>
                    <a:pt x="1353597" y="1419"/>
                  </a:cubicBezTo>
                  <a:cubicBezTo>
                    <a:pt x="1925097" y="-28743"/>
                    <a:pt x="2495224" y="426909"/>
                    <a:pt x="2686049" y="870147"/>
                  </a:cubicBezTo>
                </a:path>
              </a:pathLst>
            </a:custGeom>
            <a:noFill/>
            <a:ln w="12700">
              <a:solidFill>
                <a:srgbClr val="0DA3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67" name="椭圆 37"/>
            <p:cNvSpPr/>
            <p:nvPr/>
          </p:nvSpPr>
          <p:spPr>
            <a:xfrm>
              <a:off x="7468" y="3259"/>
              <a:ext cx="3097" cy="3864"/>
            </a:xfrm>
            <a:custGeom>
              <a:avLst/>
              <a:gdLst>
                <a:gd name="connsiteX0" fmla="*/ 0 w 2956655"/>
                <a:gd name="connsiteY0" fmla="*/ 1478328 h 2956655"/>
                <a:gd name="connsiteX1" fmla="*/ 1478328 w 2956655"/>
                <a:gd name="connsiteY1" fmla="*/ 0 h 2956655"/>
                <a:gd name="connsiteX2" fmla="*/ 2956656 w 2956655"/>
                <a:gd name="connsiteY2" fmla="*/ 1478328 h 2956655"/>
                <a:gd name="connsiteX3" fmla="*/ 1478328 w 2956655"/>
                <a:gd name="connsiteY3" fmla="*/ 2956656 h 2956655"/>
                <a:gd name="connsiteX4" fmla="*/ 0 w 2956655"/>
                <a:gd name="connsiteY4" fmla="*/ 1478328 h 2956655"/>
                <a:gd name="connsiteX0-1" fmla="*/ 0 w 3084384"/>
                <a:gd name="connsiteY0-2" fmla="*/ 1486580 h 2964908"/>
                <a:gd name="connsiteX1-3" fmla="*/ 1478328 w 3084384"/>
                <a:gd name="connsiteY1-4" fmla="*/ 8252 h 2964908"/>
                <a:gd name="connsiteX2-5" fmla="*/ 2839356 w 3084384"/>
                <a:gd name="connsiteY2-6" fmla="*/ 915081 h 2964908"/>
                <a:gd name="connsiteX3-7" fmla="*/ 2956656 w 3084384"/>
                <a:gd name="connsiteY3-8" fmla="*/ 1486580 h 2964908"/>
                <a:gd name="connsiteX4-9" fmla="*/ 1478328 w 3084384"/>
                <a:gd name="connsiteY4-10" fmla="*/ 2964908 h 2964908"/>
                <a:gd name="connsiteX5" fmla="*/ 0 w 3084384"/>
                <a:gd name="connsiteY5" fmla="*/ 1486580 h 2964908"/>
                <a:gd name="connsiteX0-11" fmla="*/ 1478328 w 3084384"/>
                <a:gd name="connsiteY0-12" fmla="*/ 8252 h 2964908"/>
                <a:gd name="connsiteX1-13" fmla="*/ 2839356 w 3084384"/>
                <a:gd name="connsiteY1-14" fmla="*/ 915081 h 2964908"/>
                <a:gd name="connsiteX2-15" fmla="*/ 2956656 w 3084384"/>
                <a:gd name="connsiteY2-16" fmla="*/ 1486580 h 2964908"/>
                <a:gd name="connsiteX3-17" fmla="*/ 1478328 w 3084384"/>
                <a:gd name="connsiteY3-18" fmla="*/ 2964908 h 2964908"/>
                <a:gd name="connsiteX4-19" fmla="*/ 0 w 3084384"/>
                <a:gd name="connsiteY4-20" fmla="*/ 1486580 h 2964908"/>
                <a:gd name="connsiteX5-21" fmla="*/ 1569768 w 3084384"/>
                <a:gd name="connsiteY5-22" fmla="*/ 99692 h 2964908"/>
                <a:gd name="connsiteX0-23" fmla="*/ 2839356 w 3084384"/>
                <a:gd name="connsiteY0-24" fmla="*/ 823853 h 2873680"/>
                <a:gd name="connsiteX1-25" fmla="*/ 2956656 w 3084384"/>
                <a:gd name="connsiteY1-26" fmla="*/ 1395352 h 2873680"/>
                <a:gd name="connsiteX2-27" fmla="*/ 1478328 w 3084384"/>
                <a:gd name="connsiteY2-28" fmla="*/ 2873680 h 2873680"/>
                <a:gd name="connsiteX3-29" fmla="*/ 0 w 3084384"/>
                <a:gd name="connsiteY3-30" fmla="*/ 1395352 h 2873680"/>
                <a:gd name="connsiteX4-31" fmla="*/ 1569768 w 3084384"/>
                <a:gd name="connsiteY4-32" fmla="*/ 8464 h 2873680"/>
                <a:gd name="connsiteX0-33" fmla="*/ 2839356 w 3084384"/>
                <a:gd name="connsiteY0-34" fmla="*/ 0 h 2049827"/>
                <a:gd name="connsiteX1-35" fmla="*/ 2956656 w 3084384"/>
                <a:gd name="connsiteY1-36" fmla="*/ 571499 h 2049827"/>
                <a:gd name="connsiteX2-37" fmla="*/ 1478328 w 3084384"/>
                <a:gd name="connsiteY2-38" fmla="*/ 2049827 h 2049827"/>
                <a:gd name="connsiteX3-39" fmla="*/ 0 w 3084384"/>
                <a:gd name="connsiteY3-40" fmla="*/ 571499 h 2049827"/>
                <a:gd name="connsiteX0-41" fmla="*/ 1361028 w 1606056"/>
                <a:gd name="connsiteY0-42" fmla="*/ 0 h 2049827"/>
                <a:gd name="connsiteX1-43" fmla="*/ 1478328 w 1606056"/>
                <a:gd name="connsiteY1-44" fmla="*/ 571499 h 2049827"/>
                <a:gd name="connsiteX2-45" fmla="*/ 0 w 1606056"/>
                <a:gd name="connsiteY2-46" fmla="*/ 2049827 h 2049827"/>
                <a:gd name="connsiteX0-47" fmla="*/ 1361028 w 1606056"/>
                <a:gd name="connsiteY0-48" fmla="*/ 0 h 2049827"/>
                <a:gd name="connsiteX1-49" fmla="*/ 1478328 w 1606056"/>
                <a:gd name="connsiteY1-50" fmla="*/ 571499 h 2049827"/>
                <a:gd name="connsiteX2-51" fmla="*/ 0 w 1606056"/>
                <a:gd name="connsiteY2-52" fmla="*/ 2049827 h 2049827"/>
                <a:gd name="connsiteX0-53" fmla="*/ 1361028 w 1514990"/>
                <a:gd name="connsiteY0-54" fmla="*/ 0 h 2049827"/>
                <a:gd name="connsiteX1-55" fmla="*/ 1478328 w 1514990"/>
                <a:gd name="connsiteY1-56" fmla="*/ 571499 h 2049827"/>
                <a:gd name="connsiteX2-57" fmla="*/ 0 w 1514990"/>
                <a:gd name="connsiteY2-58" fmla="*/ 2049827 h 2049827"/>
                <a:gd name="connsiteX0-59" fmla="*/ 1361028 w 1480211"/>
                <a:gd name="connsiteY0-60" fmla="*/ 0 h 2049827"/>
                <a:gd name="connsiteX1-61" fmla="*/ 1478328 w 1480211"/>
                <a:gd name="connsiteY1-62" fmla="*/ 571499 h 2049827"/>
                <a:gd name="connsiteX2-63" fmla="*/ 0 w 1480211"/>
                <a:gd name="connsiteY2-64" fmla="*/ 2049827 h 2049827"/>
                <a:gd name="connsiteX0-65" fmla="*/ 1437228 w 1503469"/>
                <a:gd name="connsiteY0-66" fmla="*/ 0 h 1811702"/>
                <a:gd name="connsiteX1-67" fmla="*/ 1478328 w 1503469"/>
                <a:gd name="connsiteY1-68" fmla="*/ 333374 h 1811702"/>
                <a:gd name="connsiteX2-69" fmla="*/ 0 w 1503469"/>
                <a:gd name="connsiteY2-70" fmla="*/ 1811702 h 1811702"/>
                <a:gd name="connsiteX0-71" fmla="*/ 1437228 w 1480575"/>
                <a:gd name="connsiteY0-72" fmla="*/ 0 h 1811702"/>
                <a:gd name="connsiteX1-73" fmla="*/ 1478328 w 1480575"/>
                <a:gd name="connsiteY1-74" fmla="*/ 333374 h 1811702"/>
                <a:gd name="connsiteX2-75" fmla="*/ 0 w 1480575"/>
                <a:gd name="connsiteY2-76" fmla="*/ 1811702 h 1811702"/>
                <a:gd name="connsiteX0-77" fmla="*/ 1478328 w 1478328"/>
                <a:gd name="connsiteY0-78" fmla="*/ 0 h 1478328"/>
                <a:gd name="connsiteX1-79" fmla="*/ 0 w 1478328"/>
                <a:gd name="connsiteY1-80" fmla="*/ 1478328 h 1478328"/>
                <a:gd name="connsiteX0-81" fmla="*/ 1459278 w 1459278"/>
                <a:gd name="connsiteY0-82" fmla="*/ 0 h 1859328"/>
                <a:gd name="connsiteX1-83" fmla="*/ 0 w 1459278"/>
                <a:gd name="connsiteY1-84" fmla="*/ 1859328 h 1859328"/>
                <a:gd name="connsiteX0-85" fmla="*/ 1459278 w 1480606"/>
                <a:gd name="connsiteY0-86" fmla="*/ 0 h 1859328"/>
                <a:gd name="connsiteX1-87" fmla="*/ 0 w 1480606"/>
                <a:gd name="connsiteY1-88" fmla="*/ 1859328 h 1859328"/>
                <a:gd name="connsiteX0-89" fmla="*/ 1430703 w 1452677"/>
                <a:gd name="connsiteY0-90" fmla="*/ 0 h 1859328"/>
                <a:gd name="connsiteX1-91" fmla="*/ 0 w 1452677"/>
                <a:gd name="connsiteY1-92" fmla="*/ 1859328 h 1859328"/>
                <a:gd name="connsiteX0-93" fmla="*/ 1430703 w 1455835"/>
                <a:gd name="connsiteY0-94" fmla="*/ 0 h 1859328"/>
                <a:gd name="connsiteX1-95" fmla="*/ 0 w 1455835"/>
                <a:gd name="connsiteY1-96" fmla="*/ 1859328 h 1859328"/>
                <a:gd name="connsiteX0-97" fmla="*/ 1430703 w 1460723"/>
                <a:gd name="connsiteY0-98" fmla="*/ 0 h 1859328"/>
                <a:gd name="connsiteX1-99" fmla="*/ 0 w 1460723"/>
                <a:gd name="connsiteY1-100" fmla="*/ 1859328 h 1859328"/>
                <a:gd name="connsiteX0-101" fmla="*/ 1430703 w 1476740"/>
                <a:gd name="connsiteY0-102" fmla="*/ 0 h 1859328"/>
                <a:gd name="connsiteX1-103" fmla="*/ 0 w 1476740"/>
                <a:gd name="connsiteY1-104" fmla="*/ 1859328 h 1859328"/>
                <a:gd name="connsiteX0-105" fmla="*/ 1430703 w 1490077"/>
                <a:gd name="connsiteY0-106" fmla="*/ 0 h 1859328"/>
                <a:gd name="connsiteX1-107" fmla="*/ 0 w 1490077"/>
                <a:gd name="connsiteY1-108" fmla="*/ 1859328 h 1859328"/>
              </a:gdLst>
              <a:ahLst/>
              <a:cxnLst>
                <a:cxn ang="0">
                  <a:pos x="connsiteX0-1" y="connsiteY0-2"/>
                </a:cxn>
                <a:cxn ang="0">
                  <a:pos x="connsiteX1-3" y="connsiteY1-4"/>
                </a:cxn>
              </a:cxnLst>
              <a:rect l="l" t="t" r="r" b="b"/>
              <a:pathLst>
                <a:path w="1490077" h="1859328">
                  <a:moveTo>
                    <a:pt x="1430703" y="0"/>
                  </a:moveTo>
                  <a:cubicBezTo>
                    <a:pt x="1670590" y="728988"/>
                    <a:pt x="1181583" y="1840278"/>
                    <a:pt x="0" y="1859328"/>
                  </a:cubicBezTo>
                </a:path>
              </a:pathLst>
            </a:custGeom>
            <a:noFill/>
            <a:ln w="12700">
              <a:solidFill>
                <a:srgbClr val="0DA3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68" name="椭圆 38"/>
            <p:cNvSpPr/>
            <p:nvPr/>
          </p:nvSpPr>
          <p:spPr>
            <a:xfrm>
              <a:off x="4439" y="4434"/>
              <a:ext cx="2584" cy="2670"/>
            </a:xfrm>
            <a:custGeom>
              <a:avLst/>
              <a:gdLst>
                <a:gd name="connsiteX0" fmla="*/ 0 w 2956655"/>
                <a:gd name="connsiteY0" fmla="*/ 1478328 h 2956655"/>
                <a:gd name="connsiteX1" fmla="*/ 1478328 w 2956655"/>
                <a:gd name="connsiteY1" fmla="*/ 0 h 2956655"/>
                <a:gd name="connsiteX2" fmla="*/ 2956656 w 2956655"/>
                <a:gd name="connsiteY2" fmla="*/ 1478328 h 2956655"/>
                <a:gd name="connsiteX3" fmla="*/ 1478328 w 2956655"/>
                <a:gd name="connsiteY3" fmla="*/ 2956656 h 2956655"/>
                <a:gd name="connsiteX4" fmla="*/ 0 w 2956655"/>
                <a:gd name="connsiteY4" fmla="*/ 1478328 h 2956655"/>
                <a:gd name="connsiteX0-1" fmla="*/ 0 w 2937606"/>
                <a:gd name="connsiteY0-2" fmla="*/ 1612204 h 2957830"/>
                <a:gd name="connsiteX1-3" fmla="*/ 1459278 w 2937606"/>
                <a:gd name="connsiteY1-4" fmla="*/ 526 h 2957830"/>
                <a:gd name="connsiteX2-5" fmla="*/ 2937606 w 2937606"/>
                <a:gd name="connsiteY2-6" fmla="*/ 1478854 h 2957830"/>
                <a:gd name="connsiteX3-7" fmla="*/ 1459278 w 2937606"/>
                <a:gd name="connsiteY3-8" fmla="*/ 2957182 h 2957830"/>
                <a:gd name="connsiteX4-9" fmla="*/ 0 w 2937606"/>
                <a:gd name="connsiteY4-10" fmla="*/ 1612204 h 2957830"/>
                <a:gd name="connsiteX0-11" fmla="*/ 810 w 2938416"/>
                <a:gd name="connsiteY0-12" fmla="*/ 1612204 h 2967118"/>
                <a:gd name="connsiteX1-13" fmla="*/ 1460088 w 2938416"/>
                <a:gd name="connsiteY1-14" fmla="*/ 526 h 2967118"/>
                <a:gd name="connsiteX2-15" fmla="*/ 2938416 w 2938416"/>
                <a:gd name="connsiteY2-16" fmla="*/ 1478854 h 2967118"/>
                <a:gd name="connsiteX3-17" fmla="*/ 1279113 w 2938416"/>
                <a:gd name="connsiteY3-18" fmla="*/ 2966707 h 2967118"/>
                <a:gd name="connsiteX4-19" fmla="*/ 810 w 2938416"/>
                <a:gd name="connsiteY4-20" fmla="*/ 1612204 h 2967118"/>
                <a:gd name="connsiteX0-21" fmla="*/ 2938416 w 3029856"/>
                <a:gd name="connsiteY0-22" fmla="*/ 1478854 h 2967118"/>
                <a:gd name="connsiteX1-23" fmla="*/ 1279113 w 3029856"/>
                <a:gd name="connsiteY1-24" fmla="*/ 2966707 h 2967118"/>
                <a:gd name="connsiteX2-25" fmla="*/ 810 w 3029856"/>
                <a:gd name="connsiteY2-26" fmla="*/ 1612204 h 2967118"/>
                <a:gd name="connsiteX3-27" fmla="*/ 1460088 w 3029856"/>
                <a:gd name="connsiteY3-28" fmla="*/ 526 h 2967118"/>
                <a:gd name="connsiteX4-29" fmla="*/ 3029856 w 3029856"/>
                <a:gd name="connsiteY4-30" fmla="*/ 1570294 h 2967118"/>
                <a:gd name="connsiteX0-31" fmla="*/ 2938416 w 2938416"/>
                <a:gd name="connsiteY0-32" fmla="*/ 1478328 h 2966592"/>
                <a:gd name="connsiteX1-33" fmla="*/ 1279113 w 2938416"/>
                <a:gd name="connsiteY1-34" fmla="*/ 2966181 h 2966592"/>
                <a:gd name="connsiteX2-35" fmla="*/ 810 w 2938416"/>
                <a:gd name="connsiteY2-36" fmla="*/ 1611678 h 2966592"/>
                <a:gd name="connsiteX3-37" fmla="*/ 1460088 w 2938416"/>
                <a:gd name="connsiteY3-38" fmla="*/ 0 h 2966592"/>
                <a:gd name="connsiteX0-39" fmla="*/ 1279113 w 1460088"/>
                <a:gd name="connsiteY0-40" fmla="*/ 2966181 h 2966592"/>
                <a:gd name="connsiteX1-41" fmla="*/ 810 w 1460088"/>
                <a:gd name="connsiteY1-42" fmla="*/ 1611678 h 2966592"/>
                <a:gd name="connsiteX2-43" fmla="*/ 1460088 w 1460088"/>
                <a:gd name="connsiteY2-44" fmla="*/ 0 h 2966592"/>
                <a:gd name="connsiteX0-45" fmla="*/ 1279113 w 1279113"/>
                <a:gd name="connsiteY0-46" fmla="*/ 1354503 h 1354914"/>
                <a:gd name="connsiteX1-47" fmla="*/ 810 w 1279113"/>
                <a:gd name="connsiteY1-48" fmla="*/ 0 h 1354914"/>
                <a:gd name="connsiteX0-49" fmla="*/ 1250566 w 1250566"/>
                <a:gd name="connsiteY0-50" fmla="*/ 1297353 h 1297792"/>
                <a:gd name="connsiteX1-51" fmla="*/ 838 w 1250566"/>
                <a:gd name="connsiteY1-52" fmla="*/ 0 h 1297792"/>
                <a:gd name="connsiteX0-53" fmla="*/ 1250888 w 1250888"/>
                <a:gd name="connsiteY0-54" fmla="*/ 1297353 h 1297353"/>
                <a:gd name="connsiteX1-55" fmla="*/ 1160 w 1250888"/>
                <a:gd name="connsiteY1-56" fmla="*/ 0 h 1297353"/>
                <a:gd name="connsiteX0-57" fmla="*/ 1238213 w 1238213"/>
                <a:gd name="connsiteY0-58" fmla="*/ 1316403 h 1316403"/>
                <a:gd name="connsiteX1-59" fmla="*/ 1185 w 1238213"/>
                <a:gd name="connsiteY1-60" fmla="*/ 0 h 1316403"/>
                <a:gd name="connsiteX0-61" fmla="*/ 1238109 w 1238109"/>
                <a:gd name="connsiteY0-62" fmla="*/ 1316403 h 1316403"/>
                <a:gd name="connsiteX1-63" fmla="*/ 1081 w 1238109"/>
                <a:gd name="connsiteY1-64" fmla="*/ 0 h 1316403"/>
                <a:gd name="connsiteX0-65" fmla="*/ 1257126 w 1257126"/>
                <a:gd name="connsiteY0-66" fmla="*/ 1316403 h 1316403"/>
                <a:gd name="connsiteX1-67" fmla="*/ 1048 w 1257126"/>
                <a:gd name="connsiteY1-68" fmla="*/ 0 h 1316403"/>
                <a:gd name="connsiteX0-69" fmla="*/ 1256078 w 1256078"/>
                <a:gd name="connsiteY0-70" fmla="*/ 1316403 h 1316403"/>
                <a:gd name="connsiteX1-71" fmla="*/ 0 w 1256078"/>
                <a:gd name="connsiteY1-72" fmla="*/ 0 h 1316403"/>
                <a:gd name="connsiteX0-73" fmla="*/ 1256078 w 1256078"/>
                <a:gd name="connsiteY0-74" fmla="*/ 1316403 h 1316403"/>
                <a:gd name="connsiteX1-75" fmla="*/ 0 w 1256078"/>
                <a:gd name="connsiteY1-76" fmla="*/ 0 h 1316403"/>
                <a:gd name="connsiteX0-77" fmla="*/ 1243378 w 1243378"/>
                <a:gd name="connsiteY0-78" fmla="*/ 1284653 h 1284653"/>
                <a:gd name="connsiteX1-79" fmla="*/ 0 w 1243378"/>
                <a:gd name="connsiteY1-80" fmla="*/ 0 h 1284653"/>
              </a:gdLst>
              <a:ahLst/>
              <a:cxnLst>
                <a:cxn ang="0">
                  <a:pos x="connsiteX0-1" y="connsiteY0-2"/>
                </a:cxn>
                <a:cxn ang="0">
                  <a:pos x="connsiteX1-3" y="connsiteY1-4"/>
                </a:cxn>
              </a:cxnLst>
              <a:rect l="l" t="t" r="r" b="b"/>
              <a:pathLst>
                <a:path w="1243378" h="1284653">
                  <a:moveTo>
                    <a:pt x="1243378" y="1284653"/>
                  </a:moveTo>
                  <a:cubicBezTo>
                    <a:pt x="582327" y="1211628"/>
                    <a:pt x="58738" y="576913"/>
                    <a:pt x="0" y="0"/>
                  </a:cubicBezTo>
                </a:path>
              </a:pathLst>
            </a:custGeom>
            <a:noFill/>
            <a:ln w="12700">
              <a:solidFill>
                <a:srgbClr val="0DA3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cxnSp>
        <p:nvCxnSpPr>
          <p:cNvPr id="8" name="直接连接符 7"/>
          <p:cNvCxnSpPr/>
          <p:nvPr/>
        </p:nvCxnSpPr>
        <p:spPr>
          <a:xfrm flipV="1">
            <a:off x="2033905" y="4509135"/>
            <a:ext cx="855345" cy="85534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直接连接符 58"/>
          <p:cNvCxnSpPr/>
          <p:nvPr/>
        </p:nvCxnSpPr>
        <p:spPr>
          <a:xfrm>
            <a:off x="4543425" y="1293495"/>
            <a:ext cx="0" cy="6572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4" name="组合 103"/>
          <p:cNvGrpSpPr/>
          <p:nvPr/>
        </p:nvGrpSpPr>
        <p:grpSpPr>
          <a:xfrm>
            <a:off x="4709160" y="1005840"/>
            <a:ext cx="3467735" cy="541020"/>
            <a:chOff x="6851" y="1584"/>
            <a:chExt cx="5461" cy="852"/>
          </a:xfrm>
        </p:grpSpPr>
        <p:sp>
          <p:nvSpPr>
            <p:cNvPr id="25" name="矩形 24"/>
            <p:cNvSpPr/>
            <p:nvPr/>
          </p:nvSpPr>
          <p:spPr>
            <a:xfrm>
              <a:off x="6852" y="1903"/>
              <a:ext cx="5460" cy="533"/>
            </a:xfrm>
            <a:prstGeom prst="rect">
              <a:avLst/>
            </a:prstGeom>
          </p:spPr>
          <p:txBody>
            <a:bodyPr wrap="square">
              <a:spAutoFit/>
            </a:bodyPr>
            <a:lstStyle/>
            <a:p>
              <a:pPr>
                <a:spcBef>
                  <a:spcPts val="600"/>
                </a:spcBef>
              </a:pPr>
              <a:r>
                <a:rPr lang="en-US" altLang="zh-CN" sz="1600" smtClean="0">
                  <a:solidFill>
                    <a:srgbClr val="000000"/>
                  </a:solidFill>
                  <a:latin typeface="微软雅黑" panose="020B0503020204020204" pitchFamily="34" charset="-122"/>
                  <a:ea typeface="微软雅黑" panose="020B0503020204020204" pitchFamily="34" charset="-122"/>
                </a:rPr>
                <a:t>Istio+Envoy</a:t>
              </a:r>
              <a:r>
                <a:rPr lang="zh-CN" altLang="en-US" sz="1600" smtClean="0">
                  <a:solidFill>
                    <a:srgbClr val="000000"/>
                  </a:solidFill>
                  <a:latin typeface="微软雅黑" panose="020B0503020204020204" pitchFamily="34" charset="-122"/>
                  <a:ea typeface="微软雅黑" panose="020B0503020204020204" pitchFamily="34" charset="-122"/>
                </a:rPr>
                <a:t>介绍</a:t>
              </a:r>
              <a:endParaRPr lang="zh-CN" altLang="zh-CN" sz="1600" smtClean="0">
                <a:solidFill>
                  <a:srgbClr val="00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851" y="1584"/>
              <a:ext cx="1071" cy="436"/>
            </a:xfrm>
            <a:prstGeom prst="rect">
              <a:avLst/>
            </a:prstGeom>
            <a:noFill/>
          </p:spPr>
          <p:txBody>
            <a:bodyPr wrap="none" rtlCol="0">
              <a:spAutoFit/>
            </a:bodyPr>
            <a:lstStyle/>
            <a:p>
              <a:r>
                <a:rPr lang="en-US" altLang="zh-CN" sz="1200" dirty="0" smtClean="0">
                  <a:ln>
                    <a:noFill/>
                  </a:ln>
                  <a:solidFill>
                    <a:schemeClr val="bg1">
                      <a:lumMod val="50000"/>
                    </a:schemeClr>
                  </a:solidFill>
                </a:rPr>
                <a:t>Part 01</a:t>
              </a:r>
            </a:p>
          </p:txBody>
        </p:sp>
      </p:grpSp>
      <p:sp>
        <p:nvSpPr>
          <p:cNvPr id="55" name="椭圆 54"/>
          <p:cNvSpPr/>
          <p:nvPr/>
        </p:nvSpPr>
        <p:spPr>
          <a:xfrm>
            <a:off x="4468495" y="1077595"/>
            <a:ext cx="149860" cy="149860"/>
          </a:xfrm>
          <a:prstGeom prst="ellipse">
            <a:avLst/>
          </a:prstGeom>
          <a:noFill/>
          <a:ln>
            <a:solidFill>
              <a:srgbClr val="0DA3D5"/>
            </a:solidFill>
          </a:ln>
          <a:extLst>
            <a:ext uri="{909E8E84-426E-40DD-AFC4-6F175D3DCCD1}">
              <a14:hiddenFill xmlns:a14="http://schemas.microsoft.com/office/drawing/2010/main">
                <a:solidFill>
                  <a:srgbClr val="217DB9"/>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03" name="椭圆 102"/>
          <p:cNvSpPr/>
          <p:nvPr/>
        </p:nvSpPr>
        <p:spPr>
          <a:xfrm>
            <a:off x="4501515" y="1111250"/>
            <a:ext cx="83185" cy="83185"/>
          </a:xfrm>
          <a:prstGeom prst="ellipse">
            <a:avLst/>
          </a:prstGeom>
          <a:solidFill>
            <a:srgbClr val="0DA3D5"/>
          </a:solidFill>
          <a:ln>
            <a:solidFill>
              <a:srgbClr val="0DA3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nvGrpSpPr>
          <p:cNvPr id="108" name="组合 107"/>
          <p:cNvGrpSpPr/>
          <p:nvPr/>
        </p:nvGrpSpPr>
        <p:grpSpPr>
          <a:xfrm>
            <a:off x="4709160" y="1950720"/>
            <a:ext cx="3467735" cy="541020"/>
            <a:chOff x="6851" y="1584"/>
            <a:chExt cx="5461" cy="852"/>
          </a:xfrm>
        </p:grpSpPr>
        <p:sp>
          <p:nvSpPr>
            <p:cNvPr id="109" name="矩形 108"/>
            <p:cNvSpPr/>
            <p:nvPr/>
          </p:nvSpPr>
          <p:spPr>
            <a:xfrm>
              <a:off x="6852" y="1903"/>
              <a:ext cx="5460" cy="533"/>
            </a:xfrm>
            <a:prstGeom prst="rect">
              <a:avLst/>
            </a:prstGeom>
          </p:spPr>
          <p:txBody>
            <a:bodyPr wrap="square">
              <a:spAutoFit/>
            </a:bodyPr>
            <a:lstStyle/>
            <a:p>
              <a:pPr>
                <a:spcBef>
                  <a:spcPts val="600"/>
                </a:spcBef>
              </a:pPr>
              <a:r>
                <a:rPr lang="en-US" altLang="zh-CN" sz="1600" smtClean="0">
                  <a:solidFill>
                    <a:srgbClr val="000000"/>
                  </a:solidFill>
                  <a:latin typeface="微软雅黑" panose="020B0503020204020204" pitchFamily="34" charset="-122"/>
                  <a:ea typeface="微软雅黑" panose="020B0503020204020204" pitchFamily="34" charset="-122"/>
                </a:rPr>
                <a:t>Linkerd</a:t>
              </a:r>
              <a:r>
                <a:rPr lang="zh-CN" altLang="en-US" sz="1600" smtClean="0">
                  <a:solidFill>
                    <a:srgbClr val="000000"/>
                  </a:solidFill>
                  <a:latin typeface="微软雅黑" panose="020B0503020204020204" pitchFamily="34" charset="-122"/>
                  <a:ea typeface="微软雅黑" panose="020B0503020204020204" pitchFamily="34" charset="-122"/>
                </a:rPr>
                <a:t>介绍</a:t>
              </a:r>
              <a:endParaRPr lang="zh-CN" altLang="zh-CN" sz="1600" smtClean="0">
                <a:solidFill>
                  <a:srgbClr val="000000"/>
                </a:solidFill>
                <a:latin typeface="微软雅黑" panose="020B0503020204020204" pitchFamily="34" charset="-122"/>
                <a:ea typeface="微软雅黑" panose="020B0503020204020204" pitchFamily="34" charset="-122"/>
              </a:endParaRPr>
            </a:p>
          </p:txBody>
        </p:sp>
        <p:sp>
          <p:nvSpPr>
            <p:cNvPr id="110" name="文本框 109"/>
            <p:cNvSpPr txBox="1"/>
            <p:nvPr/>
          </p:nvSpPr>
          <p:spPr>
            <a:xfrm>
              <a:off x="6851" y="1584"/>
              <a:ext cx="1071" cy="436"/>
            </a:xfrm>
            <a:prstGeom prst="rect">
              <a:avLst/>
            </a:prstGeom>
            <a:noFill/>
          </p:spPr>
          <p:txBody>
            <a:bodyPr wrap="none" rtlCol="0">
              <a:spAutoFit/>
            </a:bodyPr>
            <a:lstStyle/>
            <a:p>
              <a:r>
                <a:rPr lang="en-US" altLang="zh-CN" sz="1200" dirty="0" smtClean="0">
                  <a:ln>
                    <a:noFill/>
                  </a:ln>
                  <a:solidFill>
                    <a:schemeClr val="bg1">
                      <a:lumMod val="50000"/>
                    </a:schemeClr>
                  </a:solidFill>
                </a:rPr>
                <a:t>Part 02</a:t>
              </a:r>
            </a:p>
          </p:txBody>
        </p:sp>
      </p:grpSp>
      <p:sp>
        <p:nvSpPr>
          <p:cNvPr id="111" name="椭圆 110"/>
          <p:cNvSpPr/>
          <p:nvPr/>
        </p:nvSpPr>
        <p:spPr>
          <a:xfrm>
            <a:off x="4468495" y="2022475"/>
            <a:ext cx="149860" cy="149860"/>
          </a:xfrm>
          <a:prstGeom prst="ellipse">
            <a:avLst/>
          </a:prstGeom>
          <a:noFill/>
          <a:ln>
            <a:solidFill>
              <a:srgbClr val="0DA3D5"/>
            </a:solidFill>
          </a:ln>
          <a:extLst>
            <a:ext uri="{909E8E84-426E-40DD-AFC4-6F175D3DCCD1}">
              <a14:hiddenFill xmlns:a14="http://schemas.microsoft.com/office/drawing/2010/main">
                <a:solidFill>
                  <a:srgbClr val="217DB9"/>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12" name="椭圆 111"/>
          <p:cNvSpPr/>
          <p:nvPr/>
        </p:nvSpPr>
        <p:spPr>
          <a:xfrm>
            <a:off x="4502150" y="2056130"/>
            <a:ext cx="83185" cy="83185"/>
          </a:xfrm>
          <a:prstGeom prst="ellipse">
            <a:avLst/>
          </a:prstGeom>
          <a:solidFill>
            <a:srgbClr val="0DA3D5"/>
          </a:solidFill>
          <a:ln>
            <a:solidFill>
              <a:srgbClr val="0DA3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nvGrpSpPr>
          <p:cNvPr id="114" name="组合 113"/>
          <p:cNvGrpSpPr/>
          <p:nvPr/>
        </p:nvGrpSpPr>
        <p:grpSpPr>
          <a:xfrm>
            <a:off x="4709160" y="2895600"/>
            <a:ext cx="3467735" cy="541020"/>
            <a:chOff x="6851" y="1584"/>
            <a:chExt cx="5461" cy="852"/>
          </a:xfrm>
        </p:grpSpPr>
        <p:sp>
          <p:nvSpPr>
            <p:cNvPr id="115" name="矩形 114"/>
            <p:cNvSpPr/>
            <p:nvPr/>
          </p:nvSpPr>
          <p:spPr>
            <a:xfrm>
              <a:off x="6852" y="1903"/>
              <a:ext cx="5460" cy="533"/>
            </a:xfrm>
            <a:prstGeom prst="rect">
              <a:avLst/>
            </a:prstGeom>
          </p:spPr>
          <p:txBody>
            <a:bodyPr wrap="square">
              <a:spAutoFit/>
            </a:bodyPr>
            <a:lstStyle/>
            <a:p>
              <a:pPr>
                <a:spcBef>
                  <a:spcPts val="600"/>
                </a:spcBef>
              </a:pPr>
              <a:r>
                <a:rPr lang="en-US" altLang="zh-CN" sz="1600" smtClean="0">
                  <a:solidFill>
                    <a:srgbClr val="000000"/>
                  </a:solidFill>
                  <a:latin typeface="微软雅黑" panose="020B0503020204020204" pitchFamily="34" charset="-122"/>
                  <a:ea typeface="微软雅黑" panose="020B0503020204020204" pitchFamily="34" charset="-122"/>
                </a:rPr>
                <a:t>Nginmesh</a:t>
              </a:r>
              <a:r>
                <a:rPr lang="zh-CN" altLang="en-US" sz="1600" smtClean="0">
                  <a:solidFill>
                    <a:srgbClr val="000000"/>
                  </a:solidFill>
                  <a:latin typeface="微软雅黑" panose="020B0503020204020204" pitchFamily="34" charset="-122"/>
                  <a:ea typeface="微软雅黑" panose="020B0503020204020204" pitchFamily="34" charset="-122"/>
                </a:rPr>
                <a:t>、</a:t>
              </a:r>
              <a:r>
                <a:rPr lang="en-US" altLang="zh-CN" sz="1600" smtClean="0">
                  <a:solidFill>
                    <a:srgbClr val="000000"/>
                  </a:solidFill>
                  <a:latin typeface="微软雅黑" panose="020B0503020204020204" pitchFamily="34" charset="-122"/>
                  <a:ea typeface="微软雅黑" panose="020B0503020204020204" pitchFamily="34" charset="-122"/>
                </a:rPr>
                <a:t>Spring Cloud Sidecar</a:t>
              </a:r>
              <a:endParaRPr lang="zh-CN" altLang="zh-CN" sz="1600" smtClean="0">
                <a:solidFill>
                  <a:srgbClr val="000000"/>
                </a:solidFill>
                <a:latin typeface="微软雅黑" panose="020B0503020204020204" pitchFamily="34" charset="-122"/>
                <a:ea typeface="微软雅黑" panose="020B0503020204020204" pitchFamily="34" charset="-122"/>
              </a:endParaRPr>
            </a:p>
          </p:txBody>
        </p:sp>
        <p:sp>
          <p:nvSpPr>
            <p:cNvPr id="116" name="文本框 115"/>
            <p:cNvSpPr txBox="1"/>
            <p:nvPr/>
          </p:nvSpPr>
          <p:spPr>
            <a:xfrm>
              <a:off x="6851" y="1584"/>
              <a:ext cx="1071" cy="436"/>
            </a:xfrm>
            <a:prstGeom prst="rect">
              <a:avLst/>
            </a:prstGeom>
            <a:noFill/>
          </p:spPr>
          <p:txBody>
            <a:bodyPr wrap="none" rtlCol="0">
              <a:spAutoFit/>
            </a:bodyPr>
            <a:lstStyle/>
            <a:p>
              <a:r>
                <a:rPr lang="en-US" altLang="zh-CN" sz="1200" dirty="0" smtClean="0">
                  <a:ln>
                    <a:noFill/>
                  </a:ln>
                  <a:solidFill>
                    <a:schemeClr val="bg1">
                      <a:lumMod val="50000"/>
                    </a:schemeClr>
                  </a:solidFill>
                </a:rPr>
                <a:t>Part 03</a:t>
              </a:r>
            </a:p>
          </p:txBody>
        </p:sp>
      </p:grpSp>
      <p:sp>
        <p:nvSpPr>
          <p:cNvPr id="117" name="椭圆 116"/>
          <p:cNvSpPr/>
          <p:nvPr/>
        </p:nvSpPr>
        <p:spPr>
          <a:xfrm>
            <a:off x="4468495" y="2967355"/>
            <a:ext cx="149860" cy="149860"/>
          </a:xfrm>
          <a:prstGeom prst="ellipse">
            <a:avLst/>
          </a:prstGeom>
          <a:noFill/>
          <a:ln>
            <a:solidFill>
              <a:srgbClr val="0DA3D5"/>
            </a:solidFill>
          </a:ln>
          <a:extLst>
            <a:ext uri="{909E8E84-426E-40DD-AFC4-6F175D3DCCD1}">
              <a14:hiddenFill xmlns:a14="http://schemas.microsoft.com/office/drawing/2010/main">
                <a:solidFill>
                  <a:srgbClr val="217DB9"/>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18" name="椭圆 117"/>
          <p:cNvSpPr/>
          <p:nvPr/>
        </p:nvSpPr>
        <p:spPr>
          <a:xfrm>
            <a:off x="4502150" y="3001010"/>
            <a:ext cx="83185" cy="83185"/>
          </a:xfrm>
          <a:prstGeom prst="ellipse">
            <a:avLst/>
          </a:prstGeom>
          <a:solidFill>
            <a:srgbClr val="0DA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nvGrpSpPr>
          <p:cNvPr id="120" name="组合 119"/>
          <p:cNvGrpSpPr/>
          <p:nvPr/>
        </p:nvGrpSpPr>
        <p:grpSpPr>
          <a:xfrm>
            <a:off x="4709160" y="3840480"/>
            <a:ext cx="3467735" cy="541020"/>
            <a:chOff x="6851" y="1584"/>
            <a:chExt cx="5461" cy="852"/>
          </a:xfrm>
        </p:grpSpPr>
        <p:sp>
          <p:nvSpPr>
            <p:cNvPr id="121" name="矩形 120"/>
            <p:cNvSpPr/>
            <p:nvPr/>
          </p:nvSpPr>
          <p:spPr>
            <a:xfrm>
              <a:off x="6852" y="1903"/>
              <a:ext cx="5460" cy="533"/>
            </a:xfrm>
            <a:prstGeom prst="rect">
              <a:avLst/>
            </a:prstGeom>
          </p:spPr>
          <p:txBody>
            <a:bodyPr wrap="square">
              <a:spAutoFit/>
            </a:bodyPr>
            <a:lstStyle/>
            <a:p>
              <a:pPr>
                <a:spcBef>
                  <a:spcPts val="600"/>
                </a:spcBef>
              </a:pPr>
              <a:r>
                <a:rPr lang="zh-CN" altLang="en-US" sz="1600" smtClean="0">
                  <a:solidFill>
                    <a:srgbClr val="000000"/>
                  </a:solidFill>
                  <a:latin typeface="微软雅黑" panose="020B0503020204020204" pitchFamily="34" charset="-122"/>
                  <a:ea typeface="微软雅黑" panose="020B0503020204020204" pitchFamily="34" charset="-122"/>
                </a:rPr>
                <a:t>比较表</a:t>
              </a:r>
              <a:endParaRPr lang="zh-CN" altLang="zh-CN" sz="1600" smtClean="0">
                <a:solidFill>
                  <a:srgbClr val="000000"/>
                </a:solidFill>
                <a:latin typeface="微软雅黑" panose="020B0503020204020204" pitchFamily="34" charset="-122"/>
                <a:ea typeface="微软雅黑" panose="020B0503020204020204" pitchFamily="34" charset="-122"/>
              </a:endParaRPr>
            </a:p>
          </p:txBody>
        </p:sp>
        <p:sp>
          <p:nvSpPr>
            <p:cNvPr id="122" name="文本框 121"/>
            <p:cNvSpPr txBox="1"/>
            <p:nvPr/>
          </p:nvSpPr>
          <p:spPr>
            <a:xfrm>
              <a:off x="6851" y="1584"/>
              <a:ext cx="1071" cy="436"/>
            </a:xfrm>
            <a:prstGeom prst="rect">
              <a:avLst/>
            </a:prstGeom>
            <a:noFill/>
          </p:spPr>
          <p:txBody>
            <a:bodyPr wrap="none" rtlCol="0">
              <a:spAutoFit/>
            </a:bodyPr>
            <a:lstStyle/>
            <a:p>
              <a:r>
                <a:rPr lang="en-US" altLang="zh-CN" sz="1200" dirty="0" smtClean="0">
                  <a:ln>
                    <a:noFill/>
                  </a:ln>
                  <a:solidFill>
                    <a:schemeClr val="bg1">
                      <a:lumMod val="50000"/>
                    </a:schemeClr>
                  </a:solidFill>
                </a:rPr>
                <a:t>Part 04</a:t>
              </a:r>
            </a:p>
          </p:txBody>
        </p:sp>
      </p:grpSp>
      <p:sp>
        <p:nvSpPr>
          <p:cNvPr id="123" name="椭圆 122"/>
          <p:cNvSpPr/>
          <p:nvPr/>
        </p:nvSpPr>
        <p:spPr>
          <a:xfrm>
            <a:off x="4468495" y="3912235"/>
            <a:ext cx="149860" cy="149860"/>
          </a:xfrm>
          <a:prstGeom prst="ellipse">
            <a:avLst/>
          </a:prstGeom>
          <a:noFill/>
          <a:ln>
            <a:solidFill>
              <a:srgbClr val="0DA3D5"/>
            </a:solidFill>
          </a:ln>
          <a:extLst>
            <a:ext uri="{909E8E84-426E-40DD-AFC4-6F175D3DCCD1}">
              <a14:hiddenFill xmlns:a14="http://schemas.microsoft.com/office/drawing/2010/main">
                <a:solidFill>
                  <a:srgbClr val="217DB9"/>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24" name="椭圆 123"/>
          <p:cNvSpPr/>
          <p:nvPr/>
        </p:nvSpPr>
        <p:spPr>
          <a:xfrm>
            <a:off x="4502150" y="3945890"/>
            <a:ext cx="83185" cy="83185"/>
          </a:xfrm>
          <a:prstGeom prst="ellipse">
            <a:avLst/>
          </a:prstGeom>
          <a:solidFill>
            <a:srgbClr val="0DA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cxnSp>
        <p:nvCxnSpPr>
          <p:cNvPr id="125" name="直接连接符 124"/>
          <p:cNvCxnSpPr/>
          <p:nvPr/>
        </p:nvCxnSpPr>
        <p:spPr>
          <a:xfrm>
            <a:off x="4543425" y="2225040"/>
            <a:ext cx="0" cy="6572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4543425" y="3183255"/>
            <a:ext cx="0" cy="6572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8555355" y="4769485"/>
            <a:ext cx="516890" cy="287020"/>
          </a:xfrm>
          <a:prstGeom prst="rect">
            <a:avLst/>
          </a:prstGeom>
          <a:noFill/>
        </p:spPr>
        <p:txBody>
          <a:bodyPr wrap="none" rtlCol="0" anchor="t">
            <a:spAutoFit/>
          </a:bodyPr>
          <a:lstStyle/>
          <a:p>
            <a:pPr algn="r"/>
            <a:r>
              <a:rPr lang="en-US" altLang="zh-CN" sz="1200" smtClean="0">
                <a:solidFill>
                  <a:schemeClr val="bg1">
                    <a:lumMod val="75000"/>
                  </a:schemeClr>
                </a:solidFill>
                <a:latin typeface="微软雅黑" panose="020B0503020204020204" pitchFamily="34" charset="-122"/>
                <a:ea typeface="微软雅黑" panose="020B0503020204020204" pitchFamily="34" charset="-122"/>
              </a:rPr>
              <a:t>1</a:t>
            </a:r>
            <a:r>
              <a:rPr lang="zh-CN" altLang="en-US" sz="1200" smtClean="0">
                <a:solidFill>
                  <a:schemeClr val="bg1">
                    <a:lumMod val="75000"/>
                  </a:schemeClr>
                </a:solidFill>
                <a:latin typeface="微软雅黑" panose="020B0503020204020204" pitchFamily="34" charset="-122"/>
                <a:ea typeface="微软雅黑" panose="020B0503020204020204" pitchFamily="34" charset="-122"/>
                <a:sym typeface="+mn-ea"/>
              </a:rPr>
              <a:t>/</a:t>
            </a:r>
            <a:r>
              <a:rPr lang="en-US" altLang="zh-CN" sz="1200" smtClean="0">
                <a:solidFill>
                  <a:schemeClr val="bg1">
                    <a:lumMod val="75000"/>
                  </a:schemeClr>
                </a:solidFill>
                <a:latin typeface="微软雅黑" panose="020B0503020204020204" pitchFamily="34" charset="-122"/>
                <a:ea typeface="微软雅黑" panose="020B0503020204020204" pitchFamily="34" charset="-122"/>
                <a:sym typeface="+mn-ea"/>
              </a:rPr>
              <a:t>25</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044000" y="195750"/>
            <a:ext cx="4406900" cy="369332"/>
          </a:xfrm>
          <a:prstGeom prst="rect">
            <a:avLst/>
          </a:prstGeom>
          <a:noFill/>
        </p:spPr>
        <p:txBody>
          <a:bodyPr wrap="square" rtlCol="0">
            <a:spAutoFit/>
          </a:bodyPr>
          <a:lstStyle/>
          <a:p>
            <a:pPr algn="l"/>
            <a:r>
              <a:rPr lang="en-US" altLang="zh-CN" smtClean="0">
                <a:solidFill>
                  <a:srgbClr val="000000"/>
                </a:solidFill>
                <a:latin typeface="微软雅黑" panose="020B0503020204020204" pitchFamily="34" charset="-122"/>
                <a:ea typeface="微软雅黑" panose="020B0503020204020204" pitchFamily="34" charset="-122"/>
              </a:rPr>
              <a:t>Istio</a:t>
            </a:r>
            <a:r>
              <a:rPr lang="zh-CN" altLang="en-US" smtClean="0">
                <a:solidFill>
                  <a:srgbClr val="000000"/>
                </a:solidFill>
                <a:latin typeface="微软雅黑" panose="020B0503020204020204" pitchFamily="34" charset="-122"/>
                <a:ea typeface="微软雅黑" panose="020B0503020204020204" pitchFamily="34" charset="-122"/>
              </a:rPr>
              <a:t>概要</a:t>
            </a: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1044000" y="1275750"/>
            <a:ext cx="6552000" cy="923330"/>
          </a:xfrm>
          <a:prstGeom prst="rect">
            <a:avLst/>
          </a:prstGeom>
          <a:noFill/>
        </p:spPr>
        <p:txBody>
          <a:bodyPr wrap="square" rtlCol="0">
            <a:spAutoFit/>
          </a:bodyPr>
          <a:lstStyle/>
          <a:p>
            <a:r>
              <a:rPr lang="en-US" altLang="zh-CN" smtClean="0"/>
              <a:t>Istio</a:t>
            </a:r>
            <a:r>
              <a:rPr lang="zh-CN" altLang="en-US" smtClean="0"/>
              <a:t>是</a:t>
            </a:r>
            <a:r>
              <a:rPr lang="en-US" altLang="zh-CN"/>
              <a:t>Google/IBM/Lyft</a:t>
            </a:r>
            <a:r>
              <a:rPr lang="zh-CN" altLang="en-US"/>
              <a:t>联合开发的开源项</a:t>
            </a:r>
            <a:r>
              <a:rPr lang="zh-CN" altLang="en-US" smtClean="0"/>
              <a:t>目。它</a:t>
            </a:r>
            <a:endParaRPr lang="zh-CN" altLang="en-US"/>
          </a:p>
          <a:p>
            <a:r>
              <a:rPr lang="zh-CN" altLang="en-US" smtClean="0"/>
              <a:t>提</a:t>
            </a:r>
            <a:r>
              <a:rPr lang="zh-CN" altLang="en-US"/>
              <a:t>供一种简单的方</a:t>
            </a:r>
            <a:r>
              <a:rPr lang="zh-CN" altLang="en-US" smtClean="0"/>
              <a:t>式来</a:t>
            </a:r>
            <a:r>
              <a:rPr lang="zh-CN" altLang="en-US"/>
              <a:t>建立已部署服务网络，具备负载均衡、服务间认证、监控等功能，而不需要改动任何服</a:t>
            </a:r>
            <a:r>
              <a:rPr lang="zh-CN" altLang="en-US" smtClean="0"/>
              <a:t>务代码。</a:t>
            </a:r>
            <a:endParaRPr lang="zh-CN" altLang="en-US"/>
          </a:p>
        </p:txBody>
      </p:sp>
      <p:sp>
        <p:nvSpPr>
          <p:cNvPr id="4" name="TextBox 3"/>
          <p:cNvSpPr txBox="1"/>
          <p:nvPr/>
        </p:nvSpPr>
        <p:spPr>
          <a:xfrm>
            <a:off x="1058900" y="2387084"/>
            <a:ext cx="4392000" cy="369332"/>
          </a:xfrm>
          <a:prstGeom prst="rect">
            <a:avLst/>
          </a:prstGeom>
          <a:noFill/>
        </p:spPr>
        <p:txBody>
          <a:bodyPr wrap="square" rtlCol="0">
            <a:spAutoFit/>
          </a:bodyPr>
          <a:lstStyle/>
          <a:p>
            <a:r>
              <a:rPr lang="en-US" altLang="zh-CN"/>
              <a:t>Istio = </a:t>
            </a:r>
            <a:r>
              <a:rPr lang="zh-CN" altLang="en-US"/>
              <a:t>微服务框架 </a:t>
            </a:r>
            <a:r>
              <a:rPr lang="en-US" altLang="zh-CN"/>
              <a:t>+ </a:t>
            </a:r>
            <a:r>
              <a:rPr lang="zh-CN" altLang="en-US"/>
              <a:t>服务治理</a:t>
            </a:r>
          </a:p>
        </p:txBody>
      </p:sp>
      <p:pic>
        <p:nvPicPr>
          <p:cNvPr id="5" name="Picture 4"/>
          <p:cNvPicPr>
            <a:picLocks noChangeAspect="1"/>
          </p:cNvPicPr>
          <p:nvPr/>
        </p:nvPicPr>
        <p:blipFill>
          <a:blip r:embed="rId2"/>
          <a:stretch>
            <a:fillRect/>
          </a:stretch>
        </p:blipFill>
        <p:spPr>
          <a:xfrm>
            <a:off x="6300001" y="2601838"/>
            <a:ext cx="1440000" cy="1548777"/>
          </a:xfrm>
          <a:prstGeom prst="rect">
            <a:avLst/>
          </a:prstGeom>
        </p:spPr>
      </p:pic>
      <p:sp>
        <p:nvSpPr>
          <p:cNvPr id="6" name="TextBox 5"/>
          <p:cNvSpPr txBox="1"/>
          <p:nvPr/>
        </p:nvSpPr>
        <p:spPr>
          <a:xfrm>
            <a:off x="1015450" y="2909748"/>
            <a:ext cx="4478900" cy="646331"/>
          </a:xfrm>
          <a:prstGeom prst="rect">
            <a:avLst/>
          </a:prstGeom>
          <a:noFill/>
        </p:spPr>
        <p:txBody>
          <a:bodyPr wrap="square" rtlCol="0">
            <a:spAutoFit/>
          </a:bodyPr>
          <a:lstStyle/>
          <a:p>
            <a:r>
              <a:rPr lang="en-US" altLang="zh-CN"/>
              <a:t>2017</a:t>
            </a:r>
            <a:r>
              <a:rPr lang="zh-CN" altLang="en-US"/>
              <a:t>年</a:t>
            </a:r>
            <a:r>
              <a:rPr lang="en-US" altLang="zh-CN"/>
              <a:t>5</a:t>
            </a:r>
            <a:r>
              <a:rPr lang="zh-CN" altLang="en-US"/>
              <a:t>月发布第一个</a:t>
            </a:r>
            <a:r>
              <a:rPr lang="en-US" altLang="zh-CN"/>
              <a:t>release </a:t>
            </a:r>
            <a:r>
              <a:rPr lang="en-US" altLang="zh-CN" smtClean="0"/>
              <a:t>0.1</a:t>
            </a:r>
            <a:r>
              <a:rPr lang="zh-CN" altLang="en-US" smtClean="0"/>
              <a:t>，最新版本是</a:t>
            </a:r>
            <a:r>
              <a:rPr lang="en-US" altLang="zh-CN" smtClean="0"/>
              <a:t>0.3</a:t>
            </a:r>
            <a:endParaRPr lang="zh-CN" altLang="en-US"/>
          </a:p>
        </p:txBody>
      </p:sp>
    </p:spTree>
    <p:extLst>
      <p:ext uri="{BB962C8B-B14F-4D97-AF65-F5344CB8AC3E}">
        <p14:creationId xmlns:p14="http://schemas.microsoft.com/office/powerpoint/2010/main" val="176754564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116000" y="267750"/>
            <a:ext cx="4406900" cy="369332"/>
          </a:xfrm>
          <a:prstGeom prst="rect">
            <a:avLst/>
          </a:prstGeom>
          <a:noFill/>
        </p:spPr>
        <p:txBody>
          <a:bodyPr wrap="square" rtlCol="0">
            <a:spAutoFit/>
          </a:bodyPr>
          <a:lstStyle/>
          <a:p>
            <a:pPr algn="l"/>
            <a:r>
              <a:rPr lang="en-US" altLang="zh-CN" smtClean="0">
                <a:solidFill>
                  <a:srgbClr val="000000"/>
                </a:solidFill>
                <a:latin typeface="微软雅黑" panose="020B0503020204020204" pitchFamily="34" charset="-122"/>
                <a:ea typeface="微软雅黑" panose="020B0503020204020204" pitchFamily="34" charset="-122"/>
              </a:rPr>
              <a:t>Istio</a:t>
            </a:r>
            <a:r>
              <a:rPr lang="zh-CN" altLang="en-US" smtClean="0">
                <a:solidFill>
                  <a:srgbClr val="000000"/>
                </a:solidFill>
                <a:latin typeface="微软雅黑" panose="020B0503020204020204" pitchFamily="34" charset="-122"/>
                <a:ea typeface="微软雅黑" panose="020B0503020204020204" pitchFamily="34" charset="-122"/>
              </a:rPr>
              <a:t>的差异性</a:t>
            </a:r>
            <a:r>
              <a:rPr lang="en-US" altLang="zh-CN">
                <a:solidFill>
                  <a:srgbClr val="000000"/>
                </a:solidFill>
                <a:latin typeface="微软雅黑" panose="020B0503020204020204" pitchFamily="34" charset="-122"/>
                <a:ea typeface="微软雅黑" panose="020B0503020204020204" pitchFamily="34" charset="-122"/>
              </a:rPr>
              <a:t> </a:t>
            </a:r>
            <a:r>
              <a:rPr lang="en-US" altLang="zh-CN" smtClean="0">
                <a:solidFill>
                  <a:srgbClr val="000000"/>
                </a:solidFill>
                <a:latin typeface="微软雅黑" panose="020B0503020204020204" pitchFamily="34" charset="-122"/>
                <a:ea typeface="微软雅黑" panose="020B0503020204020204" pitchFamily="34" charset="-122"/>
              </a:rPr>
              <a:t>– </a:t>
            </a:r>
            <a:r>
              <a:rPr lang="zh-CN" altLang="en-US" smtClean="0">
                <a:solidFill>
                  <a:srgbClr val="000000"/>
                </a:solidFill>
                <a:latin typeface="微软雅黑" panose="020B0503020204020204" pitchFamily="34" charset="-122"/>
                <a:ea typeface="微软雅黑" panose="020B0503020204020204" pitchFamily="34" charset="-122"/>
              </a:rPr>
              <a:t>功能全集成</a:t>
            </a:r>
            <a:endParaRPr lang="en-US" altLang="zh-CN">
              <a:solidFill>
                <a:srgbClr val="000000"/>
              </a:solidFill>
              <a:latin typeface="微软雅黑" panose="020B0503020204020204" pitchFamily="34" charset="-122"/>
              <a:ea typeface="微软雅黑" panose="020B0503020204020204" pitchFamily="34" charset="-122"/>
            </a:endParaRPr>
          </a:p>
        </p:txBody>
      </p:sp>
      <p:pic>
        <p:nvPicPr>
          <p:cNvPr id="4" name="Picture 3"/>
          <p:cNvPicPr>
            <a:picLocks noChangeAspect="1"/>
          </p:cNvPicPr>
          <p:nvPr/>
        </p:nvPicPr>
        <p:blipFill>
          <a:blip r:embed="rId2"/>
          <a:stretch>
            <a:fillRect/>
          </a:stretch>
        </p:blipFill>
        <p:spPr>
          <a:xfrm>
            <a:off x="252000" y="1131037"/>
            <a:ext cx="3960000" cy="3168352"/>
          </a:xfrm>
          <a:prstGeom prst="rect">
            <a:avLst/>
          </a:prstGeom>
        </p:spPr>
      </p:pic>
      <p:pic>
        <p:nvPicPr>
          <p:cNvPr id="5" name="Picture 4"/>
          <p:cNvPicPr>
            <a:picLocks noChangeAspect="1"/>
          </p:cNvPicPr>
          <p:nvPr/>
        </p:nvPicPr>
        <p:blipFill>
          <a:blip r:embed="rId3"/>
          <a:stretch>
            <a:fillRect/>
          </a:stretch>
        </p:blipFill>
        <p:spPr>
          <a:xfrm>
            <a:off x="4860000" y="2139750"/>
            <a:ext cx="3701325" cy="2426108"/>
          </a:xfrm>
          <a:prstGeom prst="rect">
            <a:avLst/>
          </a:prstGeom>
        </p:spPr>
      </p:pic>
      <p:sp>
        <p:nvSpPr>
          <p:cNvPr id="6" name="TextBox 5"/>
          <p:cNvSpPr txBox="1"/>
          <p:nvPr/>
        </p:nvSpPr>
        <p:spPr>
          <a:xfrm>
            <a:off x="4932000" y="1101311"/>
            <a:ext cx="3888000" cy="830997"/>
          </a:xfrm>
          <a:prstGeom prst="rect">
            <a:avLst/>
          </a:prstGeom>
          <a:noFill/>
        </p:spPr>
        <p:txBody>
          <a:bodyPr wrap="square" rtlCol="0">
            <a:spAutoFit/>
          </a:bodyPr>
          <a:lstStyle/>
          <a:p>
            <a:pPr algn="ctr"/>
            <a:r>
              <a:rPr lang="en-US" altLang="zh-CN" sz="1600"/>
              <a:t>Istio = </a:t>
            </a:r>
            <a:r>
              <a:rPr lang="zh-CN" altLang="en-US" sz="1600"/>
              <a:t>微服务框架 </a:t>
            </a:r>
            <a:r>
              <a:rPr lang="en-US" altLang="zh-CN" sz="1600"/>
              <a:t>+ </a:t>
            </a:r>
            <a:r>
              <a:rPr lang="zh-CN" altLang="en-US" sz="1600"/>
              <a:t>服务治</a:t>
            </a:r>
            <a:r>
              <a:rPr lang="zh-CN" altLang="en-US" sz="1600" smtClean="0"/>
              <a:t>理</a:t>
            </a:r>
            <a:endParaRPr lang="en-US" altLang="zh-CN" sz="1600" smtClean="0"/>
          </a:p>
          <a:p>
            <a:pPr algn="ctr"/>
            <a:r>
              <a:rPr lang="zh-CN" altLang="en-US" sz="1600" smtClean="0"/>
              <a:t>含灰度、限速、黑白名单、配额、监控、审核等运维和服务治理功能</a:t>
            </a:r>
            <a:endParaRPr lang="zh-CN" altLang="en-US" sz="1600"/>
          </a:p>
        </p:txBody>
      </p:sp>
    </p:spTree>
    <p:extLst>
      <p:ext uri="{BB962C8B-B14F-4D97-AF65-F5344CB8AC3E}">
        <p14:creationId xmlns:p14="http://schemas.microsoft.com/office/powerpoint/2010/main" val="414210718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188000" y="267750"/>
            <a:ext cx="4406900" cy="369332"/>
          </a:xfrm>
          <a:prstGeom prst="rect">
            <a:avLst/>
          </a:prstGeom>
          <a:noFill/>
        </p:spPr>
        <p:txBody>
          <a:bodyPr wrap="square" rtlCol="0">
            <a:spAutoFit/>
          </a:bodyPr>
          <a:lstStyle/>
          <a:p>
            <a:pPr algn="l"/>
            <a:r>
              <a:rPr lang="en-US" altLang="zh-CN" smtClean="0">
                <a:solidFill>
                  <a:srgbClr val="000000"/>
                </a:solidFill>
                <a:latin typeface="微软雅黑" panose="020B0503020204020204" pitchFamily="34" charset="-122"/>
                <a:ea typeface="微软雅黑" panose="020B0503020204020204" pitchFamily="34" charset="-122"/>
              </a:rPr>
              <a:t>Istio</a:t>
            </a:r>
            <a:r>
              <a:rPr lang="zh-CN" altLang="en-US" smtClean="0">
                <a:solidFill>
                  <a:srgbClr val="000000"/>
                </a:solidFill>
                <a:latin typeface="微软雅黑" panose="020B0503020204020204" pitchFamily="34" charset="-122"/>
                <a:ea typeface="微软雅黑" panose="020B0503020204020204" pitchFamily="34" charset="-122"/>
              </a:rPr>
              <a:t>的差异性</a:t>
            </a:r>
            <a:r>
              <a:rPr lang="en-US" altLang="zh-CN">
                <a:solidFill>
                  <a:srgbClr val="000000"/>
                </a:solidFill>
                <a:latin typeface="微软雅黑" panose="020B0503020204020204" pitchFamily="34" charset="-122"/>
                <a:ea typeface="微软雅黑" panose="020B0503020204020204" pitchFamily="34" charset="-122"/>
              </a:rPr>
              <a:t> </a:t>
            </a:r>
            <a:r>
              <a:rPr lang="en-US" altLang="zh-CN" smtClean="0">
                <a:solidFill>
                  <a:srgbClr val="000000"/>
                </a:solidFill>
                <a:latin typeface="微软雅黑" panose="020B0503020204020204" pitchFamily="34" charset="-122"/>
                <a:ea typeface="微软雅黑" panose="020B0503020204020204" pitchFamily="34" charset="-122"/>
              </a:rPr>
              <a:t>– </a:t>
            </a:r>
            <a:r>
              <a:rPr lang="zh-CN" altLang="en-US" smtClean="0">
                <a:solidFill>
                  <a:srgbClr val="000000"/>
                </a:solidFill>
                <a:latin typeface="微软雅黑" panose="020B0503020204020204" pitchFamily="34" charset="-122"/>
                <a:ea typeface="微软雅黑" panose="020B0503020204020204" pitchFamily="34" charset="-122"/>
              </a:rPr>
              <a:t>应用服</a:t>
            </a:r>
            <a:r>
              <a:rPr lang="zh-CN" altLang="en-US">
                <a:solidFill>
                  <a:srgbClr val="000000"/>
                </a:solidFill>
                <a:latin typeface="微软雅黑" panose="020B0503020204020204" pitchFamily="34" charset="-122"/>
                <a:ea typeface="微软雅黑" panose="020B0503020204020204" pitchFamily="34" charset="-122"/>
              </a:rPr>
              <a:t>务</a:t>
            </a:r>
            <a:r>
              <a:rPr lang="zh-CN" altLang="en-US" smtClean="0">
                <a:solidFill>
                  <a:srgbClr val="000000"/>
                </a:solidFill>
                <a:latin typeface="微软雅黑" panose="020B0503020204020204" pitchFamily="34" charset="-122"/>
                <a:ea typeface="微软雅黑" panose="020B0503020204020204" pitchFamily="34" charset="-122"/>
              </a:rPr>
              <a:t>解耦</a:t>
            </a:r>
            <a:endParaRPr lang="en-US" altLang="zh-CN">
              <a:solidFill>
                <a:srgbClr val="000000"/>
              </a:solidFill>
              <a:latin typeface="微软雅黑" panose="020B0503020204020204" pitchFamily="34" charset="-122"/>
              <a:ea typeface="微软雅黑" panose="020B0503020204020204" pitchFamily="34" charset="-122"/>
            </a:endParaRPr>
          </a:p>
        </p:txBody>
      </p:sp>
      <p:grpSp>
        <p:nvGrpSpPr>
          <p:cNvPr id="44" name="Group 43"/>
          <p:cNvGrpSpPr/>
          <p:nvPr/>
        </p:nvGrpSpPr>
        <p:grpSpPr>
          <a:xfrm>
            <a:off x="1415020" y="2369885"/>
            <a:ext cx="2551090" cy="2571103"/>
            <a:chOff x="1300910" y="2088647"/>
            <a:chExt cx="2551090" cy="2571103"/>
          </a:xfrm>
        </p:grpSpPr>
        <p:grpSp>
          <p:nvGrpSpPr>
            <p:cNvPr id="7" name="Group 6"/>
            <p:cNvGrpSpPr/>
            <p:nvPr/>
          </p:nvGrpSpPr>
          <p:grpSpPr>
            <a:xfrm>
              <a:off x="1300910" y="4290418"/>
              <a:ext cx="2551090" cy="369332"/>
              <a:chOff x="1332000" y="3147750"/>
              <a:chExt cx="1224000" cy="369332"/>
            </a:xfrm>
          </p:grpSpPr>
          <p:sp>
            <p:nvSpPr>
              <p:cNvPr id="5" name="Rounded Rectangle 4"/>
              <p:cNvSpPr/>
              <p:nvPr/>
            </p:nvSpPr>
            <p:spPr>
              <a:xfrm>
                <a:off x="1332000" y="3147750"/>
                <a:ext cx="1224000" cy="36933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 name="TextBox 3"/>
              <p:cNvSpPr txBox="1"/>
              <p:nvPr/>
            </p:nvSpPr>
            <p:spPr>
              <a:xfrm>
                <a:off x="1736320" y="3176912"/>
                <a:ext cx="458320" cy="276999"/>
              </a:xfrm>
              <a:prstGeom prst="rect">
                <a:avLst/>
              </a:prstGeom>
              <a:noFill/>
            </p:spPr>
            <p:txBody>
              <a:bodyPr wrap="square" rtlCol="0">
                <a:spAutoFit/>
              </a:bodyPr>
              <a:lstStyle/>
              <a:p>
                <a:r>
                  <a:rPr lang="en-US" altLang="zh-CN" sz="1200" smtClean="0"/>
                  <a:t>OS(Linux)</a:t>
                </a:r>
                <a:endParaRPr lang="zh-CN" altLang="en-US" sz="1200"/>
              </a:p>
            </p:txBody>
          </p:sp>
        </p:grpSp>
        <p:grpSp>
          <p:nvGrpSpPr>
            <p:cNvPr id="8" name="Group 7"/>
            <p:cNvGrpSpPr/>
            <p:nvPr/>
          </p:nvGrpSpPr>
          <p:grpSpPr>
            <a:xfrm>
              <a:off x="1300910" y="3888144"/>
              <a:ext cx="2551090" cy="369332"/>
              <a:chOff x="1332000" y="3147750"/>
              <a:chExt cx="1224000" cy="369332"/>
            </a:xfrm>
          </p:grpSpPr>
          <p:sp>
            <p:nvSpPr>
              <p:cNvPr id="9" name="Rounded Rectangle 8"/>
              <p:cNvSpPr/>
              <p:nvPr/>
            </p:nvSpPr>
            <p:spPr>
              <a:xfrm>
                <a:off x="1332000" y="3147750"/>
                <a:ext cx="1224000" cy="36933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0" name="TextBox 9"/>
              <p:cNvSpPr txBox="1"/>
              <p:nvPr/>
            </p:nvSpPr>
            <p:spPr>
              <a:xfrm>
                <a:off x="1525093" y="3209854"/>
                <a:ext cx="837815" cy="276999"/>
              </a:xfrm>
              <a:prstGeom prst="rect">
                <a:avLst/>
              </a:prstGeom>
              <a:noFill/>
            </p:spPr>
            <p:txBody>
              <a:bodyPr wrap="square" rtlCol="0">
                <a:spAutoFit/>
              </a:bodyPr>
              <a:lstStyle/>
              <a:p>
                <a:r>
                  <a:rPr lang="zh-CN" altLang="en-US" sz="1200" smtClean="0"/>
                  <a:t>运行环境</a:t>
                </a:r>
                <a:r>
                  <a:rPr lang="en-US" altLang="zh-CN" sz="1200" smtClean="0"/>
                  <a:t>(Docker+K8S)</a:t>
                </a:r>
                <a:endParaRPr lang="zh-CN" altLang="en-US" sz="1200"/>
              </a:p>
            </p:txBody>
          </p:sp>
        </p:grpSp>
        <p:grpSp>
          <p:nvGrpSpPr>
            <p:cNvPr id="22" name="Group 21"/>
            <p:cNvGrpSpPr/>
            <p:nvPr/>
          </p:nvGrpSpPr>
          <p:grpSpPr>
            <a:xfrm>
              <a:off x="1300910" y="2088647"/>
              <a:ext cx="2551090" cy="1779103"/>
              <a:chOff x="3892910" y="1213144"/>
              <a:chExt cx="2551090" cy="1779103"/>
            </a:xfrm>
          </p:grpSpPr>
          <p:sp>
            <p:nvSpPr>
              <p:cNvPr id="15" name="Rounded Rectangle 14"/>
              <p:cNvSpPr/>
              <p:nvPr/>
            </p:nvSpPr>
            <p:spPr>
              <a:xfrm>
                <a:off x="3892910" y="1213144"/>
                <a:ext cx="2551090" cy="1779103"/>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3" name="TextBox 12"/>
              <p:cNvSpPr txBox="1"/>
              <p:nvPr/>
            </p:nvSpPr>
            <p:spPr>
              <a:xfrm>
                <a:off x="4576842" y="1271233"/>
                <a:ext cx="1080000" cy="276999"/>
              </a:xfrm>
              <a:prstGeom prst="rect">
                <a:avLst/>
              </a:prstGeom>
              <a:noFill/>
            </p:spPr>
            <p:txBody>
              <a:bodyPr wrap="square" rtlCol="0">
                <a:spAutoFit/>
              </a:bodyPr>
              <a:lstStyle/>
              <a:p>
                <a:pPr algn="ctr"/>
                <a:r>
                  <a:rPr lang="zh-CN" altLang="en-US" sz="1200" b="1"/>
                  <a:t>应</a:t>
                </a:r>
                <a:r>
                  <a:rPr lang="zh-CN" altLang="en-US" sz="1200" b="1" smtClean="0"/>
                  <a:t>用服务</a:t>
                </a:r>
                <a:endParaRPr lang="zh-CN" altLang="en-US" sz="1200" b="1"/>
              </a:p>
            </p:txBody>
          </p:sp>
          <p:sp>
            <p:nvSpPr>
              <p:cNvPr id="16" name="TextBox 15"/>
              <p:cNvSpPr txBox="1"/>
              <p:nvPr/>
            </p:nvSpPr>
            <p:spPr>
              <a:xfrm>
                <a:off x="3996000" y="1995750"/>
                <a:ext cx="864000" cy="471553"/>
              </a:xfrm>
              <a:prstGeom prst="rect">
                <a:avLst/>
              </a:prstGeom>
              <a:noFill/>
              <a:ln>
                <a:solidFill>
                  <a:schemeClr val="tx1"/>
                </a:solidFill>
              </a:ln>
            </p:spPr>
            <p:txBody>
              <a:bodyPr wrap="square" rtlCol="0">
                <a:noAutofit/>
              </a:bodyPr>
              <a:lstStyle/>
              <a:p>
                <a:pPr algn="ctr"/>
                <a:r>
                  <a:rPr lang="zh-CN" altLang="en-US" sz="800"/>
                  <a:t>接</a:t>
                </a:r>
                <a:r>
                  <a:rPr lang="zh-CN" altLang="en-US" sz="800" smtClean="0"/>
                  <a:t>口通信处理（</a:t>
                </a:r>
                <a:r>
                  <a:rPr lang="en-US" altLang="zh-CN" sz="800" smtClean="0"/>
                  <a:t>HTTP/RPC</a:t>
                </a:r>
                <a:r>
                  <a:rPr lang="zh-CN" altLang="en-US" sz="800" smtClean="0"/>
                  <a:t>处理</a:t>
                </a:r>
                <a:r>
                  <a:rPr lang="en-US" altLang="zh-CN" sz="800" smtClean="0"/>
                  <a:t>)</a:t>
                </a:r>
                <a:endParaRPr lang="zh-CN" altLang="en-US" sz="800"/>
              </a:p>
            </p:txBody>
          </p:sp>
          <p:sp>
            <p:nvSpPr>
              <p:cNvPr id="17" name="TextBox 16"/>
              <p:cNvSpPr txBox="1"/>
              <p:nvPr/>
            </p:nvSpPr>
            <p:spPr>
              <a:xfrm>
                <a:off x="4802900" y="2504533"/>
                <a:ext cx="878900" cy="400110"/>
              </a:xfrm>
              <a:prstGeom prst="rect">
                <a:avLst/>
              </a:prstGeom>
              <a:noFill/>
              <a:ln>
                <a:solidFill>
                  <a:schemeClr val="tx1"/>
                </a:solidFill>
              </a:ln>
            </p:spPr>
            <p:txBody>
              <a:bodyPr wrap="square" rtlCol="0">
                <a:spAutoFit/>
              </a:bodyPr>
              <a:lstStyle/>
              <a:p>
                <a:pPr algn="ctr"/>
                <a:r>
                  <a:rPr lang="zh-CN" altLang="en-US" sz="1000" smtClean="0"/>
                  <a:t>路由</a:t>
                </a:r>
                <a:endParaRPr lang="en-US" altLang="zh-CN" sz="1000" smtClean="0"/>
              </a:p>
              <a:p>
                <a:pPr algn="ctr"/>
                <a:r>
                  <a:rPr lang="zh-CN" altLang="en-US" sz="1000" smtClean="0"/>
                  <a:t>负载均衡</a:t>
                </a:r>
                <a:endParaRPr lang="zh-CN" altLang="en-US" sz="1000"/>
              </a:p>
            </p:txBody>
          </p:sp>
          <p:sp>
            <p:nvSpPr>
              <p:cNvPr id="18" name="TextBox 17"/>
              <p:cNvSpPr txBox="1"/>
              <p:nvPr/>
            </p:nvSpPr>
            <p:spPr>
              <a:xfrm>
                <a:off x="3996000" y="2504533"/>
                <a:ext cx="792000" cy="400110"/>
              </a:xfrm>
              <a:prstGeom prst="rect">
                <a:avLst/>
              </a:prstGeom>
              <a:noFill/>
              <a:ln>
                <a:solidFill>
                  <a:schemeClr val="tx1"/>
                </a:solidFill>
              </a:ln>
            </p:spPr>
            <p:txBody>
              <a:bodyPr wrap="square" rtlCol="0">
                <a:spAutoFit/>
              </a:bodyPr>
              <a:lstStyle/>
              <a:p>
                <a:pPr algn="ctr"/>
                <a:r>
                  <a:rPr lang="zh-CN" altLang="en-US" sz="1000" smtClean="0"/>
                  <a:t>熔断</a:t>
                </a:r>
                <a:endParaRPr lang="en-US" altLang="zh-CN" sz="1000" smtClean="0"/>
              </a:p>
              <a:p>
                <a:pPr algn="ctr"/>
                <a:r>
                  <a:rPr lang="zh-CN" altLang="en-US" sz="1000"/>
                  <a:t>服</a:t>
                </a:r>
                <a:r>
                  <a:rPr lang="zh-CN" altLang="en-US" sz="1000" smtClean="0"/>
                  <a:t>务降级</a:t>
                </a:r>
                <a:endParaRPr lang="zh-CN" altLang="en-US" sz="1000"/>
              </a:p>
            </p:txBody>
          </p:sp>
          <p:sp>
            <p:nvSpPr>
              <p:cNvPr id="19" name="TextBox 18"/>
              <p:cNvSpPr txBox="1"/>
              <p:nvPr/>
            </p:nvSpPr>
            <p:spPr>
              <a:xfrm>
                <a:off x="5702461" y="1995750"/>
                <a:ext cx="533800" cy="897633"/>
              </a:xfrm>
              <a:prstGeom prst="rect">
                <a:avLst/>
              </a:prstGeom>
              <a:noFill/>
              <a:ln>
                <a:solidFill>
                  <a:schemeClr val="tx1"/>
                </a:solidFill>
              </a:ln>
            </p:spPr>
            <p:txBody>
              <a:bodyPr wrap="square" rtlCol="0">
                <a:noAutofit/>
              </a:bodyPr>
              <a:lstStyle/>
              <a:p>
                <a:pPr algn="ctr"/>
                <a:endParaRPr lang="en-US" altLang="zh-CN" sz="1000" smtClean="0"/>
              </a:p>
              <a:p>
                <a:pPr algn="ctr"/>
                <a:r>
                  <a:rPr lang="zh-CN" altLang="en-US" sz="1000" smtClean="0"/>
                  <a:t>服务</a:t>
                </a:r>
                <a:r>
                  <a:rPr lang="zh-CN" altLang="en-US" sz="1000"/>
                  <a:t>注</a:t>
                </a:r>
                <a:r>
                  <a:rPr lang="zh-CN" altLang="en-US" sz="1000" smtClean="0"/>
                  <a:t>册发现</a:t>
                </a:r>
                <a:endParaRPr lang="en-US" altLang="zh-CN" sz="1000" smtClean="0"/>
              </a:p>
              <a:p>
                <a:pPr algn="ctr"/>
                <a:endParaRPr lang="zh-CN" altLang="en-US" sz="1000"/>
              </a:p>
            </p:txBody>
          </p:sp>
          <p:sp>
            <p:nvSpPr>
              <p:cNvPr id="20" name="TextBox 19"/>
              <p:cNvSpPr txBox="1"/>
              <p:nvPr/>
            </p:nvSpPr>
            <p:spPr>
              <a:xfrm>
                <a:off x="4925800" y="2000831"/>
                <a:ext cx="756000" cy="461665"/>
              </a:xfrm>
              <a:prstGeom prst="rect">
                <a:avLst/>
              </a:prstGeom>
              <a:noFill/>
              <a:ln>
                <a:solidFill>
                  <a:schemeClr val="tx1"/>
                </a:solidFill>
              </a:ln>
            </p:spPr>
            <p:txBody>
              <a:bodyPr wrap="square" rtlCol="0">
                <a:spAutoFit/>
              </a:bodyPr>
              <a:lstStyle/>
              <a:p>
                <a:pPr algn="ctr"/>
                <a:r>
                  <a:rPr lang="zh-CN" altLang="en-US" sz="800" smtClean="0"/>
                  <a:t>服务配置</a:t>
                </a:r>
                <a:endParaRPr lang="en-US" altLang="zh-CN" sz="800" smtClean="0"/>
              </a:p>
              <a:p>
                <a:pPr algn="ctr"/>
                <a:r>
                  <a:rPr lang="zh-CN" altLang="en-US" sz="800"/>
                  <a:t>日</a:t>
                </a:r>
                <a:r>
                  <a:rPr lang="zh-CN" altLang="en-US" sz="800" smtClean="0"/>
                  <a:t>志搜集</a:t>
                </a:r>
                <a:endParaRPr lang="en-US" altLang="zh-CN" sz="800" smtClean="0"/>
              </a:p>
              <a:p>
                <a:pPr algn="ctr"/>
                <a:r>
                  <a:rPr lang="zh-CN" altLang="en-US" sz="800"/>
                  <a:t>监</a:t>
                </a:r>
                <a:r>
                  <a:rPr lang="zh-CN" altLang="en-US" sz="800" smtClean="0"/>
                  <a:t>控代理等</a:t>
                </a:r>
                <a:endParaRPr lang="zh-CN" altLang="en-US" sz="800"/>
              </a:p>
            </p:txBody>
          </p:sp>
          <p:sp>
            <p:nvSpPr>
              <p:cNvPr id="21" name="TextBox 20"/>
              <p:cNvSpPr txBox="1"/>
              <p:nvPr/>
            </p:nvSpPr>
            <p:spPr>
              <a:xfrm>
                <a:off x="3997425" y="1707750"/>
                <a:ext cx="2238835" cy="215444"/>
              </a:xfrm>
              <a:prstGeom prst="rect">
                <a:avLst/>
              </a:prstGeom>
              <a:noFill/>
              <a:ln>
                <a:solidFill>
                  <a:schemeClr val="tx1"/>
                </a:solidFill>
              </a:ln>
            </p:spPr>
            <p:txBody>
              <a:bodyPr wrap="square" rtlCol="0">
                <a:spAutoFit/>
              </a:bodyPr>
              <a:lstStyle/>
              <a:p>
                <a:pPr algn="ctr"/>
                <a:r>
                  <a:rPr lang="zh-CN" altLang="en-US" sz="800" smtClean="0"/>
                  <a:t>业务处理</a:t>
                </a:r>
                <a:endParaRPr lang="zh-CN" altLang="en-US" sz="800"/>
              </a:p>
            </p:txBody>
          </p:sp>
        </p:grpSp>
      </p:grpSp>
      <p:sp>
        <p:nvSpPr>
          <p:cNvPr id="24" name="Rounded Rectangle 23"/>
          <p:cNvSpPr/>
          <p:nvPr/>
        </p:nvSpPr>
        <p:spPr>
          <a:xfrm>
            <a:off x="5021959" y="2414397"/>
            <a:ext cx="2625610" cy="1245733"/>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5" name="TextBox 24"/>
          <p:cNvSpPr txBox="1"/>
          <p:nvPr/>
        </p:nvSpPr>
        <p:spPr>
          <a:xfrm>
            <a:off x="5767165" y="2438751"/>
            <a:ext cx="1080000" cy="276999"/>
          </a:xfrm>
          <a:prstGeom prst="rect">
            <a:avLst/>
          </a:prstGeom>
          <a:noFill/>
        </p:spPr>
        <p:txBody>
          <a:bodyPr wrap="square" rtlCol="0">
            <a:spAutoFit/>
          </a:bodyPr>
          <a:lstStyle/>
          <a:p>
            <a:pPr algn="ctr"/>
            <a:r>
              <a:rPr lang="zh-CN" altLang="en-US" sz="1200" b="1"/>
              <a:t>应</a:t>
            </a:r>
            <a:r>
              <a:rPr lang="zh-CN" altLang="en-US" sz="1200" b="1" smtClean="0"/>
              <a:t>用服务</a:t>
            </a:r>
            <a:endParaRPr lang="zh-CN" altLang="en-US" sz="1200" b="1"/>
          </a:p>
        </p:txBody>
      </p:sp>
      <p:sp>
        <p:nvSpPr>
          <p:cNvPr id="31" name="TextBox 30"/>
          <p:cNvSpPr txBox="1"/>
          <p:nvPr/>
        </p:nvSpPr>
        <p:spPr>
          <a:xfrm>
            <a:off x="5252606" y="3012982"/>
            <a:ext cx="2238835" cy="276999"/>
          </a:xfrm>
          <a:prstGeom prst="rect">
            <a:avLst/>
          </a:prstGeom>
          <a:noFill/>
          <a:ln>
            <a:solidFill>
              <a:schemeClr val="tx1"/>
            </a:solidFill>
          </a:ln>
        </p:spPr>
        <p:txBody>
          <a:bodyPr wrap="square" rtlCol="0">
            <a:spAutoFit/>
          </a:bodyPr>
          <a:lstStyle/>
          <a:p>
            <a:pPr algn="ctr"/>
            <a:r>
              <a:rPr lang="zh-CN" altLang="en-US" sz="1200" smtClean="0"/>
              <a:t>业务处理</a:t>
            </a:r>
            <a:endParaRPr lang="zh-CN" altLang="en-US" sz="1200"/>
          </a:p>
        </p:txBody>
      </p:sp>
      <p:sp>
        <p:nvSpPr>
          <p:cNvPr id="34" name="Rounded Rectangle 33"/>
          <p:cNvSpPr/>
          <p:nvPr/>
        </p:nvSpPr>
        <p:spPr>
          <a:xfrm>
            <a:off x="5096479" y="3714975"/>
            <a:ext cx="2551090" cy="369332"/>
          </a:xfrm>
          <a:prstGeom prst="roundRect">
            <a:avLst/>
          </a:prstGeom>
          <a:solidFill>
            <a:schemeClr val="accent5">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 name="TextBox 34"/>
          <p:cNvSpPr txBox="1"/>
          <p:nvPr/>
        </p:nvSpPr>
        <p:spPr>
          <a:xfrm>
            <a:off x="5939172" y="3744137"/>
            <a:ext cx="1402203" cy="276999"/>
          </a:xfrm>
          <a:prstGeom prst="rect">
            <a:avLst/>
          </a:prstGeom>
          <a:noFill/>
          <a:ln>
            <a:noFill/>
          </a:ln>
        </p:spPr>
        <p:txBody>
          <a:bodyPr wrap="square" rtlCol="0">
            <a:spAutoFit/>
          </a:bodyPr>
          <a:lstStyle/>
          <a:p>
            <a:r>
              <a:rPr lang="en-US" altLang="zh-CN" sz="1200"/>
              <a:t>SideCar</a:t>
            </a:r>
            <a:r>
              <a:rPr lang="zh-CN" altLang="en-US" sz="1200"/>
              <a:t>（</a:t>
            </a:r>
            <a:r>
              <a:rPr lang="en-US" altLang="zh-CN" sz="1200"/>
              <a:t>Istio</a:t>
            </a:r>
            <a:r>
              <a:rPr lang="zh-CN" altLang="en-US" sz="1200"/>
              <a:t>）</a:t>
            </a:r>
          </a:p>
        </p:txBody>
      </p:sp>
      <p:grpSp>
        <p:nvGrpSpPr>
          <p:cNvPr id="38" name="Group 37"/>
          <p:cNvGrpSpPr/>
          <p:nvPr/>
        </p:nvGrpSpPr>
        <p:grpSpPr>
          <a:xfrm>
            <a:off x="5096479" y="4506975"/>
            <a:ext cx="2551090" cy="369332"/>
            <a:chOff x="1332000" y="3147750"/>
            <a:chExt cx="1224000" cy="369332"/>
          </a:xfrm>
        </p:grpSpPr>
        <p:sp>
          <p:nvSpPr>
            <p:cNvPr id="39" name="Rounded Rectangle 38"/>
            <p:cNvSpPr/>
            <p:nvPr/>
          </p:nvSpPr>
          <p:spPr>
            <a:xfrm>
              <a:off x="1332000" y="3147750"/>
              <a:ext cx="1224000" cy="36933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0" name="TextBox 39"/>
            <p:cNvSpPr txBox="1"/>
            <p:nvPr/>
          </p:nvSpPr>
          <p:spPr>
            <a:xfrm>
              <a:off x="1736320" y="3176912"/>
              <a:ext cx="458320" cy="276999"/>
            </a:xfrm>
            <a:prstGeom prst="rect">
              <a:avLst/>
            </a:prstGeom>
            <a:noFill/>
          </p:spPr>
          <p:txBody>
            <a:bodyPr wrap="square" rtlCol="0">
              <a:spAutoFit/>
            </a:bodyPr>
            <a:lstStyle/>
            <a:p>
              <a:r>
                <a:rPr lang="en-US" altLang="zh-CN" sz="1200" smtClean="0"/>
                <a:t>OS(Linux)</a:t>
              </a:r>
              <a:endParaRPr lang="zh-CN" altLang="en-US" sz="1200"/>
            </a:p>
          </p:txBody>
        </p:sp>
      </p:grpSp>
      <p:grpSp>
        <p:nvGrpSpPr>
          <p:cNvPr id="41" name="Group 40"/>
          <p:cNvGrpSpPr/>
          <p:nvPr/>
        </p:nvGrpSpPr>
        <p:grpSpPr>
          <a:xfrm>
            <a:off x="5096479" y="4104701"/>
            <a:ext cx="2551090" cy="369332"/>
            <a:chOff x="1332000" y="3147750"/>
            <a:chExt cx="1224000" cy="369332"/>
          </a:xfrm>
        </p:grpSpPr>
        <p:sp>
          <p:nvSpPr>
            <p:cNvPr id="42" name="Rounded Rectangle 41"/>
            <p:cNvSpPr/>
            <p:nvPr/>
          </p:nvSpPr>
          <p:spPr>
            <a:xfrm>
              <a:off x="1332000" y="3147750"/>
              <a:ext cx="1224000" cy="36933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3" name="TextBox 42"/>
            <p:cNvSpPr txBox="1"/>
            <p:nvPr/>
          </p:nvSpPr>
          <p:spPr>
            <a:xfrm>
              <a:off x="1525093" y="3209854"/>
              <a:ext cx="837815" cy="276999"/>
            </a:xfrm>
            <a:prstGeom prst="rect">
              <a:avLst/>
            </a:prstGeom>
            <a:noFill/>
          </p:spPr>
          <p:txBody>
            <a:bodyPr wrap="square" rtlCol="0">
              <a:spAutoFit/>
            </a:bodyPr>
            <a:lstStyle/>
            <a:p>
              <a:r>
                <a:rPr lang="zh-CN" altLang="en-US" sz="1200" smtClean="0"/>
                <a:t>运行环境</a:t>
              </a:r>
              <a:r>
                <a:rPr lang="en-US" altLang="zh-CN" sz="1200" smtClean="0"/>
                <a:t>(Docker+K8S)</a:t>
              </a:r>
              <a:endParaRPr lang="zh-CN" altLang="en-US" sz="1200"/>
            </a:p>
          </p:txBody>
        </p:sp>
      </p:grpSp>
      <p:sp>
        <p:nvSpPr>
          <p:cNvPr id="47" name="Left Brace 46"/>
          <p:cNvSpPr/>
          <p:nvPr/>
        </p:nvSpPr>
        <p:spPr>
          <a:xfrm>
            <a:off x="869030" y="4151691"/>
            <a:ext cx="390565" cy="79605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TextBox 47"/>
          <p:cNvSpPr txBox="1"/>
          <p:nvPr/>
        </p:nvSpPr>
        <p:spPr>
          <a:xfrm>
            <a:off x="278161" y="4215548"/>
            <a:ext cx="705790" cy="584775"/>
          </a:xfrm>
          <a:prstGeom prst="rect">
            <a:avLst/>
          </a:prstGeom>
          <a:noFill/>
        </p:spPr>
        <p:txBody>
          <a:bodyPr wrap="square" rtlCol="0">
            <a:spAutoFit/>
          </a:bodyPr>
          <a:lstStyle/>
          <a:p>
            <a:r>
              <a:rPr lang="zh-CN" altLang="en-US" sz="1600" smtClean="0"/>
              <a:t>运维人员</a:t>
            </a:r>
            <a:endParaRPr lang="zh-CN" altLang="en-US" sz="1600"/>
          </a:p>
        </p:txBody>
      </p:sp>
      <p:sp>
        <p:nvSpPr>
          <p:cNvPr id="50" name="Left Brace 49"/>
          <p:cNvSpPr/>
          <p:nvPr/>
        </p:nvSpPr>
        <p:spPr>
          <a:xfrm>
            <a:off x="798064" y="2925508"/>
            <a:ext cx="474921" cy="11022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 name="TextBox 50"/>
          <p:cNvSpPr txBox="1"/>
          <p:nvPr/>
        </p:nvSpPr>
        <p:spPr>
          <a:xfrm>
            <a:off x="252000" y="3190502"/>
            <a:ext cx="705790" cy="584775"/>
          </a:xfrm>
          <a:prstGeom prst="rect">
            <a:avLst/>
          </a:prstGeom>
          <a:noFill/>
        </p:spPr>
        <p:txBody>
          <a:bodyPr wrap="square" rtlCol="0">
            <a:spAutoFit/>
          </a:bodyPr>
          <a:lstStyle/>
          <a:p>
            <a:r>
              <a:rPr lang="zh-CN" altLang="en-US" sz="1600" smtClean="0"/>
              <a:t>开发人员</a:t>
            </a:r>
            <a:endParaRPr lang="zh-CN" altLang="en-US" sz="1600"/>
          </a:p>
        </p:txBody>
      </p:sp>
      <p:sp>
        <p:nvSpPr>
          <p:cNvPr id="52" name="Right Brace 51"/>
          <p:cNvSpPr/>
          <p:nvPr/>
        </p:nvSpPr>
        <p:spPr>
          <a:xfrm>
            <a:off x="7737106" y="3744137"/>
            <a:ext cx="529235" cy="11111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TextBox 52"/>
          <p:cNvSpPr txBox="1"/>
          <p:nvPr/>
        </p:nvSpPr>
        <p:spPr>
          <a:xfrm>
            <a:off x="8184068" y="3947802"/>
            <a:ext cx="705790" cy="646331"/>
          </a:xfrm>
          <a:prstGeom prst="rect">
            <a:avLst/>
          </a:prstGeom>
          <a:noFill/>
        </p:spPr>
        <p:txBody>
          <a:bodyPr wrap="square" rtlCol="0">
            <a:spAutoFit/>
          </a:bodyPr>
          <a:lstStyle/>
          <a:p>
            <a:r>
              <a:rPr lang="zh-CN" altLang="en-US" smtClean="0"/>
              <a:t>运维人员</a:t>
            </a:r>
            <a:endParaRPr lang="zh-CN" altLang="en-US"/>
          </a:p>
        </p:txBody>
      </p:sp>
      <p:sp>
        <p:nvSpPr>
          <p:cNvPr id="54" name="Left Brace 53"/>
          <p:cNvSpPr/>
          <p:nvPr/>
        </p:nvSpPr>
        <p:spPr>
          <a:xfrm rot="10800000">
            <a:off x="7791420" y="2510425"/>
            <a:ext cx="474921" cy="11022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TextBox 54"/>
          <p:cNvSpPr txBox="1"/>
          <p:nvPr/>
        </p:nvSpPr>
        <p:spPr>
          <a:xfrm>
            <a:off x="8186210" y="2698381"/>
            <a:ext cx="705790" cy="584775"/>
          </a:xfrm>
          <a:prstGeom prst="rect">
            <a:avLst/>
          </a:prstGeom>
          <a:noFill/>
        </p:spPr>
        <p:txBody>
          <a:bodyPr wrap="square" rtlCol="0">
            <a:spAutoFit/>
          </a:bodyPr>
          <a:lstStyle/>
          <a:p>
            <a:r>
              <a:rPr lang="zh-CN" altLang="en-US" sz="1600" smtClean="0"/>
              <a:t>开发人员</a:t>
            </a:r>
            <a:endParaRPr lang="zh-CN" altLang="en-US" sz="1600"/>
          </a:p>
        </p:txBody>
      </p:sp>
      <p:cxnSp>
        <p:nvCxnSpPr>
          <p:cNvPr id="57" name="Straight Arrow Connector 56"/>
          <p:cNvCxnSpPr>
            <a:endCxn id="34" idx="1"/>
          </p:cNvCxnSpPr>
          <p:nvPr/>
        </p:nvCxnSpPr>
        <p:spPr>
          <a:xfrm flipV="1">
            <a:off x="4702722" y="3899641"/>
            <a:ext cx="393757" cy="6944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404776" y="4506975"/>
            <a:ext cx="705790" cy="584775"/>
          </a:xfrm>
          <a:prstGeom prst="rect">
            <a:avLst/>
          </a:prstGeom>
          <a:noFill/>
        </p:spPr>
        <p:txBody>
          <a:bodyPr wrap="square" rtlCol="0">
            <a:spAutoFit/>
          </a:bodyPr>
          <a:lstStyle/>
          <a:p>
            <a:r>
              <a:rPr lang="zh-CN" altLang="en-US" sz="1600" smtClean="0"/>
              <a:t>镜像注入</a:t>
            </a:r>
            <a:endParaRPr lang="zh-CN" altLang="en-US" sz="1600"/>
          </a:p>
        </p:txBody>
      </p:sp>
      <p:cxnSp>
        <p:nvCxnSpPr>
          <p:cNvPr id="61" name="Straight Arrow Connector 60"/>
          <p:cNvCxnSpPr/>
          <p:nvPr/>
        </p:nvCxnSpPr>
        <p:spPr>
          <a:xfrm flipH="1">
            <a:off x="3755325" y="2972213"/>
            <a:ext cx="541831" cy="4924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4199272" y="2530260"/>
            <a:ext cx="705790" cy="584775"/>
          </a:xfrm>
          <a:prstGeom prst="rect">
            <a:avLst/>
          </a:prstGeom>
          <a:noFill/>
        </p:spPr>
        <p:txBody>
          <a:bodyPr wrap="square" rtlCol="0">
            <a:spAutoFit/>
          </a:bodyPr>
          <a:lstStyle/>
          <a:p>
            <a:r>
              <a:rPr lang="zh-CN" altLang="en-US" sz="1600" smtClean="0"/>
              <a:t>模块注入</a:t>
            </a:r>
            <a:endParaRPr lang="zh-CN" altLang="en-US" sz="1600"/>
          </a:p>
        </p:txBody>
      </p:sp>
      <p:sp>
        <p:nvSpPr>
          <p:cNvPr id="64" name="TextBox 63"/>
          <p:cNvSpPr txBox="1"/>
          <p:nvPr/>
        </p:nvSpPr>
        <p:spPr>
          <a:xfrm>
            <a:off x="1084434" y="901169"/>
            <a:ext cx="7179569" cy="1200329"/>
          </a:xfrm>
          <a:prstGeom prst="rect">
            <a:avLst/>
          </a:prstGeom>
          <a:noFill/>
        </p:spPr>
        <p:txBody>
          <a:bodyPr wrap="square" rtlCol="0">
            <a:spAutoFit/>
          </a:bodyPr>
          <a:lstStyle/>
          <a:p>
            <a:r>
              <a:rPr lang="en-US" altLang="zh-CN"/>
              <a:t>Istio </a:t>
            </a:r>
            <a:r>
              <a:rPr lang="zh-CN" altLang="en-US"/>
              <a:t>超越 </a:t>
            </a:r>
            <a:r>
              <a:rPr lang="en-US" altLang="zh-CN"/>
              <a:t>spring cloud</a:t>
            </a:r>
            <a:r>
              <a:rPr lang="zh-CN" altLang="en-US"/>
              <a:t>和</a:t>
            </a:r>
            <a:r>
              <a:rPr lang="en-US" altLang="zh-CN"/>
              <a:t>dubbo </a:t>
            </a:r>
            <a:r>
              <a:rPr lang="zh-CN" altLang="en-US" smtClean="0"/>
              <a:t>等开</a:t>
            </a:r>
            <a:r>
              <a:rPr lang="zh-CN" altLang="en-US"/>
              <a:t>发框架之处， 就在于不仅仅带来</a:t>
            </a:r>
            <a:r>
              <a:rPr lang="zh-CN" altLang="en-US" smtClean="0"/>
              <a:t>了超越这</a:t>
            </a:r>
            <a:r>
              <a:rPr lang="zh-CN" altLang="en-US"/>
              <a:t>些框</a:t>
            </a:r>
            <a:r>
              <a:rPr lang="zh-CN" altLang="en-US" smtClean="0"/>
              <a:t>架所</a:t>
            </a:r>
            <a:r>
              <a:rPr lang="zh-CN" altLang="en-US"/>
              <a:t>能提供的功能， </a:t>
            </a:r>
            <a:endParaRPr lang="en-US" altLang="zh-CN" smtClean="0"/>
          </a:p>
          <a:p>
            <a:pPr marL="342900" indent="-342900">
              <a:buFont typeface="+mj-lt"/>
              <a:buAutoNum type="arabicPeriod"/>
            </a:pPr>
            <a:r>
              <a:rPr lang="zh-CN" altLang="en-US" smtClean="0"/>
              <a:t>而</a:t>
            </a:r>
            <a:r>
              <a:rPr lang="zh-CN" altLang="en-US"/>
              <a:t>且也不需要应用程序为此做大量的改</a:t>
            </a:r>
            <a:r>
              <a:rPr lang="zh-CN" altLang="en-US" smtClean="0"/>
              <a:t>动；</a:t>
            </a:r>
            <a:endParaRPr lang="en-US" altLang="zh-CN" smtClean="0"/>
          </a:p>
          <a:p>
            <a:pPr marL="342900" indent="-342900">
              <a:buFont typeface="+mj-lt"/>
              <a:buAutoNum type="arabicPeriod"/>
            </a:pPr>
            <a:r>
              <a:rPr lang="zh-CN" altLang="en-US" smtClean="0"/>
              <a:t>更方便了不同服务间语言和技术栈解耦</a:t>
            </a:r>
            <a:endParaRPr lang="zh-CN" altLang="en-US"/>
          </a:p>
        </p:txBody>
      </p:sp>
    </p:spTree>
    <p:extLst>
      <p:ext uri="{BB962C8B-B14F-4D97-AF65-F5344CB8AC3E}">
        <p14:creationId xmlns:p14="http://schemas.microsoft.com/office/powerpoint/2010/main" val="127797114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2000" y="1491750"/>
            <a:ext cx="3168000" cy="2860050"/>
          </a:xfrm>
          <a:prstGeom prst="rect">
            <a:avLst/>
          </a:prstGeom>
        </p:spPr>
      </p:pic>
      <p:sp>
        <p:nvSpPr>
          <p:cNvPr id="3" name="文本框 3"/>
          <p:cNvSpPr txBox="1"/>
          <p:nvPr/>
        </p:nvSpPr>
        <p:spPr>
          <a:xfrm>
            <a:off x="1116000" y="267750"/>
            <a:ext cx="4406900" cy="369332"/>
          </a:xfrm>
          <a:prstGeom prst="rect">
            <a:avLst/>
          </a:prstGeom>
          <a:noFill/>
        </p:spPr>
        <p:txBody>
          <a:bodyPr wrap="square" rtlCol="0">
            <a:spAutoFit/>
          </a:bodyPr>
          <a:lstStyle/>
          <a:p>
            <a:pPr algn="l"/>
            <a:r>
              <a:rPr lang="en-US" altLang="zh-CN" smtClean="0">
                <a:solidFill>
                  <a:srgbClr val="000000"/>
                </a:solidFill>
                <a:latin typeface="微软雅黑" panose="020B0503020204020204" pitchFamily="34" charset="-122"/>
                <a:ea typeface="微软雅黑" panose="020B0503020204020204" pitchFamily="34" charset="-122"/>
              </a:rPr>
              <a:t>Istio</a:t>
            </a:r>
            <a:r>
              <a:rPr lang="zh-CN" altLang="en-US">
                <a:solidFill>
                  <a:srgbClr val="000000"/>
                </a:solidFill>
                <a:latin typeface="微软雅黑" panose="020B0503020204020204" pitchFamily="34" charset="-122"/>
                <a:ea typeface="微软雅黑" panose="020B0503020204020204" pitchFamily="34" charset="-122"/>
              </a:rPr>
              <a:t>主</a:t>
            </a:r>
            <a:r>
              <a:rPr lang="zh-CN" altLang="en-US" smtClean="0">
                <a:solidFill>
                  <a:srgbClr val="000000"/>
                </a:solidFill>
                <a:latin typeface="微软雅黑" panose="020B0503020204020204" pitchFamily="34" charset="-122"/>
                <a:ea typeface="微软雅黑" panose="020B0503020204020204" pitchFamily="34" charset="-122"/>
              </a:rPr>
              <a:t>要特性</a:t>
            </a: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4068000" y="1152060"/>
            <a:ext cx="4104000" cy="3539430"/>
          </a:xfrm>
          <a:prstGeom prst="rect">
            <a:avLst/>
          </a:prstGeom>
          <a:noFill/>
        </p:spPr>
        <p:txBody>
          <a:bodyPr wrap="square" rtlCol="0">
            <a:spAutoFit/>
          </a:bodyPr>
          <a:lstStyle/>
          <a:p>
            <a:pPr marL="285750" indent="-285750">
              <a:buFont typeface="Wingdings" panose="05000000000000000000" pitchFamily="2" charset="2"/>
              <a:buChar char="u"/>
            </a:pPr>
            <a:r>
              <a:rPr lang="zh-CN" altLang="en-US" sz="1400"/>
              <a:t>流量管理：控制服务之间的流量和</a:t>
            </a:r>
            <a:r>
              <a:rPr lang="en-US" altLang="zh-CN" sz="1400"/>
              <a:t>API</a:t>
            </a:r>
            <a:r>
              <a:rPr lang="zh-CN" altLang="en-US" sz="1400"/>
              <a:t>调用的流向，使得调用更可靠，并使网络在恶劣情</a:t>
            </a:r>
            <a:r>
              <a:rPr lang="zh-CN" altLang="en-US" sz="1400" smtClean="0"/>
              <a:t>况下</a:t>
            </a:r>
            <a:r>
              <a:rPr lang="zh-CN" altLang="en-US" sz="1400"/>
              <a:t>更加健壮。</a:t>
            </a:r>
          </a:p>
          <a:p>
            <a:pPr marL="285750" indent="-285750">
              <a:buFont typeface="Wingdings" panose="05000000000000000000" pitchFamily="2" charset="2"/>
              <a:buChar char="u"/>
            </a:pPr>
            <a:r>
              <a:rPr lang="zh-CN" altLang="en-US" sz="1400"/>
              <a:t>可观察性：了解服务之间的依赖关系，以及它们之间流量的本质和流向，从而提供快速识</a:t>
            </a:r>
            <a:r>
              <a:rPr lang="zh-CN" altLang="en-US" sz="1400" smtClean="0"/>
              <a:t>别问</a:t>
            </a:r>
            <a:r>
              <a:rPr lang="zh-CN" altLang="en-US" sz="1400"/>
              <a:t>题的能力。</a:t>
            </a:r>
          </a:p>
          <a:p>
            <a:pPr marL="285750" indent="-285750">
              <a:buFont typeface="Wingdings" panose="05000000000000000000" pitchFamily="2" charset="2"/>
              <a:buChar char="u"/>
            </a:pPr>
            <a:r>
              <a:rPr lang="zh-CN" altLang="en-US" sz="1400"/>
              <a:t>策略执行：将组织策略应用于服务之间的互动，确保访问策略得以执行，资源在消费者之</a:t>
            </a:r>
            <a:r>
              <a:rPr lang="zh-CN" altLang="en-US" sz="1400" smtClean="0"/>
              <a:t>间良</a:t>
            </a:r>
            <a:r>
              <a:rPr lang="zh-CN" altLang="en-US" sz="1400"/>
              <a:t>好分配。策略的更改是通过配置网格而不是修改应用程序代码。</a:t>
            </a:r>
          </a:p>
          <a:p>
            <a:pPr marL="285750" indent="-285750">
              <a:buFont typeface="Wingdings" panose="05000000000000000000" pitchFamily="2" charset="2"/>
              <a:buChar char="u"/>
            </a:pPr>
            <a:r>
              <a:rPr lang="zh-CN" altLang="en-US" sz="1400"/>
              <a:t>服务身份和安全：为网格中的服务提供可验证身份，并提供保护服务流量的能力，使其可</a:t>
            </a:r>
            <a:r>
              <a:rPr lang="zh-CN" altLang="en-US" sz="1400" smtClean="0"/>
              <a:t>以在</a:t>
            </a:r>
            <a:r>
              <a:rPr lang="zh-CN" altLang="en-US" sz="1400"/>
              <a:t>不同可信度的网络上流转</a:t>
            </a:r>
            <a:r>
              <a:rPr lang="zh-CN" altLang="en-US" sz="1400" smtClean="0"/>
              <a:t>。</a:t>
            </a:r>
            <a:endParaRPr lang="en-US" altLang="zh-CN" sz="1400" smtClean="0"/>
          </a:p>
          <a:p>
            <a:pPr marL="285750" indent="-285750">
              <a:buFont typeface="Wingdings" panose="05000000000000000000" pitchFamily="2" charset="2"/>
              <a:buChar char="u"/>
            </a:pPr>
            <a:r>
              <a:rPr lang="zh-CN" altLang="en-US" sz="1400"/>
              <a:t>集成和定制：策略执行组件可以扩展和定制，以便与现有的</a:t>
            </a:r>
            <a:r>
              <a:rPr lang="en-US" altLang="zh-CN" sz="1400"/>
              <a:t>ACL</a:t>
            </a:r>
            <a:r>
              <a:rPr lang="zh-CN" altLang="en-US" sz="1400"/>
              <a:t>，日志，监控，配额，审</a:t>
            </a:r>
            <a:r>
              <a:rPr lang="zh-CN" altLang="en-US" sz="1400" smtClean="0"/>
              <a:t>核等</a:t>
            </a:r>
            <a:r>
              <a:rPr lang="zh-CN" altLang="en-US" sz="1400"/>
              <a:t>解决方案集成</a:t>
            </a:r>
          </a:p>
        </p:txBody>
      </p:sp>
    </p:spTree>
    <p:extLst>
      <p:ext uri="{BB962C8B-B14F-4D97-AF65-F5344CB8AC3E}">
        <p14:creationId xmlns:p14="http://schemas.microsoft.com/office/powerpoint/2010/main" val="173544983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188000" y="267750"/>
            <a:ext cx="4406900" cy="369332"/>
          </a:xfrm>
          <a:prstGeom prst="rect">
            <a:avLst/>
          </a:prstGeom>
          <a:noFill/>
        </p:spPr>
        <p:txBody>
          <a:bodyPr wrap="square" rtlCol="0">
            <a:spAutoFit/>
          </a:bodyPr>
          <a:lstStyle/>
          <a:p>
            <a:pPr algn="l"/>
            <a:r>
              <a:rPr lang="en-US" altLang="zh-CN" smtClean="0">
                <a:solidFill>
                  <a:srgbClr val="000000"/>
                </a:solidFill>
                <a:latin typeface="微软雅黑" panose="020B0503020204020204" pitchFamily="34" charset="-122"/>
                <a:ea typeface="微软雅黑" panose="020B0503020204020204" pitchFamily="34" charset="-122"/>
              </a:rPr>
              <a:t>Istio</a:t>
            </a:r>
            <a:r>
              <a:rPr lang="zh-CN" altLang="en-US" smtClean="0">
                <a:solidFill>
                  <a:srgbClr val="000000"/>
                </a:solidFill>
                <a:latin typeface="微软雅黑" panose="020B0503020204020204" pitchFamily="34" charset="-122"/>
                <a:ea typeface="微软雅黑" panose="020B0503020204020204" pitchFamily="34" charset="-122"/>
              </a:rPr>
              <a:t>的结构</a:t>
            </a:r>
            <a:endParaRPr lang="en-US" altLang="zh-CN">
              <a:solidFill>
                <a:srgbClr val="000000"/>
              </a:solidFill>
              <a:latin typeface="微软雅黑" panose="020B0503020204020204" pitchFamily="34" charset="-122"/>
              <a:ea typeface="微软雅黑" panose="020B0503020204020204" pitchFamily="34" charset="-122"/>
            </a:endParaRPr>
          </a:p>
        </p:txBody>
      </p:sp>
      <p:pic>
        <p:nvPicPr>
          <p:cNvPr id="3" name="Picture 2"/>
          <p:cNvPicPr>
            <a:picLocks noChangeAspect="1"/>
          </p:cNvPicPr>
          <p:nvPr/>
        </p:nvPicPr>
        <p:blipFill>
          <a:blip r:embed="rId2"/>
          <a:stretch>
            <a:fillRect/>
          </a:stretch>
        </p:blipFill>
        <p:spPr>
          <a:xfrm>
            <a:off x="324000" y="1094978"/>
            <a:ext cx="5184000" cy="3600592"/>
          </a:xfrm>
          <a:prstGeom prst="rect">
            <a:avLst/>
          </a:prstGeom>
        </p:spPr>
      </p:pic>
      <p:sp>
        <p:nvSpPr>
          <p:cNvPr id="4" name="Rectangle 3"/>
          <p:cNvSpPr/>
          <p:nvPr/>
        </p:nvSpPr>
        <p:spPr>
          <a:xfrm>
            <a:off x="5594900" y="637082"/>
            <a:ext cx="3331368" cy="4185761"/>
          </a:xfrm>
          <a:prstGeom prst="rect">
            <a:avLst/>
          </a:prstGeom>
        </p:spPr>
        <p:txBody>
          <a:bodyPr wrap="square">
            <a:spAutoFit/>
          </a:bodyPr>
          <a:lstStyle/>
          <a:p>
            <a:r>
              <a:rPr lang="zh-CN" altLang="en-US" sz="1400" smtClean="0">
                <a:latin typeface="微软雅黑" panose="020B0503020204020204" pitchFamily="34" charset="-122"/>
                <a:ea typeface="微软雅黑" panose="020B0503020204020204" pitchFamily="34" charset="-122"/>
              </a:rPr>
              <a:t>主要模块：</a:t>
            </a:r>
            <a:endParaRPr lang="en-US" altLang="zh-CN" sz="1400" smtClean="0">
              <a:latin typeface="微软雅黑" panose="020B0503020204020204" pitchFamily="34" charset="-122"/>
              <a:ea typeface="微软雅黑" panose="020B0503020204020204" pitchFamily="34" charset="-122"/>
            </a:endParaRPr>
          </a:p>
          <a:p>
            <a:r>
              <a:rPr lang="en-US" altLang="zh-CN" sz="1400" smtClean="0">
                <a:latin typeface="微软雅黑" panose="020B0503020204020204" pitchFamily="34" charset="-122"/>
                <a:ea typeface="微软雅黑" panose="020B0503020204020204" pitchFamily="34" charset="-122"/>
              </a:rPr>
              <a:t>Envoy</a:t>
            </a:r>
            <a:r>
              <a:rPr lang="zh-CN" altLang="en-US" sz="1400" smtClean="0">
                <a:latin typeface="微软雅黑" panose="020B0503020204020204" pitchFamily="34" charset="-122"/>
                <a:ea typeface="微软雅黑" panose="020B0503020204020204" pitchFamily="34" charset="-122"/>
              </a:rPr>
              <a:t>：</a:t>
            </a:r>
            <a:r>
              <a:rPr lang="en-US" altLang="zh-CN" sz="1400" smtClean="0">
                <a:latin typeface="微软雅黑" panose="020B0503020204020204" pitchFamily="34" charset="-122"/>
                <a:ea typeface="微软雅黑" panose="020B0503020204020204" pitchFamily="34" charset="-122"/>
              </a:rPr>
              <a:t>Lyft</a:t>
            </a:r>
            <a:r>
              <a:rPr lang="zh-CN" altLang="en-US" sz="1400" smtClean="0">
                <a:latin typeface="微软雅黑" panose="020B0503020204020204" pitchFamily="34" charset="-122"/>
                <a:ea typeface="微软雅黑" panose="020B0503020204020204" pitchFamily="34" charset="-122"/>
              </a:rPr>
              <a:t>公司产品，是</a:t>
            </a:r>
            <a:r>
              <a:rPr lang="zh-CN" altLang="en-US" sz="1400">
                <a:latin typeface="微软雅黑" panose="020B0503020204020204" pitchFamily="34" charset="-122"/>
                <a:ea typeface="微软雅黑" panose="020B0503020204020204" pitchFamily="34" charset="-122"/>
              </a:rPr>
              <a:t>以</a:t>
            </a:r>
            <a:r>
              <a:rPr lang="en-US" altLang="zh-CN" sz="1400">
                <a:latin typeface="微软雅黑" panose="020B0503020204020204" pitchFamily="34" charset="-122"/>
                <a:ea typeface="微软雅黑" panose="020B0503020204020204" pitchFamily="34" charset="-122"/>
              </a:rPr>
              <a:t>C++</a:t>
            </a:r>
            <a:r>
              <a:rPr lang="zh-CN" altLang="en-US" sz="1400">
                <a:latin typeface="微软雅黑" panose="020B0503020204020204" pitchFamily="34" charset="-122"/>
                <a:ea typeface="微软雅黑" panose="020B0503020204020204" pitchFamily="34" charset="-122"/>
              </a:rPr>
              <a:t>开发的高性能代理，用于调解服务网格</a:t>
            </a:r>
            <a:r>
              <a:rPr lang="zh-CN" altLang="en-US" sz="1400" smtClean="0">
                <a:latin typeface="微软雅黑" panose="020B0503020204020204" pitchFamily="34" charset="-122"/>
                <a:ea typeface="微软雅黑" panose="020B0503020204020204" pitchFamily="34" charset="-122"/>
              </a:rPr>
              <a:t>中所</a:t>
            </a:r>
            <a:r>
              <a:rPr lang="zh-CN" altLang="en-US" sz="1400">
                <a:latin typeface="微软雅黑" panose="020B0503020204020204" pitchFamily="34" charset="-122"/>
                <a:ea typeface="微软雅黑" panose="020B0503020204020204" pitchFamily="34" charset="-122"/>
              </a:rPr>
              <a:t>有服务的所有入站和出站流量</a:t>
            </a:r>
            <a:r>
              <a:rPr lang="zh-CN" altLang="en-US" sz="1400" smtClean="0">
                <a:latin typeface="微软雅黑" panose="020B0503020204020204" pitchFamily="34" charset="-122"/>
                <a:ea typeface="微软雅黑" panose="020B0503020204020204" pitchFamily="34" charset="-122"/>
              </a:rPr>
              <a:t>。</a:t>
            </a:r>
            <a:r>
              <a:rPr lang="zh-CN" altLang="en-US" sz="1400" smtClean="0">
                <a:solidFill>
                  <a:srgbClr val="FF0000"/>
                </a:solidFill>
                <a:latin typeface="微软雅黑" panose="020B0503020204020204" pitchFamily="34" charset="-122"/>
                <a:ea typeface="微软雅黑" panose="020B0503020204020204" pitchFamily="34" charset="-122"/>
              </a:rPr>
              <a:t>数据面板，可被替换，如</a:t>
            </a:r>
            <a:r>
              <a:rPr lang="en-US" altLang="zh-CN" sz="1400" smtClean="0">
                <a:solidFill>
                  <a:srgbClr val="FF0000"/>
                </a:solidFill>
                <a:latin typeface="微软雅黑" panose="020B0503020204020204" pitchFamily="34" charset="-122"/>
                <a:ea typeface="微软雅黑" panose="020B0503020204020204" pitchFamily="34" charset="-122"/>
              </a:rPr>
              <a:t>Linkerd</a:t>
            </a:r>
            <a:r>
              <a:rPr lang="zh-CN" altLang="en-US" sz="1400" smtClean="0">
                <a:solidFill>
                  <a:srgbClr val="FF0000"/>
                </a:solidFill>
                <a:latin typeface="微软雅黑" panose="020B0503020204020204" pitchFamily="34" charset="-122"/>
                <a:ea typeface="微软雅黑" panose="020B0503020204020204" pitchFamily="34" charset="-122"/>
              </a:rPr>
              <a:t>。</a:t>
            </a:r>
            <a:endParaRPr lang="en-US" altLang="zh-CN" sz="1400" smtClean="0">
              <a:solidFill>
                <a:srgbClr val="FF0000"/>
              </a:solidFill>
              <a:latin typeface="微软雅黑" panose="020B0503020204020204" pitchFamily="34" charset="-122"/>
              <a:ea typeface="微软雅黑" panose="020B0503020204020204" pitchFamily="34" charset="-122"/>
            </a:endParaRPr>
          </a:p>
          <a:p>
            <a:endParaRPr lang="en-US" altLang="zh-CN" sz="1400" smtClean="0">
              <a:latin typeface="微软雅黑" panose="020B0503020204020204" pitchFamily="34" charset="-122"/>
              <a:ea typeface="微软雅黑" panose="020B0503020204020204" pitchFamily="34" charset="-122"/>
            </a:endParaRPr>
          </a:p>
          <a:p>
            <a:r>
              <a:rPr lang="en-US" altLang="zh-CN" sz="1400" smtClean="0">
                <a:latin typeface="微软雅黑" panose="020B0503020204020204" pitchFamily="34" charset="-122"/>
                <a:ea typeface="微软雅黑" panose="020B0503020204020204" pitchFamily="34" charset="-122"/>
              </a:rPr>
              <a:t>Pilot</a:t>
            </a:r>
            <a:r>
              <a:rPr lang="zh-CN" altLang="en-US" sz="1400" smtClean="0">
                <a:latin typeface="微软雅黑" panose="020B0503020204020204" pitchFamily="34" charset="-122"/>
                <a:ea typeface="微软雅黑" panose="020B0503020204020204" pitchFamily="34" charset="-122"/>
              </a:rPr>
              <a:t>：控制面板，</a:t>
            </a:r>
            <a:r>
              <a:rPr lang="en-US" altLang="zh-CN" sz="1400">
                <a:latin typeface="微软雅黑" panose="020B0503020204020204" pitchFamily="34" charset="-122"/>
                <a:ea typeface="微软雅黑" panose="020B0503020204020204" pitchFamily="34" charset="-122"/>
              </a:rPr>
              <a:t>Pilot</a:t>
            </a:r>
            <a:r>
              <a:rPr lang="zh-CN" altLang="en-US" sz="1400">
                <a:latin typeface="微软雅黑" panose="020B0503020204020204" pitchFamily="34" charset="-122"/>
                <a:ea typeface="微软雅黑" panose="020B0503020204020204" pitchFamily="34" charset="-122"/>
              </a:rPr>
              <a:t>负责收集和验证配置并将其传播到各种</a:t>
            </a:r>
            <a:r>
              <a:rPr lang="en-US" altLang="zh-CN" sz="1400">
                <a:latin typeface="微软雅黑" panose="020B0503020204020204" pitchFamily="34" charset="-122"/>
                <a:ea typeface="微软雅黑" panose="020B0503020204020204" pitchFamily="34" charset="-122"/>
              </a:rPr>
              <a:t>Istio</a:t>
            </a:r>
            <a:r>
              <a:rPr lang="zh-CN" altLang="en-US" sz="1400">
                <a:latin typeface="微软雅黑" panose="020B0503020204020204" pitchFamily="34" charset="-122"/>
                <a:ea typeface="微软雅黑" panose="020B0503020204020204" pitchFamily="34" charset="-122"/>
              </a:rPr>
              <a:t>组件。它从</a:t>
            </a:r>
            <a:r>
              <a:rPr lang="en-US" altLang="zh-CN" sz="1400">
                <a:latin typeface="微软雅黑" panose="020B0503020204020204" pitchFamily="34" charset="-122"/>
                <a:ea typeface="微软雅黑" panose="020B0503020204020204" pitchFamily="34" charset="-122"/>
              </a:rPr>
              <a:t>Mixer</a:t>
            </a:r>
            <a:r>
              <a:rPr lang="zh-CN" altLang="en-US" sz="1400">
                <a:latin typeface="微软雅黑" panose="020B0503020204020204" pitchFamily="34" charset="-122"/>
                <a:ea typeface="微软雅黑" panose="020B0503020204020204" pitchFamily="34" charset="-122"/>
              </a:rPr>
              <a:t>和</a:t>
            </a:r>
            <a:r>
              <a:rPr lang="en-US" altLang="zh-CN" sz="1400">
                <a:latin typeface="微软雅黑" panose="020B0503020204020204" pitchFamily="34" charset="-122"/>
                <a:ea typeface="微软雅黑" panose="020B0503020204020204" pitchFamily="34" charset="-122"/>
              </a:rPr>
              <a:t>Envoy</a:t>
            </a:r>
            <a:r>
              <a:rPr lang="zh-CN" altLang="en-US" sz="1400">
                <a:latin typeface="微软雅黑" panose="020B0503020204020204" pitchFamily="34" charset="-122"/>
                <a:ea typeface="微软雅黑" panose="020B0503020204020204" pitchFamily="34" charset="-122"/>
              </a:rPr>
              <a:t>中抽取环境特</a:t>
            </a:r>
            <a:r>
              <a:rPr lang="zh-CN" altLang="en-US" sz="1400" smtClean="0">
                <a:latin typeface="微软雅黑" panose="020B0503020204020204" pitchFamily="34" charset="-122"/>
                <a:ea typeface="微软雅黑" panose="020B0503020204020204" pitchFamily="34" charset="-122"/>
              </a:rPr>
              <a:t>定的</a:t>
            </a:r>
            <a:r>
              <a:rPr lang="zh-CN" altLang="en-US" sz="1400">
                <a:latin typeface="微软雅黑" panose="020B0503020204020204" pitchFamily="34" charset="-122"/>
                <a:ea typeface="微软雅黑" panose="020B0503020204020204" pitchFamily="34" charset="-122"/>
              </a:rPr>
              <a:t>实现细节，为他们提供独立于底层平台的用户服务的抽象表</a:t>
            </a:r>
            <a:r>
              <a:rPr lang="zh-CN" altLang="en-US" sz="1400" smtClean="0">
                <a:latin typeface="微软雅黑" panose="020B0503020204020204" pitchFamily="34" charset="-122"/>
                <a:ea typeface="微软雅黑" panose="020B0503020204020204" pitchFamily="34" charset="-122"/>
              </a:rPr>
              <a:t>示。</a:t>
            </a:r>
            <a:endParaRPr lang="en-US" altLang="zh-CN" sz="1400" smtClean="0">
              <a:latin typeface="微软雅黑" panose="020B0503020204020204" pitchFamily="34" charset="-122"/>
              <a:ea typeface="微软雅黑" panose="020B0503020204020204" pitchFamily="34" charset="-122"/>
            </a:endParaRPr>
          </a:p>
          <a:p>
            <a:endParaRPr lang="en-US" altLang="zh-CN" sz="1400" smtClean="0">
              <a:latin typeface="微软雅黑" panose="020B0503020204020204" pitchFamily="34" charset="-122"/>
              <a:ea typeface="微软雅黑" panose="020B0503020204020204" pitchFamily="34" charset="-122"/>
            </a:endParaRPr>
          </a:p>
          <a:p>
            <a:r>
              <a:rPr lang="en-US" altLang="zh-CN" sz="1400" smtClean="0">
                <a:latin typeface="微软雅黑" panose="020B0503020204020204" pitchFamily="34" charset="-122"/>
                <a:ea typeface="微软雅黑" panose="020B0503020204020204" pitchFamily="34" charset="-122"/>
              </a:rPr>
              <a:t>Mixer</a:t>
            </a:r>
            <a:r>
              <a:rPr lang="zh-CN" altLang="en-US" sz="1400" smtClean="0">
                <a:latin typeface="微软雅黑" panose="020B0503020204020204" pitchFamily="34" charset="-122"/>
                <a:ea typeface="微软雅黑" panose="020B0503020204020204" pitchFamily="34" charset="-122"/>
              </a:rPr>
              <a:t>：控制面板，负</a:t>
            </a:r>
            <a:r>
              <a:rPr lang="zh-CN" altLang="en-US" sz="1400">
                <a:latin typeface="微软雅黑" panose="020B0503020204020204" pitchFamily="34" charset="-122"/>
                <a:ea typeface="微软雅黑" panose="020B0503020204020204" pitchFamily="34" charset="-122"/>
              </a:rPr>
              <a:t>责在服务网格上执行访问控制和使用策略，并收集</a:t>
            </a:r>
            <a:r>
              <a:rPr lang="en-US" altLang="zh-CN" sz="1400">
                <a:latin typeface="微软雅黑" panose="020B0503020204020204" pitchFamily="34" charset="-122"/>
                <a:ea typeface="微软雅黑" panose="020B0503020204020204" pitchFamily="34" charset="-122"/>
              </a:rPr>
              <a:t>Envoy</a:t>
            </a:r>
            <a:r>
              <a:rPr lang="zh-CN" altLang="en-US" sz="1400">
                <a:latin typeface="微软雅黑" panose="020B0503020204020204" pitchFamily="34" charset="-122"/>
                <a:ea typeface="微软雅黑" panose="020B0503020204020204" pitchFamily="34" charset="-122"/>
              </a:rPr>
              <a:t>代理和其他</a:t>
            </a:r>
            <a:r>
              <a:rPr lang="zh-CN" altLang="en-US" sz="1400" smtClean="0">
                <a:latin typeface="微软雅黑" panose="020B0503020204020204" pitchFamily="34" charset="-122"/>
                <a:ea typeface="微软雅黑" panose="020B0503020204020204" pitchFamily="34" charset="-122"/>
              </a:rPr>
              <a:t>服务</a:t>
            </a:r>
            <a:r>
              <a:rPr lang="zh-CN" altLang="en-US" sz="1400">
                <a:latin typeface="微软雅黑" panose="020B0503020204020204" pitchFamily="34" charset="-122"/>
                <a:ea typeface="微软雅黑" panose="020B0503020204020204" pitchFamily="34" charset="-122"/>
              </a:rPr>
              <a:t>的遥测数据</a:t>
            </a:r>
            <a:r>
              <a:rPr lang="zh-CN" altLang="en-US" sz="1400" smtClean="0">
                <a:latin typeface="微软雅黑" panose="020B0503020204020204" pitchFamily="34" charset="-122"/>
                <a:ea typeface="微软雅黑" panose="020B0503020204020204" pitchFamily="34" charset="-122"/>
              </a:rPr>
              <a:t>。</a:t>
            </a:r>
            <a:endParaRPr lang="en-US" altLang="zh-CN" sz="1400" smtClean="0">
              <a:latin typeface="微软雅黑" panose="020B0503020204020204" pitchFamily="34" charset="-122"/>
              <a:ea typeface="微软雅黑" panose="020B0503020204020204" pitchFamily="34" charset="-122"/>
            </a:endParaRPr>
          </a:p>
          <a:p>
            <a:endParaRPr lang="en-US" altLang="zh-CN" sz="1400" smtClean="0">
              <a:latin typeface="微软雅黑" panose="020B0503020204020204" pitchFamily="34" charset="-122"/>
              <a:ea typeface="微软雅黑" panose="020B0503020204020204" pitchFamily="34" charset="-122"/>
            </a:endParaRPr>
          </a:p>
          <a:p>
            <a:r>
              <a:rPr lang="en-US" altLang="zh-CN" sz="1400" smtClean="0">
                <a:latin typeface="微软雅黑" panose="020B0503020204020204" pitchFamily="34" charset="-122"/>
                <a:ea typeface="微软雅黑" panose="020B0503020204020204" pitchFamily="34" charset="-122"/>
              </a:rPr>
              <a:t>Istio-Auth</a:t>
            </a:r>
            <a:r>
              <a:rPr lang="zh-CN" altLang="en-US" sz="1400">
                <a:latin typeface="微软雅黑" panose="020B0503020204020204" pitchFamily="34" charset="-122"/>
                <a:ea typeface="微软雅黑" panose="020B0503020204020204" pitchFamily="34" charset="-122"/>
              </a:rPr>
              <a:t>：可用于升级服务网格中的未加密流量，并为运维人员提供基于服务身份而不是网络控制</a:t>
            </a:r>
            <a:r>
              <a:rPr lang="zh-CN" altLang="en-US" sz="1400" smtClean="0">
                <a:latin typeface="微软雅黑" panose="020B0503020204020204" pitchFamily="34" charset="-122"/>
                <a:ea typeface="微软雅黑" panose="020B0503020204020204" pitchFamily="34" charset="-122"/>
              </a:rPr>
              <a:t>实施</a:t>
            </a:r>
            <a:r>
              <a:rPr lang="zh-CN" altLang="en-US" sz="1400">
                <a:latin typeface="微软雅黑" panose="020B0503020204020204" pitchFamily="34" charset="-122"/>
                <a:ea typeface="微软雅黑" panose="020B0503020204020204" pitchFamily="34" charset="-122"/>
              </a:rPr>
              <a:t>策略的能</a:t>
            </a:r>
            <a:r>
              <a:rPr lang="zh-CN" altLang="en-US" sz="1400" smtClean="0">
                <a:latin typeface="微软雅黑" panose="020B0503020204020204" pitchFamily="34" charset="-122"/>
                <a:ea typeface="微软雅黑" panose="020B0503020204020204" pitchFamily="34" charset="-122"/>
              </a:rPr>
              <a:t>力。</a:t>
            </a:r>
            <a:endParaRPr lang="zh-CN" altLang="en-US" sz="1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246934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260000" y="195750"/>
            <a:ext cx="4406900" cy="369332"/>
          </a:xfrm>
          <a:prstGeom prst="rect">
            <a:avLst/>
          </a:prstGeom>
          <a:noFill/>
        </p:spPr>
        <p:txBody>
          <a:bodyPr wrap="square" rtlCol="0">
            <a:spAutoFit/>
          </a:bodyPr>
          <a:lstStyle/>
          <a:p>
            <a:pPr algn="l"/>
            <a:r>
              <a:rPr lang="en-US" altLang="zh-CN" smtClean="0">
                <a:solidFill>
                  <a:srgbClr val="000000"/>
                </a:solidFill>
                <a:latin typeface="微软雅黑" panose="020B0503020204020204" pitchFamily="34" charset="-122"/>
                <a:ea typeface="微软雅黑" panose="020B0503020204020204" pitchFamily="34" charset="-122"/>
              </a:rPr>
              <a:t>Istio</a:t>
            </a:r>
            <a:r>
              <a:rPr lang="zh-CN" altLang="en-US" smtClean="0">
                <a:solidFill>
                  <a:srgbClr val="000000"/>
                </a:solidFill>
                <a:latin typeface="微软雅黑" panose="020B0503020204020204" pitchFamily="34" charset="-122"/>
                <a:ea typeface="微软雅黑" panose="020B0503020204020204" pitchFamily="34" charset="-122"/>
              </a:rPr>
              <a:t>的结构 </a:t>
            </a:r>
            <a:r>
              <a:rPr lang="en-US" altLang="zh-CN" smtClean="0">
                <a:solidFill>
                  <a:srgbClr val="000000"/>
                </a:solidFill>
                <a:latin typeface="微软雅黑" panose="020B0503020204020204" pitchFamily="34" charset="-122"/>
                <a:ea typeface="微软雅黑" panose="020B0503020204020204" pitchFamily="34" charset="-122"/>
              </a:rPr>
              <a:t>- Envoy</a:t>
            </a: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1404000" y="915750"/>
            <a:ext cx="6408000" cy="1600438"/>
          </a:xfrm>
          <a:prstGeom prst="rect">
            <a:avLst/>
          </a:prstGeom>
          <a:noFill/>
        </p:spPr>
        <p:txBody>
          <a:bodyPr wrap="square" rtlCol="0">
            <a:spAutoFit/>
          </a:bodyPr>
          <a:lstStyle/>
          <a:p>
            <a:r>
              <a:rPr lang="en-US" altLang="zh-CN" sz="1400"/>
              <a:t>Envoy</a:t>
            </a:r>
            <a:r>
              <a:rPr lang="zh-CN" altLang="en-US" sz="1400"/>
              <a:t>提供的是服务间网络通讯的能力，包括</a:t>
            </a:r>
            <a:r>
              <a:rPr lang="en-US" altLang="zh-CN" sz="1400"/>
              <a:t>(</a:t>
            </a:r>
            <a:r>
              <a:rPr lang="zh-CN" altLang="en-US" sz="1400"/>
              <a:t>以下均可支持</a:t>
            </a:r>
            <a:r>
              <a:rPr lang="en-US" altLang="zh-CN" sz="1400"/>
              <a:t>TLS)</a:t>
            </a:r>
            <a:r>
              <a:rPr lang="zh-CN" altLang="en-US" sz="1400"/>
              <a:t>：</a:t>
            </a:r>
          </a:p>
          <a:p>
            <a:pPr marL="285750" indent="-285750">
              <a:buFont typeface="Wingdings" panose="05000000000000000000" pitchFamily="2" charset="2"/>
              <a:buChar char="u"/>
            </a:pPr>
            <a:r>
              <a:rPr lang="en-US" altLang="zh-CN" sz="1400"/>
              <a:t>HTTP</a:t>
            </a:r>
            <a:r>
              <a:rPr lang="zh-CN" altLang="en-US" sz="1400"/>
              <a:t>／</a:t>
            </a:r>
            <a:r>
              <a:rPr lang="en-US" altLang="zh-CN" sz="1400" smtClean="0"/>
              <a:t>1.1/2</a:t>
            </a:r>
            <a:r>
              <a:rPr lang="zh-CN" altLang="en-US" sz="1400" smtClean="0"/>
              <a:t>；</a:t>
            </a:r>
            <a:r>
              <a:rPr lang="en-US" altLang="zh-CN" sz="1400" smtClean="0"/>
              <a:t>gRPC</a:t>
            </a:r>
            <a:r>
              <a:rPr lang="zh-CN" altLang="en-US" sz="1400" smtClean="0"/>
              <a:t>；</a:t>
            </a:r>
            <a:r>
              <a:rPr lang="en-US" altLang="zh-CN" sz="1400" smtClean="0"/>
              <a:t>TCP </a:t>
            </a:r>
            <a:r>
              <a:rPr lang="zh-CN" altLang="en-US" sz="1400"/>
              <a:t>以及网络通讯直接相关的功能：</a:t>
            </a:r>
          </a:p>
          <a:p>
            <a:pPr marL="285750" indent="-285750">
              <a:buFont typeface="Wingdings" panose="05000000000000000000" pitchFamily="2" charset="2"/>
              <a:buChar char="u"/>
            </a:pPr>
            <a:r>
              <a:rPr lang="zh-CN" altLang="en-US" sz="1400"/>
              <a:t>服务发现：从</a:t>
            </a:r>
            <a:r>
              <a:rPr lang="en-US" altLang="zh-CN" sz="1400"/>
              <a:t>Pilot</a:t>
            </a:r>
            <a:r>
              <a:rPr lang="zh-CN" altLang="en-US" sz="1400"/>
              <a:t>得到服务发现信息</a:t>
            </a:r>
          </a:p>
          <a:p>
            <a:pPr marL="285750" indent="-285750">
              <a:buFont typeface="Wingdings" panose="05000000000000000000" pitchFamily="2" charset="2"/>
              <a:buChar char="u"/>
            </a:pPr>
            <a:r>
              <a:rPr lang="zh-CN" altLang="en-US" sz="1400" smtClean="0"/>
              <a:t>负</a:t>
            </a:r>
            <a:r>
              <a:rPr lang="zh-CN" altLang="en-US" sz="1400"/>
              <a:t>载均</a:t>
            </a:r>
            <a:r>
              <a:rPr lang="zh-CN" altLang="en-US" sz="1400" smtClean="0"/>
              <a:t>衡；健</a:t>
            </a:r>
            <a:r>
              <a:rPr lang="zh-CN" altLang="en-US" sz="1400"/>
              <a:t>康检查</a:t>
            </a:r>
          </a:p>
          <a:p>
            <a:pPr marL="285750" indent="-285750">
              <a:buFont typeface="Wingdings" panose="05000000000000000000" pitchFamily="2" charset="2"/>
              <a:buChar char="u"/>
            </a:pPr>
            <a:r>
              <a:rPr lang="zh-CN" altLang="en-US" sz="1400"/>
              <a:t>访问过</a:t>
            </a:r>
            <a:r>
              <a:rPr lang="zh-CN" altLang="en-US" sz="1400" smtClean="0"/>
              <a:t>滤；执</a:t>
            </a:r>
            <a:r>
              <a:rPr lang="zh-CN" altLang="en-US" sz="1400"/>
              <a:t>行路由规则</a:t>
            </a:r>
            <a:r>
              <a:rPr lang="en-US" altLang="zh-CN" sz="1400"/>
              <a:t>(Rule): </a:t>
            </a:r>
            <a:r>
              <a:rPr lang="zh-CN" altLang="en-US" sz="1400"/>
              <a:t>规则来自</a:t>
            </a:r>
            <a:r>
              <a:rPr lang="en-US" altLang="zh-CN" sz="1400" smtClean="0"/>
              <a:t>Polit</a:t>
            </a:r>
            <a:endParaRPr lang="zh-CN" altLang="en-US" sz="1400"/>
          </a:p>
          <a:p>
            <a:pPr marL="285750" indent="-285750">
              <a:buFont typeface="Wingdings" panose="05000000000000000000" pitchFamily="2" charset="2"/>
              <a:buChar char="u"/>
            </a:pPr>
            <a:r>
              <a:rPr lang="zh-CN" altLang="en-US" sz="1400"/>
              <a:t>加密和认证</a:t>
            </a:r>
            <a:r>
              <a:rPr lang="en-US" altLang="zh-CN" sz="1400"/>
              <a:t>: TLS certs</a:t>
            </a:r>
            <a:r>
              <a:rPr lang="zh-CN" altLang="en-US" sz="1400"/>
              <a:t>来自 </a:t>
            </a:r>
            <a:r>
              <a:rPr lang="en-US" altLang="zh-CN" sz="1400"/>
              <a:t>Istio-Auth </a:t>
            </a:r>
            <a:r>
              <a:rPr lang="zh-CN" altLang="en-US" sz="1400"/>
              <a:t>此外</a:t>
            </a:r>
            <a:r>
              <a:rPr lang="en-US" altLang="zh-CN" sz="1400"/>
              <a:t>, Envoy </a:t>
            </a:r>
            <a:r>
              <a:rPr lang="zh-CN" altLang="en-US" sz="1400"/>
              <a:t>也吐出各种数据给</a:t>
            </a:r>
            <a:r>
              <a:rPr lang="en-US" altLang="zh-CN" sz="1400"/>
              <a:t>Mixer:</a:t>
            </a:r>
          </a:p>
          <a:p>
            <a:pPr marL="285750" indent="-285750">
              <a:buFont typeface="Wingdings" panose="05000000000000000000" pitchFamily="2" charset="2"/>
              <a:buChar char="u"/>
            </a:pPr>
            <a:r>
              <a:rPr lang="en-US" altLang="zh-CN" sz="1400" smtClean="0"/>
              <a:t>Metrics</a:t>
            </a:r>
            <a:r>
              <a:rPr lang="zh-CN" altLang="en-US" sz="1400" smtClean="0"/>
              <a:t>；</a:t>
            </a:r>
            <a:r>
              <a:rPr lang="en-US" altLang="zh-CN" sz="1400" smtClean="0"/>
              <a:t>Logging</a:t>
            </a:r>
            <a:r>
              <a:rPr lang="zh-CN" altLang="en-US" sz="1400" smtClean="0"/>
              <a:t>；</a:t>
            </a:r>
            <a:r>
              <a:rPr lang="en-US" altLang="zh-CN" sz="1400" smtClean="0"/>
              <a:t>Distribution </a:t>
            </a:r>
            <a:r>
              <a:rPr lang="en-US" altLang="zh-CN" sz="1400"/>
              <a:t>Trace: </a:t>
            </a:r>
            <a:r>
              <a:rPr lang="zh-CN" altLang="en-US" sz="1400"/>
              <a:t>目前支持 </a:t>
            </a:r>
            <a:r>
              <a:rPr lang="en-US" altLang="zh-CN" sz="1400"/>
              <a:t>Zipkin</a:t>
            </a:r>
            <a:endParaRPr lang="zh-CN" altLang="en-US" sz="1400"/>
          </a:p>
        </p:txBody>
      </p:sp>
      <p:pic>
        <p:nvPicPr>
          <p:cNvPr id="5" name="Picture 4"/>
          <p:cNvPicPr>
            <a:picLocks noChangeAspect="1"/>
          </p:cNvPicPr>
          <p:nvPr/>
        </p:nvPicPr>
        <p:blipFill>
          <a:blip r:embed="rId2"/>
          <a:stretch>
            <a:fillRect/>
          </a:stretch>
        </p:blipFill>
        <p:spPr>
          <a:xfrm>
            <a:off x="468000" y="2643750"/>
            <a:ext cx="8524875" cy="2304000"/>
          </a:xfrm>
          <a:prstGeom prst="rect">
            <a:avLst/>
          </a:prstGeom>
        </p:spPr>
      </p:pic>
    </p:spTree>
    <p:extLst>
      <p:ext uri="{BB962C8B-B14F-4D97-AF65-F5344CB8AC3E}">
        <p14:creationId xmlns:p14="http://schemas.microsoft.com/office/powerpoint/2010/main" val="2873472079"/>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5*i*9"/>
  <p:tag name="KSO_WM_TEMPLATE_CATEGORY" val="custom"/>
  <p:tag name="KSO_WM_TEMPLATE_INDEX" val="117"/>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5*i*13"/>
  <p:tag name="KSO_WM_TEMPLATE_CATEGORY" val="custom"/>
  <p:tag name="KSO_WM_TEMPLATE_INDEX" val="117"/>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5*i*14"/>
  <p:tag name="KSO_WM_TEMPLATE_CATEGORY" val="custom"/>
  <p:tag name="KSO_WM_TEMPLATE_INDEX" val="117"/>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5*i*15"/>
  <p:tag name="KSO_WM_TEMPLATE_CATEGORY" val="custom"/>
  <p:tag name="KSO_WM_TEMPLATE_INDEX" val="117"/>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5"/>
</p:tagLst>
</file>

<file path=ppt/theme/theme1.xml><?xml version="1.0" encoding="utf-8"?>
<a:theme xmlns:a="http://schemas.openxmlformats.org/drawingml/2006/main" name="A000120140530A41PPBG">
  <a:themeElements>
    <a:clrScheme name="117">
      <a:dk1>
        <a:srgbClr val="5F5F5F"/>
      </a:dk1>
      <a:lt1>
        <a:srgbClr val="FFFFFF"/>
      </a:lt1>
      <a:dk2>
        <a:srgbClr val="4D4D4D"/>
      </a:dk2>
      <a:lt2>
        <a:srgbClr val="EAF5FC"/>
      </a:lt2>
      <a:accent1>
        <a:srgbClr val="6D8A8C"/>
      </a:accent1>
      <a:accent2>
        <a:srgbClr val="92A181"/>
      </a:accent2>
      <a:accent3>
        <a:srgbClr val="888696"/>
      </a:accent3>
      <a:accent4>
        <a:srgbClr val="7FA6BA"/>
      </a:accent4>
      <a:accent5>
        <a:srgbClr val="00B0F0"/>
      </a:accent5>
      <a:accent6>
        <a:srgbClr val="FFC000"/>
      </a:accent6>
      <a:hlink>
        <a:srgbClr val="C8D1BA"/>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1203</TotalTime>
  <Words>3658</Words>
  <Application>Microsoft Office PowerPoint</Application>
  <PresentationFormat>On-screen Show (16:9)</PresentationFormat>
  <Paragraphs>202</Paragraphs>
  <Slides>23</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Open Sans Extrabold</vt:lpstr>
      <vt:lpstr>黑体</vt:lpstr>
      <vt:lpstr>宋体</vt:lpstr>
      <vt:lpstr>微软雅黑</vt:lpstr>
      <vt:lpstr>Arial</vt:lpstr>
      <vt:lpstr>Calibri</vt:lpstr>
      <vt:lpstr>Webdings</vt:lpstr>
      <vt:lpstr>Wingdings</vt:lpstr>
      <vt:lpstr>A000120140530A41PPBG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RunHe</dc:creator>
  <cp:lastModifiedBy>Sky</cp:lastModifiedBy>
  <cp:revision>1242</cp:revision>
  <dcterms:created xsi:type="dcterms:W3CDTF">2014-12-02T06:41:00Z</dcterms:created>
  <dcterms:modified xsi:type="dcterms:W3CDTF">2017-12-14T09:01:00Z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2052-10.1.0.6028</vt:lpwstr>
  </property>
</Properties>
</file>