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82" r:id="rId3"/>
    <p:sldId id="377" r:id="rId4"/>
    <p:sldId id="484" r:id="rId5"/>
    <p:sldId id="483" r:id="rId6"/>
    <p:sldId id="44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42" r:id="rId22"/>
    <p:sldId id="328" r:id="rId23"/>
    <p:sldId id="329" r:id="rId24"/>
    <p:sldId id="363" r:id="rId25"/>
    <p:sldId id="488" r:id="rId26"/>
    <p:sldId id="489" r:id="rId27"/>
    <p:sldId id="490" r:id="rId28"/>
    <p:sldId id="364" r:id="rId29"/>
    <p:sldId id="485" r:id="rId30"/>
    <p:sldId id="486" r:id="rId31"/>
    <p:sldId id="487" r:id="rId32"/>
    <p:sldId id="406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5" r:id="rId50"/>
    <p:sldId id="476" r:id="rId51"/>
    <p:sldId id="47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E1F0-8524-4CC3-B49E-7E5035F2E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76A85-8FC4-4299-8FCF-D9BE67B4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6491-2BF5-414F-942D-ABA4E05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F1DD7-5E03-4DFF-AA0C-973795A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6A2-77D9-4745-BFA7-03AAFFC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1665-B0D6-40FA-9506-AB9CE47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86016-5673-4DE7-A0D4-B3DB406F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263F2-231B-4BC7-B457-D60CFC7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27B3E-77B0-4131-B91C-CCAD8030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5972-83A9-4686-9EA8-365734D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7E591-C614-44CD-8268-2E66F1CA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5073-061D-428A-87CB-63F20E3F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95EDF-B6AE-42FB-87A6-12A7F8C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80058-EE82-4EB1-A5FF-29318314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A1A14-D1CD-42E1-AB55-8B0D4B0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5"/>
            <a:ext cx="1599456" cy="305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4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7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5"/>
            <a:ext cx="1599456" cy="305159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600101" y="60840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68327C5-B821-4FE9-A59A-A60D9EB59A9A}" type="slidenum">
              <a:rPr lang="en-US" altLang="ko-KR" sz="1800" b="1" smtClean="0"/>
              <a:pPr/>
              <a:t>‹#›</a:t>
            </a:fld>
            <a:endParaRPr lang="ko-KR" altLang="en-US" sz="1800" b="1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1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529C-ABDC-4A01-8EFC-6AF39C9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68EC-D227-4FBC-B24F-E5039EC4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BBDC-4E97-4163-A2F2-C4DE336C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4E7B-4B8E-4EBA-B3F0-4FF490D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C908-D7AA-4930-A373-4172149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EE9E-55AF-4856-8923-AF7CE081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76A36-0E49-47B0-A9D9-42F40B0F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10E8C-DE55-4190-8187-42147346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6F87-BAEA-43BB-9251-E6D721B1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38B4-AB2E-49D4-88AC-A795703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C5E5-4F12-4351-897F-778298E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8DF4-E72A-47F8-94DA-184210A0F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1D95F-5171-4766-BEFC-C0920A1D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E526-ED22-4391-A07D-EE4F7195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BEBA5-246B-42FE-B7E9-0C2A96D1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1D912-E1CD-4639-BC47-78BF95E1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E50A6-965D-49B8-A1CA-59EDDAE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5412D-63C5-4FB0-94FF-E94F7E96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228B9-5AB5-4A4D-8FFA-84BA48481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36B46-4DC2-41F4-9299-620ABB219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47344-6932-4185-8E46-F0033C2A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03DE3-C537-45D6-B2EA-ECD149C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B1E261-6DB5-4F38-93EA-2604D2A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3E068-D038-4F36-AEF6-E4353D5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E5AE1-C767-452B-BB36-7065559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99332-E083-46E2-833F-A558239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16A12-FE4A-4C5A-9609-5DE24B71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9244E-8F4D-414E-8774-2EF451F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52262-A77C-4BA0-8E40-39F59C5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90390-89F5-47CE-8FA9-C6CE311C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AED37-2CDB-4FF8-9587-863F5EB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BB66-2275-4EB8-98E9-8D007500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DB8EA-EC9F-4D0A-89FB-B882FD5E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D5BF6-F209-43FC-B353-4CF70063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34D41-2A41-4D42-BBF4-ED4CEC15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22434-F5D1-479B-B6B4-B4224C7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39913-F1B4-406B-999C-276BF9D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556E-CDE9-4053-BE0D-1C28518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AB41A-E195-4320-A09A-7DA86B77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A1757-2684-4A1B-A51E-62F7C313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17509-6DFA-4FC5-B348-62DF53C3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43EA2-C638-433F-B3F0-0D3F405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EE0B3-A24B-47D3-9C8C-82D47F1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AE28A-9AF5-4345-BAA8-F2627B1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9A923-1702-45D5-8F97-46862974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0F446-B23E-4784-B1D1-7149B03C5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7313-44B8-4788-ADD9-24941C435ACD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6E1F-5623-4BC1-AB0D-B7A002CD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53DFE-EEA5-4C95-9ED9-B8C471B7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mjudge.postech.ac.kr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810749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1">
                    <a:lumMod val="75000"/>
                  </a:schemeClr>
                </a:solidFill>
              </a:rPr>
              <a:t>알고리즘 실습</a:t>
            </a:r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DomJudge </a:t>
            </a:r>
            <a:r>
              <a:rPr lang="ko-KR" altLang="en-US" sz="4000" b="1" dirty="0" err="1">
                <a:solidFill>
                  <a:schemeClr val="accent1">
                    <a:lumMod val="75000"/>
                  </a:schemeClr>
                </a:solidFill>
              </a:rPr>
              <a:t>튜토리얼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</a:rPr>
              <a:t> 및 자료구조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7980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청년 </a:t>
            </a:r>
            <a:r>
              <a:rPr lang="en-US" altLang="ko-KR" sz="3500" b="1" dirty="0">
                <a:solidFill>
                  <a:schemeClr val="accent1">
                    <a:lumMod val="50000"/>
                  </a:schemeClr>
                </a:solidFill>
              </a:rPr>
              <a:t>AI </a:t>
            </a:r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아카데미 </a:t>
            </a:r>
            <a:r>
              <a:rPr lang="en-US" altLang="ko-KR" sz="3500" b="1" dirty="0">
                <a:solidFill>
                  <a:schemeClr val="accent1">
                    <a:lumMod val="50000"/>
                  </a:schemeClr>
                </a:solidFill>
              </a:rPr>
              <a:t>23</a:t>
            </a:r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73473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52" y="1262772"/>
            <a:ext cx="6883297" cy="31710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6436" y="4582269"/>
            <a:ext cx="10662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로그인 후의 홈 화면입니다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① 이 버튼을 누르면 홈 화면으로 돌아오게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② 이 버튼을 통해 </a:t>
            </a:r>
            <a:r>
              <a:rPr lang="en-US" altLang="ko-KR" dirty="0"/>
              <a:t>contest</a:t>
            </a:r>
            <a:r>
              <a:rPr lang="ko-KR" altLang="en-US" dirty="0"/>
              <a:t>를 선택하시면 해당하는 날짜에 진행되는 실습에 참가하실 수 있습니다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5272" y="9699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68502" y="9535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Domjudge Home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D4C04A-F656-49A0-8B89-9084A5D44873}"/>
              </a:ext>
            </a:extLst>
          </p:cNvPr>
          <p:cNvSpPr/>
          <p:nvPr/>
        </p:nvSpPr>
        <p:spPr>
          <a:xfrm>
            <a:off x="2654351" y="1298547"/>
            <a:ext cx="1460449" cy="3385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A989AC-5298-4243-8169-107E98B72F52}"/>
              </a:ext>
            </a:extLst>
          </p:cNvPr>
          <p:cNvSpPr/>
          <p:nvPr/>
        </p:nvSpPr>
        <p:spPr>
          <a:xfrm>
            <a:off x="7863427" y="1298547"/>
            <a:ext cx="754794" cy="3027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3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18619" y="2466906"/>
            <a:ext cx="5153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상단의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Problemset</a:t>
            </a:r>
            <a:r>
              <a:rPr lang="en-US" altLang="ko-KR" dirty="0"/>
              <a:t> </a:t>
            </a:r>
            <a:r>
              <a:rPr lang="ko-KR" altLang="en-US" dirty="0"/>
              <a:t>버튼을 누르면 다음과 같이 문제 설명을 볼 수 있는 페이지로 넘어옵니다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text</a:t>
            </a:r>
            <a:r>
              <a:rPr lang="en-US" altLang="ko-KR" dirty="0"/>
              <a:t>” </a:t>
            </a:r>
            <a:r>
              <a:rPr lang="ko-KR" altLang="en-US" dirty="0"/>
              <a:t>버튼을 눌러 각 문제에 대한 설명을 확인하실 수 있습니다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25076" b="30145"/>
          <a:stretch/>
        </p:blipFill>
        <p:spPr>
          <a:xfrm>
            <a:off x="5921175" y="1586130"/>
            <a:ext cx="5891212" cy="35158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Problem Text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79F483-2016-4D5C-888B-77649B1F20A5}"/>
              </a:ext>
            </a:extLst>
          </p:cNvPr>
          <p:cNvSpPr/>
          <p:nvPr/>
        </p:nvSpPr>
        <p:spPr>
          <a:xfrm>
            <a:off x="7607352" y="2212948"/>
            <a:ext cx="917524" cy="3302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7FC1D30-6389-45A5-848A-C44F760883E4}"/>
              </a:ext>
            </a:extLst>
          </p:cNvPr>
          <p:cNvSpPr/>
          <p:nvPr/>
        </p:nvSpPr>
        <p:spPr>
          <a:xfrm>
            <a:off x="6992988" y="4076700"/>
            <a:ext cx="1046111" cy="3096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35EA253-7D2D-4CCB-B8C2-2E99D95BF83B}"/>
              </a:ext>
            </a:extLst>
          </p:cNvPr>
          <p:cNvSpPr/>
          <p:nvPr/>
        </p:nvSpPr>
        <p:spPr>
          <a:xfrm>
            <a:off x="9250413" y="4076700"/>
            <a:ext cx="1046111" cy="3096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85788" y="1345903"/>
            <a:ext cx="5835003" cy="5045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err="1"/>
              <a:t>Jupyter</a:t>
            </a:r>
            <a:r>
              <a:rPr lang="en-US" altLang="ko-KR" b="1" dirty="0"/>
              <a:t> Notebook</a:t>
            </a:r>
            <a:r>
              <a:rPr lang="ko-KR" altLang="en-US" dirty="0"/>
              <a:t>을 쓰신다면</a:t>
            </a:r>
            <a:r>
              <a:rPr lang="en-US" altLang="ko-KR" dirty="0"/>
              <a:t>, </a:t>
            </a:r>
            <a:r>
              <a:rPr lang="ko-KR" altLang="en-US" dirty="0"/>
              <a:t>오른쪽과 같은 방법으로 개인 컴퓨터에 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파일을 저장 가능합니다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① </a:t>
            </a:r>
            <a:r>
              <a:rPr lang="ko-KR" altLang="en-US" dirty="0" err="1"/>
              <a:t>열려있는</a:t>
            </a:r>
            <a:r>
              <a:rPr lang="ko-KR" altLang="en-US" dirty="0"/>
              <a:t> 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/>
              <a:t>File </a:t>
            </a:r>
            <a:r>
              <a:rPr lang="ko-KR" altLang="en-US" dirty="0"/>
              <a:t>선택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② </a:t>
            </a:r>
            <a:r>
              <a:rPr lang="en-US" altLang="ko-KR" dirty="0"/>
              <a:t>Download as </a:t>
            </a:r>
            <a:r>
              <a:rPr lang="ko-KR" altLang="en-US" dirty="0"/>
              <a:t>선택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③ </a:t>
            </a:r>
            <a:r>
              <a:rPr lang="en-US" altLang="ko-KR" dirty="0"/>
              <a:t>Python (.</a:t>
            </a:r>
            <a:r>
              <a:rPr lang="en-US" altLang="ko-KR" dirty="0" err="1"/>
              <a:t>py</a:t>
            </a:r>
            <a:r>
              <a:rPr lang="en-US" altLang="ko-KR" dirty="0"/>
              <a:t>) </a:t>
            </a:r>
            <a:r>
              <a:rPr lang="ko-KR" altLang="en-US" dirty="0"/>
              <a:t>선택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자동으로 다운로드가 되며</a:t>
            </a:r>
            <a:r>
              <a:rPr lang="en-US" altLang="ko-KR" dirty="0"/>
              <a:t>, </a:t>
            </a:r>
            <a:r>
              <a:rPr lang="ko-KR" altLang="en-US" dirty="0"/>
              <a:t>컴퓨터의 다운로드 폴더에 있습니다</a:t>
            </a:r>
            <a:r>
              <a:rPr lang="en-US" altLang="ko-KR" dirty="0"/>
              <a:t>. (</a:t>
            </a:r>
            <a:r>
              <a:rPr lang="ko-KR" altLang="en-US" dirty="0"/>
              <a:t>이 부분은 개인이 인터넷 옵션을 어떻게 설정하느냐에 따라 다릅니다</a:t>
            </a:r>
            <a:r>
              <a:rPr lang="en-US" altLang="ko-KR" dirty="0"/>
              <a:t>.)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※</a:t>
            </a:r>
            <a:r>
              <a:rPr lang="ko-KR" altLang="en-US" dirty="0"/>
              <a:t>주의</a:t>
            </a:r>
            <a:r>
              <a:rPr lang="en-US" altLang="ko-KR" dirty="0"/>
              <a:t>! Cell</a:t>
            </a:r>
            <a:r>
              <a:rPr lang="ko-KR" altLang="en-US" dirty="0"/>
              <a:t>이 여러 개 있다면 모두 묶어서 하나의 파일로 다운로드가 됩니다</a:t>
            </a:r>
            <a:r>
              <a:rPr lang="en-US" altLang="ko-KR" dirty="0"/>
              <a:t>. </a:t>
            </a:r>
            <a:r>
              <a:rPr lang="ko-KR" altLang="en-US" dirty="0"/>
              <a:t>제출 시 다른 </a:t>
            </a:r>
            <a:r>
              <a:rPr lang="en-US" altLang="ko-KR" dirty="0"/>
              <a:t>Cell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주석처리 혹은 파일을 분리해서 하는 것을 추천합니다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+ </a:t>
            </a:r>
            <a:r>
              <a:rPr lang="ko-KR" altLang="en-US" dirty="0"/>
              <a:t>제출 전 코드를 확인해보세요</a:t>
            </a:r>
            <a:r>
              <a:rPr lang="en-US" altLang="ko-KR" dirty="0"/>
              <a:t>!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709109" y="1461540"/>
            <a:ext cx="4911077" cy="4035723"/>
            <a:chOff x="5614827" y="1227010"/>
            <a:chExt cx="5989985" cy="492232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484" t="9618" r="57807" b="38201"/>
            <a:stretch/>
          </p:blipFill>
          <p:spPr>
            <a:xfrm>
              <a:off x="5822577" y="1227010"/>
              <a:ext cx="5782235" cy="492232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0F6A77F-76FA-492F-B444-8F0D5D9DB75D}"/>
                </a:ext>
              </a:extLst>
            </p:cNvPr>
            <p:cNvSpPr/>
            <p:nvPr/>
          </p:nvSpPr>
          <p:spPr>
            <a:xfrm>
              <a:off x="5614827" y="124393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79AF6BB-6031-4193-97B3-5AF732181D13}"/>
                </a:ext>
              </a:extLst>
            </p:cNvPr>
            <p:cNvSpPr/>
            <p:nvPr/>
          </p:nvSpPr>
          <p:spPr>
            <a:xfrm>
              <a:off x="5633091" y="36476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6AD462-EE0C-4478-B40C-6126601C9B8D}"/>
                </a:ext>
              </a:extLst>
            </p:cNvPr>
            <p:cNvSpPr/>
            <p:nvPr/>
          </p:nvSpPr>
          <p:spPr>
            <a:xfrm>
              <a:off x="8411201" y="38317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How to Submit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A2894B7-C9D3-4ED7-97AE-31BE71DBED9A}"/>
              </a:ext>
            </a:extLst>
          </p:cNvPr>
          <p:cNvSpPr/>
          <p:nvPr/>
        </p:nvSpPr>
        <p:spPr>
          <a:xfrm>
            <a:off x="7049768" y="1736698"/>
            <a:ext cx="340659" cy="2393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A773DDC-4728-4DFA-9E3A-B379E5425201}"/>
              </a:ext>
            </a:extLst>
          </p:cNvPr>
          <p:cNvSpPr/>
          <p:nvPr/>
        </p:nvSpPr>
        <p:spPr>
          <a:xfrm>
            <a:off x="7064169" y="3749015"/>
            <a:ext cx="879681" cy="2393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4AEF8A-6EC3-4CF1-A7A7-C78029DFC0CD}"/>
              </a:ext>
            </a:extLst>
          </p:cNvPr>
          <p:cNvSpPr/>
          <p:nvPr/>
        </p:nvSpPr>
        <p:spPr>
          <a:xfrm>
            <a:off x="8236994" y="3925811"/>
            <a:ext cx="879681" cy="2393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5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68" y="2320630"/>
            <a:ext cx="6030375" cy="31459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5597" y="1687853"/>
            <a:ext cx="4560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상단의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</a:t>
            </a:r>
            <a:r>
              <a:rPr lang="en-US" altLang="ko-KR" dirty="0"/>
              <a:t> </a:t>
            </a:r>
            <a:r>
              <a:rPr lang="ko-KR" altLang="en-US" dirty="0"/>
              <a:t>버튼을 통해서 코드를 제출하실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① 소스 코드를 선택하여 붙여 넣고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Browse)</a:t>
            </a:r>
          </a:p>
          <a:p>
            <a:endParaRPr lang="en-US" altLang="ko-KR" dirty="0"/>
          </a:p>
          <a:p>
            <a:r>
              <a:rPr lang="ko-KR" altLang="en-US" dirty="0"/>
              <a:t>② 제출할 문제를 선택한 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③ 제출 언어를 </a:t>
            </a:r>
            <a:r>
              <a:rPr lang="en-US" altLang="ko-KR" dirty="0"/>
              <a:t>Python3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제출한 소스코드의 확장자가</a:t>
            </a:r>
            <a:r>
              <a:rPr lang="en-US" altLang="ko-KR" dirty="0"/>
              <a:t> .</a:t>
            </a:r>
            <a:r>
              <a:rPr lang="en-US" altLang="ko-KR" dirty="0" err="1"/>
              <a:t>py</a:t>
            </a:r>
            <a:r>
              <a:rPr lang="ko-KR" altLang="en-US" dirty="0"/>
              <a:t>인 경우 자동으로 선택됩니다</a:t>
            </a:r>
            <a:r>
              <a:rPr lang="en-US" altLang="ko-KR" dirty="0"/>
              <a:t>.)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1CA8C23-3013-4C9F-89BC-70345F76E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51" r="25076" b="80114"/>
          <a:stretch/>
        </p:blipFill>
        <p:spPr>
          <a:xfrm>
            <a:off x="5728650" y="1668467"/>
            <a:ext cx="5891212" cy="41949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F6A77F-76FA-492F-B444-8F0D5D9DB75D}"/>
              </a:ext>
            </a:extLst>
          </p:cNvPr>
          <p:cNvSpPr/>
          <p:nvPr/>
        </p:nvSpPr>
        <p:spPr>
          <a:xfrm>
            <a:off x="5349559" y="28620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9AF6BB-6031-4193-97B3-5AF732181D13}"/>
              </a:ext>
            </a:extLst>
          </p:cNvPr>
          <p:cNvSpPr/>
          <p:nvPr/>
        </p:nvSpPr>
        <p:spPr>
          <a:xfrm>
            <a:off x="5355747" y="34640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6AD462-EE0C-4478-B40C-6126601C9B8D}"/>
              </a:ext>
            </a:extLst>
          </p:cNvPr>
          <p:cNvSpPr/>
          <p:nvPr/>
        </p:nvSpPr>
        <p:spPr>
          <a:xfrm>
            <a:off x="5349558" y="409975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How to Submit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27734" y="5271336"/>
            <a:ext cx="9305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제출하는 소스 코드 파일 이름에 들어가면 안되는 것들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공백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특수문자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한글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파일 이름이 </a:t>
            </a:r>
            <a:r>
              <a:rPr lang="ko-KR" altLang="en-US" b="1" dirty="0" err="1">
                <a:solidFill>
                  <a:srgbClr val="FF0000"/>
                </a:solidFill>
              </a:rPr>
              <a:t>파이썬에</a:t>
            </a:r>
            <a:r>
              <a:rPr lang="ko-KR" altLang="en-US" b="1" dirty="0">
                <a:solidFill>
                  <a:srgbClr val="FF0000"/>
                </a:solidFill>
              </a:rPr>
              <a:t> 내장되어있는 </a:t>
            </a:r>
            <a:r>
              <a:rPr lang="ko-KR" altLang="en-US" b="1" dirty="0" err="1">
                <a:solidFill>
                  <a:srgbClr val="FF0000"/>
                </a:solidFill>
              </a:rPr>
              <a:t>함수명</a:t>
            </a:r>
            <a:r>
              <a:rPr lang="en-US" altLang="ko-KR" b="1" dirty="0">
                <a:solidFill>
                  <a:srgbClr val="FF0000"/>
                </a:solidFill>
              </a:rPr>
              <a:t>(list, </a:t>
            </a:r>
            <a:r>
              <a:rPr lang="en-US" altLang="ko-KR" b="1" dirty="0" err="1">
                <a:solidFill>
                  <a:srgbClr val="FF0000"/>
                </a:solidFill>
              </a:rPr>
              <a:t>deque</a:t>
            </a:r>
            <a:r>
              <a:rPr lang="en-US" altLang="ko-KR" b="1" dirty="0">
                <a:solidFill>
                  <a:srgbClr val="FF0000"/>
                </a:solidFill>
              </a:rPr>
              <a:t>…)</a:t>
            </a:r>
            <a:r>
              <a:rPr lang="ko-KR" altLang="en-US" b="1" dirty="0">
                <a:solidFill>
                  <a:srgbClr val="FF0000"/>
                </a:solidFill>
              </a:rPr>
              <a:t>이면 안됩니다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altLang="ko-KR" b="1" dirty="0"/>
          </a:p>
          <a:p>
            <a:r>
              <a:rPr lang="en-US" altLang="ko-KR" b="1" dirty="0"/>
              <a:t>※ </a:t>
            </a:r>
            <a:r>
              <a:rPr lang="ko-KR" altLang="en-US" b="1" dirty="0"/>
              <a:t>문제가 많으니 제출은 한꺼번에 하는 것보다 그때 그때 하는 것을 추천합니다</a:t>
            </a:r>
            <a:r>
              <a:rPr lang="en-US" altLang="ko-KR" b="1" dirty="0"/>
              <a:t>!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DD3B44B-13CB-4E7C-B5CE-C18117A2BC35}"/>
              </a:ext>
            </a:extLst>
          </p:cNvPr>
          <p:cNvSpPr/>
          <p:nvPr/>
        </p:nvSpPr>
        <p:spPr>
          <a:xfrm>
            <a:off x="5728650" y="3076482"/>
            <a:ext cx="5891212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1B604C-45AB-499F-8BE4-455ACA0DC56F}"/>
              </a:ext>
            </a:extLst>
          </p:cNvPr>
          <p:cNvSpPr/>
          <p:nvPr/>
        </p:nvSpPr>
        <p:spPr>
          <a:xfrm>
            <a:off x="5728649" y="3734733"/>
            <a:ext cx="5891212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021E266-3885-4E69-BF02-38195F2C9F6C}"/>
              </a:ext>
            </a:extLst>
          </p:cNvPr>
          <p:cNvSpPr/>
          <p:nvPr/>
        </p:nvSpPr>
        <p:spPr>
          <a:xfrm>
            <a:off x="5728649" y="4400757"/>
            <a:ext cx="5891212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A9AEEA3-36E0-4F46-8490-12A0718E9148}"/>
              </a:ext>
            </a:extLst>
          </p:cNvPr>
          <p:cNvSpPr/>
          <p:nvPr/>
        </p:nvSpPr>
        <p:spPr>
          <a:xfrm>
            <a:off x="9810750" y="1684621"/>
            <a:ext cx="781050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52475" y="1088905"/>
            <a:ext cx="6818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코드를 제출하게 되면 다음과 같이 제출 결과들이 표시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Submission Results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12181" r="39480"/>
          <a:stretch/>
        </p:blipFill>
        <p:spPr>
          <a:xfrm>
            <a:off x="460375" y="1991862"/>
            <a:ext cx="3666148" cy="340523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1A7DAC1-C18E-46CC-988F-4EFD50562EDF}"/>
              </a:ext>
            </a:extLst>
          </p:cNvPr>
          <p:cNvSpPr/>
          <p:nvPr/>
        </p:nvSpPr>
        <p:spPr>
          <a:xfrm>
            <a:off x="566555" y="3206526"/>
            <a:ext cx="2771774" cy="2190569"/>
          </a:xfrm>
          <a:prstGeom prst="roundRect">
            <a:avLst>
              <a:gd name="adj" fmla="val 5354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B27DC-A097-4AAA-A77E-D8A97998563B}"/>
              </a:ext>
            </a:extLst>
          </p:cNvPr>
          <p:cNvSpPr txBox="1"/>
          <p:nvPr/>
        </p:nvSpPr>
        <p:spPr>
          <a:xfrm>
            <a:off x="4325817" y="1637811"/>
            <a:ext cx="7675440" cy="4895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5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PENDING</a:t>
            </a:r>
            <a:r>
              <a:rPr lang="en-US" altLang="ko-KR" sz="1500" dirty="0"/>
              <a:t>: </a:t>
            </a:r>
            <a:r>
              <a:rPr lang="ko-KR" altLang="en-US" sz="1500" dirty="0"/>
              <a:t>서버에서 코드를 채점 중입니다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기다린 후에 </a:t>
            </a:r>
            <a:r>
              <a:rPr lang="ko-KR" altLang="en-US" sz="1500" dirty="0" err="1"/>
              <a:t>새로고침</a:t>
            </a:r>
            <a:r>
              <a:rPr lang="en-US" altLang="ko-KR" sz="1500" dirty="0"/>
              <a:t>(F5)</a:t>
            </a:r>
            <a:r>
              <a:rPr lang="ko-KR" altLang="en-US" sz="1500" dirty="0"/>
              <a:t>을 누르시기 바랍니다</a:t>
            </a:r>
            <a:r>
              <a:rPr lang="en-US" altLang="ko-KR" sz="15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COMPILER-ERROR</a:t>
            </a:r>
            <a:r>
              <a:rPr lang="en-US" altLang="ko-KR" sz="1500" dirty="0"/>
              <a:t>: </a:t>
            </a:r>
            <a:r>
              <a:rPr lang="ko-KR" altLang="en-US" sz="1500" dirty="0"/>
              <a:t>파일을 컴파일하는 과정에서 오류가 발생했습니다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코드에 문법적 오류가 있는지 확인해보세요</a:t>
            </a:r>
            <a:r>
              <a:rPr lang="en-US" altLang="ko-KR" sz="15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RUN-ERROR</a:t>
            </a:r>
            <a:r>
              <a:rPr lang="en-US" altLang="ko-KR" sz="1500" dirty="0"/>
              <a:t>: </a:t>
            </a:r>
            <a:r>
              <a:rPr lang="ko-KR" altLang="en-US" sz="1500" dirty="0"/>
              <a:t>프로그램이 작동하는 중에 오류가 발생했습니다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입력 형식에 맞게 프로그램이 작성되었는지</a:t>
            </a:r>
            <a:r>
              <a:rPr lang="en-US" altLang="ko-KR" sz="1500" dirty="0"/>
              <a:t>, list index</a:t>
            </a:r>
            <a:r>
              <a:rPr lang="ko-KR" altLang="en-US" sz="1500" dirty="0"/>
              <a:t>와 메모리 관리가 적절한지 확인하세요</a:t>
            </a:r>
            <a:r>
              <a:rPr lang="en-US" altLang="ko-KR" sz="1500" dirty="0"/>
              <a:t>. </a:t>
            </a:r>
            <a:r>
              <a:rPr lang="ko-KR" altLang="en-US" sz="1500" dirty="0"/>
              <a:t>이유를 </a:t>
            </a:r>
            <a:r>
              <a:rPr lang="ko-KR" altLang="en-US" sz="1500" dirty="0" err="1"/>
              <a:t>모르겠으면</a:t>
            </a:r>
            <a:r>
              <a:rPr lang="ko-KR" altLang="en-US" sz="1500" dirty="0"/>
              <a:t> 조교에게 문의하시길 바랍니다</a:t>
            </a:r>
            <a:r>
              <a:rPr lang="en-US" altLang="ko-KR" sz="15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NO-OUTPUT</a:t>
            </a:r>
            <a:r>
              <a:rPr lang="en-US" altLang="ko-KR" sz="1500" dirty="0"/>
              <a:t>: </a:t>
            </a:r>
            <a:r>
              <a:rPr lang="ko-KR" altLang="en-US" sz="1500" dirty="0"/>
              <a:t>프로그램이 아무것도 출력하지 않았습니다</a:t>
            </a:r>
            <a:r>
              <a:rPr lang="en-US" altLang="ko-KR" sz="15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WRONG-ANSWER</a:t>
            </a:r>
            <a:r>
              <a:rPr lang="en-US" altLang="ko-KR" sz="1500" dirty="0"/>
              <a:t>: </a:t>
            </a:r>
            <a:r>
              <a:rPr lang="ko-KR" altLang="en-US" sz="1500" dirty="0"/>
              <a:t>프로그램의 출력이 정답과 다릅니다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알고리즘을 다시 생각해보세요</a:t>
            </a:r>
            <a:r>
              <a:rPr lang="en-US" altLang="ko-KR" sz="15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en-US" altLang="ko-KR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TIMELIMIT</a:t>
            </a:r>
            <a:r>
              <a:rPr lang="en-US" altLang="ko-KR" sz="1500" dirty="0"/>
              <a:t>: </a:t>
            </a:r>
            <a:r>
              <a:rPr lang="ko-KR" altLang="en-US" sz="1500" dirty="0"/>
              <a:t>프로그램이 시간 제한으로 인해 종료되었습니다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더 효율적인 알고리즘을 </a:t>
            </a:r>
            <a:r>
              <a:rPr lang="ko-KR" altLang="en-US" sz="1500" dirty="0" err="1"/>
              <a:t>생각해보시기</a:t>
            </a:r>
            <a:r>
              <a:rPr lang="ko-KR" altLang="en-US" sz="1500" dirty="0"/>
              <a:t> 바랍니다</a:t>
            </a:r>
            <a:r>
              <a:rPr lang="en-US" altLang="ko-KR" sz="15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500" dirty="0"/>
          </a:p>
          <a:p>
            <a:pPr>
              <a:lnSpc>
                <a:spcPct val="110000"/>
              </a:lnSpc>
            </a:pPr>
            <a:r>
              <a:rPr lang="en-US" altLang="ko-KR" sz="15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</a:t>
            </a:r>
            <a:r>
              <a:rPr lang="en-US" altLang="ko-KR" sz="1500" dirty="0"/>
              <a:t>: </a:t>
            </a:r>
            <a:r>
              <a:rPr lang="ko-KR" altLang="en-US" sz="1500" dirty="0"/>
              <a:t>정답입니다</a:t>
            </a:r>
            <a:r>
              <a:rPr lang="en-US" altLang="ko-KR" sz="1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529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291" r="2738" b="40394"/>
          <a:stretch/>
        </p:blipFill>
        <p:spPr>
          <a:xfrm>
            <a:off x="5827576" y="1567168"/>
            <a:ext cx="6059485" cy="39382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Clarification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478" y="2270425"/>
            <a:ext cx="5156895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Clarification</a:t>
            </a:r>
            <a:r>
              <a:rPr lang="ko-KR" altLang="en-US" dirty="0"/>
              <a:t>은 </a:t>
            </a:r>
            <a:r>
              <a:rPr lang="en-US" altLang="ko-KR" dirty="0"/>
              <a:t>Domjudge </a:t>
            </a:r>
            <a:r>
              <a:rPr lang="ko-KR" altLang="en-US" dirty="0"/>
              <a:t>서버를 통해 조교에게 질문을 할 수 있는 기능입니다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실습시간 외에 조교에게 질문하고 싶은 것이 있다면 이 기능을 활용해주세요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clarification</a:t>
            </a:r>
            <a:r>
              <a:rPr lang="en-US" altLang="ko-KR" dirty="0"/>
              <a:t>” </a:t>
            </a:r>
            <a:r>
              <a:rPr lang="ko-KR" altLang="en-US" dirty="0"/>
              <a:t>버튼을 통해 </a:t>
            </a:r>
            <a:r>
              <a:rPr lang="en-US" altLang="ko-KR" dirty="0"/>
              <a:t>clarification</a:t>
            </a:r>
            <a:r>
              <a:rPr lang="ko-KR" altLang="en-US" dirty="0"/>
              <a:t>을 보낼 수 있습니다</a:t>
            </a:r>
            <a:r>
              <a:rPr lang="en-US" altLang="ko-KR" dirty="0"/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E18018-B7FF-437A-9A4F-C00552929F76}"/>
              </a:ext>
            </a:extLst>
          </p:cNvPr>
          <p:cNvSpPr/>
          <p:nvPr/>
        </p:nvSpPr>
        <p:spPr>
          <a:xfrm>
            <a:off x="8877300" y="3970020"/>
            <a:ext cx="1028700" cy="259080"/>
          </a:xfrm>
          <a:prstGeom prst="roundRect">
            <a:avLst>
              <a:gd name="adj" fmla="val 21489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5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408" y="1615803"/>
            <a:ext cx="6126456" cy="39605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Clarification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F6A77F-76FA-492F-B444-8F0D5D9DB75D}"/>
              </a:ext>
            </a:extLst>
          </p:cNvPr>
          <p:cNvSpPr/>
          <p:nvPr/>
        </p:nvSpPr>
        <p:spPr>
          <a:xfrm>
            <a:off x="5254932" y="2812842"/>
            <a:ext cx="622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AF6BB-6031-4193-97B3-5AF732181D13}"/>
              </a:ext>
            </a:extLst>
          </p:cNvPr>
          <p:cNvSpPr/>
          <p:nvPr/>
        </p:nvSpPr>
        <p:spPr>
          <a:xfrm>
            <a:off x="5264457" y="3501501"/>
            <a:ext cx="62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6AD462-EE0C-4478-B40C-6126601C9B8D}"/>
              </a:ext>
            </a:extLst>
          </p:cNvPr>
          <p:cNvSpPr/>
          <p:nvPr/>
        </p:nvSpPr>
        <p:spPr>
          <a:xfrm>
            <a:off x="11639862" y="4885046"/>
            <a:ext cx="443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8326" y="2122430"/>
            <a:ext cx="5125272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① 질문할 문제를 선택합니다</a:t>
            </a:r>
            <a:r>
              <a:rPr lang="en-US" altLang="ko-KR" dirty="0"/>
              <a:t>. </a:t>
            </a:r>
            <a:r>
              <a:rPr lang="ko-KR" altLang="en-US" dirty="0"/>
              <a:t>문제에 관한 질문이 아닌 경우</a:t>
            </a:r>
            <a:r>
              <a:rPr lang="en-US" altLang="ko-KR" dirty="0"/>
              <a:t>, 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issue</a:t>
            </a:r>
            <a:r>
              <a:rPr lang="en-US" altLang="ko-KR" dirty="0"/>
              <a:t>”</a:t>
            </a:r>
            <a:r>
              <a:rPr lang="ko-KR" altLang="en-US" dirty="0"/>
              <a:t>를 선택해주세요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② 질문 내용을 입력 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③ </a:t>
            </a:r>
            <a:r>
              <a:rPr lang="en-US" altLang="ko-KR" dirty="0"/>
              <a:t>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</a:t>
            </a:r>
            <a:r>
              <a:rPr lang="en-US" altLang="ko-KR" dirty="0"/>
              <a:t>” </a:t>
            </a:r>
            <a:r>
              <a:rPr lang="ko-KR" altLang="en-US" dirty="0"/>
              <a:t>버튼을 누르면 조교에게</a:t>
            </a:r>
            <a:r>
              <a:rPr lang="en-US" altLang="ko-KR" dirty="0"/>
              <a:t> clarification</a:t>
            </a:r>
            <a:r>
              <a:rPr lang="ko-KR" altLang="en-US" dirty="0"/>
              <a:t>이 전달됩니다</a:t>
            </a:r>
            <a:r>
              <a:rPr lang="en-US" altLang="ko-KR" dirty="0"/>
              <a:t>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253DD1-AC43-4229-9DBA-B2E3B88BB8E2}"/>
              </a:ext>
            </a:extLst>
          </p:cNvPr>
          <p:cNvSpPr/>
          <p:nvPr/>
        </p:nvSpPr>
        <p:spPr>
          <a:xfrm>
            <a:off x="5623228" y="3066669"/>
            <a:ext cx="6016634" cy="369332"/>
          </a:xfrm>
          <a:prstGeom prst="roundRect">
            <a:avLst>
              <a:gd name="adj" fmla="val 21489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5126FC3-717D-47A3-83AF-6C69D24A74A6}"/>
              </a:ext>
            </a:extLst>
          </p:cNvPr>
          <p:cNvSpPr/>
          <p:nvPr/>
        </p:nvSpPr>
        <p:spPr>
          <a:xfrm>
            <a:off x="5633508" y="3717841"/>
            <a:ext cx="6016634" cy="1102768"/>
          </a:xfrm>
          <a:prstGeom prst="roundRect">
            <a:avLst>
              <a:gd name="adj" fmla="val 15961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1747B4-63B1-426A-B32E-048FA59E42EA}"/>
              </a:ext>
            </a:extLst>
          </p:cNvPr>
          <p:cNvSpPr/>
          <p:nvPr/>
        </p:nvSpPr>
        <p:spPr>
          <a:xfrm>
            <a:off x="10909300" y="5130052"/>
            <a:ext cx="717862" cy="369332"/>
          </a:xfrm>
          <a:prstGeom prst="roundRect">
            <a:avLst>
              <a:gd name="adj" fmla="val 21489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1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7816" r="2361" b="41379"/>
          <a:stretch/>
        </p:blipFill>
        <p:spPr>
          <a:xfrm>
            <a:off x="5515297" y="1795034"/>
            <a:ext cx="5487322" cy="34500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Clarification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68475" y="2908115"/>
            <a:ext cx="364802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답변이 오면 다음과 같이 홈 화면 오른쪽에서 확인하실 수 있습니다</a:t>
            </a:r>
            <a:r>
              <a:rPr lang="en-US" altLang="ko-KR" dirty="0"/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A3918D-D47A-40BA-AD31-7DCDE3FE43E0}"/>
              </a:ext>
            </a:extLst>
          </p:cNvPr>
          <p:cNvSpPr/>
          <p:nvPr/>
        </p:nvSpPr>
        <p:spPr>
          <a:xfrm>
            <a:off x="8216900" y="3048000"/>
            <a:ext cx="2568525" cy="1696648"/>
          </a:xfrm>
          <a:prstGeom prst="roundRect">
            <a:avLst>
              <a:gd name="adj" fmla="val 12437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5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Problem Text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8182"/>
          <a:stretch/>
        </p:blipFill>
        <p:spPr>
          <a:xfrm>
            <a:off x="4538883" y="1373083"/>
            <a:ext cx="6762362" cy="49687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58101" y="2059675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문제에 대한 설명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32351" y="138780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문제 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96436" y="2875605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프로그램의 입력 형식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96436" y="3705077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프로그램의 출력 형식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01518" y="5014731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입출력 예시</a:t>
            </a:r>
          </a:p>
        </p:txBody>
      </p:sp>
    </p:spTree>
    <p:extLst>
      <p:ext uri="{BB962C8B-B14F-4D97-AF65-F5344CB8AC3E}">
        <p14:creationId xmlns:p14="http://schemas.microsoft.com/office/powerpoint/2010/main" val="381960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Time Complexity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65215"/>
              </p:ext>
            </p:extLst>
          </p:nvPr>
        </p:nvGraphicFramePr>
        <p:xfrm>
          <a:off x="3118181" y="4534521"/>
          <a:ext cx="5953628" cy="1962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n(</a:t>
                      </a:r>
                      <a:r>
                        <a:rPr lang="ko-KR" altLang="en-US" sz="2500" dirty="0"/>
                        <a:t>데이터의 크기</a:t>
                      </a:r>
                      <a:r>
                        <a:rPr lang="en-US" altLang="ko-KR" sz="2500" dirty="0"/>
                        <a:t>)</a:t>
                      </a:r>
                      <a:endParaRPr lang="ko-KR" altLang="en-US" sz="25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 err="1"/>
                        <a:t>시간복잡도</a:t>
                      </a:r>
                      <a:endParaRPr lang="ko-KR" altLang="en-US" sz="25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10,000,000</a:t>
                      </a:r>
                      <a:endParaRPr lang="ko-KR" altLang="en-US" sz="25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O(n)</a:t>
                      </a:r>
                      <a:endParaRPr lang="ko-KR" altLang="en-US" sz="25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100,000</a:t>
                      </a:r>
                      <a:endParaRPr lang="ko-KR" altLang="en-US" sz="25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O(n * log n)</a:t>
                      </a:r>
                      <a:endParaRPr lang="ko-KR" altLang="en-US" sz="25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1,000~5,000</a:t>
                      </a:r>
                      <a:endParaRPr lang="ko-KR" altLang="en-US" sz="25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O(n</a:t>
                      </a:r>
                      <a:r>
                        <a:rPr lang="en-US" altLang="ko-KR" sz="2500" baseline="30000" dirty="0"/>
                        <a:t>2</a:t>
                      </a:r>
                      <a:r>
                        <a:rPr lang="en-US" altLang="ko-KR" sz="2500" dirty="0"/>
                        <a:t>)</a:t>
                      </a:r>
                      <a:endParaRPr lang="ko-KR" altLang="en-US" sz="25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504" t="34413"/>
          <a:stretch/>
        </p:blipFill>
        <p:spPr>
          <a:xfrm>
            <a:off x="1412844" y="2720367"/>
            <a:ext cx="10062506" cy="100896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1446101" y="1299600"/>
            <a:ext cx="9761161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프로그램 문제의 입력 형식에서는 보통 입력되는 데이터의 크기가 주어집니다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형식에서 언급되는 크기 및 기타 조건에 대한 예외 처리는 생략하셔도 됩니다</a:t>
            </a:r>
            <a:r>
              <a:rPr lang="en-US" altLang="ko-KR" dirty="0"/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10</a:t>
            </a:r>
            <a:r>
              <a:rPr lang="ko-KR" altLang="en-US" dirty="0"/>
              <a:t>만 이하의 자연수이다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if N &lt;= 100,000: (</a:t>
            </a:r>
            <a:r>
              <a:rPr lang="ko-KR" altLang="en-US" dirty="0"/>
              <a:t>필요 없음</a:t>
            </a:r>
            <a:r>
              <a:rPr lang="en-US" altLang="ko-KR" dirty="0"/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주어진 입력 데이터의 크기를 통해서 실습 문제에서 요구하는 시간복잡도가 추측 가능합니다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81E751-8FB7-4AC8-8389-FBA94E953D72}"/>
              </a:ext>
            </a:extLst>
          </p:cNvPr>
          <p:cNvSpPr/>
          <p:nvPr/>
        </p:nvSpPr>
        <p:spPr>
          <a:xfrm>
            <a:off x="6185938" y="3266077"/>
            <a:ext cx="3304326" cy="325845"/>
          </a:xfrm>
          <a:prstGeom prst="roundRect">
            <a:avLst>
              <a:gd name="adj" fmla="val 21489"/>
            </a:avLst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9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2224" y="285000"/>
            <a:ext cx="8607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Orientation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10351" y="1455663"/>
            <a:ext cx="9171297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b="1" dirty="0">
                <a:latin typeface="+mn-ea"/>
              </a:rPr>
              <a:t>TA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정재훈 </a:t>
            </a:r>
            <a:r>
              <a:rPr lang="en-US" altLang="ko-KR" dirty="0">
                <a:latin typeface="+mn-ea"/>
              </a:rPr>
              <a:t>(sk7755@postech.ac.kr)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김근호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(gnhokim@postech.ac.kr)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강석윤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(sykang0330@postech.ac.kr)</a:t>
            </a:r>
          </a:p>
          <a:p>
            <a:pPr>
              <a:lnSpc>
                <a:spcPct val="14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b="1" dirty="0">
                <a:latin typeface="+mn-ea"/>
              </a:rPr>
              <a:t>평가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과제 </a:t>
            </a:r>
            <a:r>
              <a:rPr lang="en-US" altLang="ko-KR" dirty="0">
                <a:latin typeface="+mn-ea"/>
              </a:rPr>
              <a:t>90% (3</a:t>
            </a:r>
            <a:r>
              <a:rPr lang="ko-KR" altLang="en-US" dirty="0">
                <a:latin typeface="+mn-ea"/>
              </a:rPr>
              <a:t>문제 예정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시험 </a:t>
            </a:r>
            <a:r>
              <a:rPr lang="en-US" altLang="ko-KR" dirty="0">
                <a:latin typeface="+mn-ea"/>
              </a:rPr>
              <a:t>10% (</a:t>
            </a:r>
            <a:r>
              <a:rPr lang="ko-KR" altLang="en-US" dirty="0">
                <a:latin typeface="+mn-ea"/>
              </a:rPr>
              <a:t>총점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점</a:t>
            </a:r>
            <a:r>
              <a:rPr lang="en-US" altLang="ko-KR" dirty="0">
                <a:latin typeface="+mn-ea"/>
              </a:rPr>
              <a:t>, 3</a:t>
            </a:r>
            <a:r>
              <a:rPr lang="ko-KR" altLang="en-US" dirty="0">
                <a:latin typeface="+mn-ea"/>
              </a:rPr>
              <a:t>문제 내외 예정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8/31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15:00~16:00)</a:t>
            </a:r>
          </a:p>
        </p:txBody>
      </p:sp>
    </p:spTree>
    <p:extLst>
      <p:ext uri="{BB962C8B-B14F-4D97-AF65-F5344CB8AC3E}">
        <p14:creationId xmlns:p14="http://schemas.microsoft.com/office/powerpoint/2010/main" val="355064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기본 라이브러리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01770" y="1393384"/>
            <a:ext cx="9304273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알고리즘 실습에서는 </a:t>
            </a:r>
            <a:r>
              <a:rPr lang="en-US" altLang="ko-KR" dirty="0"/>
              <a:t>Python 3</a:t>
            </a:r>
            <a:r>
              <a:rPr lang="ko-KR" altLang="en-US" dirty="0"/>
              <a:t>가 제공하는 기본 라이브러리</a:t>
            </a:r>
            <a:r>
              <a:rPr lang="en-US" altLang="ko-KR" dirty="0"/>
              <a:t>(math, </a:t>
            </a:r>
            <a:r>
              <a:rPr lang="en-US" altLang="ko-KR" dirty="0" err="1"/>
              <a:t>heapq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만을 이용해서 실습을 하게 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등을 사용할 수 없음을 주의해주세요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정적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 만드는 방법</a:t>
            </a:r>
            <a:r>
              <a:rPr lang="en-US" altLang="ko-KR" dirty="0"/>
              <a:t>: List</a:t>
            </a:r>
            <a:r>
              <a:rPr lang="ko-KR" altLang="en-US" dirty="0"/>
              <a:t>를 이용합니다</a:t>
            </a:r>
            <a:r>
              <a:rPr lang="en-US" altLang="ko-KR" dirty="0"/>
              <a:t>. (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Initial_Data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는 직접 값을 넣는 곳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크기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r>
              <a:rPr lang="en-US" altLang="ko-KR" dirty="0"/>
              <a:t>: </a:t>
            </a:r>
            <a:r>
              <a:rPr lang="en-US" altLang="ko-KR" dirty="0" err="1"/>
              <a:t>Arr</a:t>
            </a:r>
            <a:r>
              <a:rPr lang="en-US" altLang="ko-KR" dirty="0"/>
              <a:t> = [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Initial_Data</a:t>
            </a:r>
            <a:r>
              <a:rPr lang="en-US" altLang="ko-KR" dirty="0"/>
              <a:t>]</a:t>
            </a:r>
            <a:r>
              <a:rPr lang="ko-KR" altLang="en-US" dirty="0"/>
              <a:t>*</a:t>
            </a:r>
            <a:r>
              <a:rPr lang="en-US" altLang="ko-KR" dirty="0"/>
              <a:t>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*</a:t>
            </a:r>
            <a:r>
              <a:rPr lang="en-US" altLang="ko-KR" dirty="0"/>
              <a:t>N 2</a:t>
            </a:r>
            <a:r>
              <a:rPr lang="ko-KR" altLang="en-US" dirty="0"/>
              <a:t>차원 배열</a:t>
            </a:r>
            <a:r>
              <a:rPr lang="en-US" altLang="ko-KR" dirty="0"/>
              <a:t>: Matrix = [[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Initial_Data</a:t>
            </a:r>
            <a:r>
              <a:rPr lang="en-US" altLang="ko-KR" dirty="0"/>
              <a:t>]</a:t>
            </a:r>
            <a:r>
              <a:rPr lang="ko-KR" altLang="en-US" dirty="0"/>
              <a:t>*</a:t>
            </a:r>
            <a:r>
              <a:rPr lang="en-US" altLang="ko-KR" dirty="0"/>
              <a:t>N for _ in range(N)]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*</a:t>
            </a:r>
            <a:r>
              <a:rPr lang="en-US" altLang="ko-KR" dirty="0"/>
              <a:t>M 2</a:t>
            </a:r>
            <a:r>
              <a:rPr lang="ko-KR" altLang="en-US" dirty="0"/>
              <a:t>차원 배열</a:t>
            </a:r>
            <a:r>
              <a:rPr lang="en-US" altLang="ko-KR" dirty="0"/>
              <a:t>: Matrix = [[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Initial_Data</a:t>
            </a:r>
            <a:r>
              <a:rPr lang="en-US" altLang="ko-KR" dirty="0"/>
              <a:t>]</a:t>
            </a:r>
            <a:r>
              <a:rPr lang="ko-KR" altLang="en-US" dirty="0"/>
              <a:t>*</a:t>
            </a:r>
            <a:r>
              <a:rPr lang="en-US" altLang="ko-KR" dirty="0"/>
              <a:t>M for _ in range(N)]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정해진 크기를 가지게 만들었으나</a:t>
            </a:r>
            <a:r>
              <a:rPr lang="en-US" altLang="ko-KR" dirty="0"/>
              <a:t>, </a:t>
            </a:r>
            <a:r>
              <a:rPr lang="ko-KR" altLang="en-US" dirty="0"/>
              <a:t>언제든 </a:t>
            </a:r>
            <a:r>
              <a:rPr lang="en-US" altLang="ko-KR" dirty="0"/>
              <a:t>Append</a:t>
            </a:r>
            <a:r>
              <a:rPr lang="ko-KR" altLang="en-US" dirty="0"/>
              <a:t>나 </a:t>
            </a:r>
            <a:r>
              <a:rPr lang="en-US" altLang="ko-KR" dirty="0"/>
              <a:t>Pop </a:t>
            </a:r>
            <a:r>
              <a:rPr lang="ko-KR" altLang="en-US" dirty="0"/>
              <a:t>등을 이용하여 크기를 바꿀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40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01. A+B (1)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10351" y="1357581"/>
            <a:ext cx="9722508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두 수를 입력 받아서 그 합을 출력하는 프로그램을 제출해봅시다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 Hint: input() </a:t>
            </a:r>
            <a:r>
              <a:rPr lang="ko-KR" altLang="en-US" dirty="0"/>
              <a:t>함수를 사용할 때에 괄호 안에 문구가 있으면 해당 문구가 출력으로 인식되어 </a:t>
            </a:r>
            <a:r>
              <a:rPr lang="en-US" altLang="ko-KR" dirty="0"/>
              <a:t>wrong answer</a:t>
            </a:r>
            <a:r>
              <a:rPr lang="ko-KR" altLang="en-US" dirty="0"/>
              <a:t>가 나오게 됩니다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input(‘</a:t>
            </a:r>
            <a:r>
              <a:rPr lang="ko-KR" altLang="en-US" dirty="0"/>
              <a:t>두 수를 입력 받습니다</a:t>
            </a:r>
            <a:r>
              <a:rPr lang="en-US" altLang="ko-KR" dirty="0"/>
              <a:t>.’)     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  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input()                                   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  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32574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02351" y="1161732"/>
            <a:ext cx="10187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테스트 케이스만큼 입력을 받아서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A+B</a:t>
            </a:r>
            <a:r>
              <a:rPr lang="ko-KR" altLang="en-US" dirty="0"/>
              <a:t>를 전부 구하는 프로그램을 구현합시다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02. A+B (2)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518"/>
          <a:stretch/>
        </p:blipFill>
        <p:spPr>
          <a:xfrm>
            <a:off x="5232399" y="1882934"/>
            <a:ext cx="2266257" cy="45910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2399" y="1882934"/>
            <a:ext cx="2266258" cy="13529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32399" y="3856234"/>
            <a:ext cx="2266258" cy="7332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32399" y="5126023"/>
            <a:ext cx="2266258" cy="7413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73748" y="2882392"/>
            <a:ext cx="2103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 예시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10 #1</a:t>
            </a:r>
            <a:r>
              <a:rPr lang="ko-KR" altLang="en-US" dirty="0"/>
              <a:t>번 테스트 답</a:t>
            </a:r>
            <a:endParaRPr lang="en-US" altLang="ko-KR" dirty="0"/>
          </a:p>
          <a:p>
            <a:r>
              <a:rPr lang="en-US" altLang="ko-KR" dirty="0"/>
              <a:t>-5 #2</a:t>
            </a:r>
            <a:r>
              <a:rPr lang="ko-KR" altLang="en-US" dirty="0"/>
              <a:t>번 테스트 답</a:t>
            </a:r>
            <a:endParaRPr lang="en-US" altLang="ko-KR" dirty="0"/>
          </a:p>
          <a:p>
            <a:r>
              <a:rPr lang="en-US" altLang="ko-KR" dirty="0"/>
              <a:t>13 #3</a:t>
            </a:r>
            <a:r>
              <a:rPr lang="ko-KR" altLang="en-US" dirty="0"/>
              <a:t>번 테스트 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1961" y="3301295"/>
            <a:ext cx="2412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예시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3 #</a:t>
            </a:r>
            <a:r>
              <a:rPr lang="ko-KR" altLang="en-US" dirty="0"/>
              <a:t>테스트케이스 수</a:t>
            </a:r>
            <a:endParaRPr lang="en-US" altLang="ko-KR" dirty="0"/>
          </a:p>
          <a:p>
            <a:r>
              <a:rPr lang="en-US" altLang="ko-KR" dirty="0"/>
              <a:t>2 8 #1</a:t>
            </a:r>
            <a:r>
              <a:rPr lang="ko-KR" altLang="en-US" dirty="0"/>
              <a:t>번 테스트</a:t>
            </a:r>
            <a:endParaRPr lang="en-US" altLang="ko-KR" dirty="0"/>
          </a:p>
          <a:p>
            <a:r>
              <a:rPr lang="en-US" altLang="ko-KR" dirty="0"/>
              <a:t>-7 2 #2</a:t>
            </a:r>
            <a:r>
              <a:rPr lang="ko-KR" altLang="en-US" dirty="0"/>
              <a:t>번 테스트</a:t>
            </a:r>
            <a:endParaRPr lang="en-US" altLang="ko-KR" dirty="0"/>
          </a:p>
          <a:p>
            <a:r>
              <a:rPr lang="en-US" altLang="ko-KR" dirty="0"/>
              <a:t>23 -10 #3</a:t>
            </a:r>
            <a:r>
              <a:rPr lang="ko-KR" altLang="en-US" dirty="0"/>
              <a:t>번 테스트</a:t>
            </a:r>
          </a:p>
        </p:txBody>
      </p:sp>
      <p:cxnSp>
        <p:nvCxnSpPr>
          <p:cNvPr id="11" name="직선 화살표 연결선 10"/>
          <p:cNvCxnSpPr>
            <a:cxnSpLocks/>
            <a:stCxn id="5" idx="1"/>
            <a:endCxn id="10" idx="3"/>
          </p:cNvCxnSpPr>
          <p:nvPr/>
        </p:nvCxnSpPr>
        <p:spPr>
          <a:xfrm flipH="1">
            <a:off x="4134294" y="2559434"/>
            <a:ext cx="1098105" cy="16190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1"/>
            <a:endCxn id="10" idx="3"/>
          </p:cNvCxnSpPr>
          <p:nvPr/>
        </p:nvCxnSpPr>
        <p:spPr>
          <a:xfrm flipH="1" flipV="1">
            <a:off x="4134294" y="4178458"/>
            <a:ext cx="1098105" cy="444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1"/>
            <a:endCxn id="10" idx="3"/>
          </p:cNvCxnSpPr>
          <p:nvPr/>
        </p:nvCxnSpPr>
        <p:spPr>
          <a:xfrm flipH="1" flipV="1">
            <a:off x="4134294" y="4178458"/>
            <a:ext cx="1098105" cy="13182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7498656" y="3505200"/>
            <a:ext cx="2075092" cy="1158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9" idx="1"/>
          </p:cNvCxnSpPr>
          <p:nvPr/>
        </p:nvCxnSpPr>
        <p:spPr>
          <a:xfrm flipV="1">
            <a:off x="7498656" y="3621056"/>
            <a:ext cx="2075092" cy="12303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" idx="1"/>
          </p:cNvCxnSpPr>
          <p:nvPr/>
        </p:nvCxnSpPr>
        <p:spPr>
          <a:xfrm flipV="1">
            <a:off x="7498655" y="3621056"/>
            <a:ext cx="2075093" cy="25045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95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38972" y="1427811"/>
            <a:ext cx="9714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테스트 케이스만큼 리스트를 입력 받고</a:t>
            </a:r>
            <a:r>
              <a:rPr lang="en-US" altLang="ko-KR" dirty="0"/>
              <a:t>, </a:t>
            </a:r>
            <a:r>
              <a:rPr lang="ko-KR" altLang="en-US" dirty="0"/>
              <a:t>그 리스트의 합을 출력하는 프로그램을 작성합시다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리스트 합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64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6433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기본적이고 중요한 자료 구조인 </a:t>
            </a:r>
            <a:r>
              <a:rPr lang="ko-KR" altLang="en-US" dirty="0">
                <a:solidFill>
                  <a:srgbClr val="FF0000"/>
                </a:solidFill>
              </a:rPr>
              <a:t>스택</a:t>
            </a:r>
            <a:r>
              <a:rPr lang="ko-KR" altLang="en-US" dirty="0"/>
              <a:t>을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Hint: list</a:t>
            </a:r>
            <a:r>
              <a:rPr lang="ko-KR" altLang="en-US" dirty="0"/>
              <a:t>의 </a:t>
            </a:r>
            <a:r>
              <a:rPr lang="en-US" altLang="ko-KR" dirty="0"/>
              <a:t>pop() </a:t>
            </a:r>
            <a:r>
              <a:rPr lang="ko-KR" altLang="en-US" dirty="0"/>
              <a:t>함수를 사용합시다</a:t>
            </a:r>
            <a:r>
              <a:rPr lang="en-US" altLang="ko-KR" dirty="0"/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스택 구현하기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원통 1"/>
          <p:cNvSpPr/>
          <p:nvPr/>
        </p:nvSpPr>
        <p:spPr>
          <a:xfrm>
            <a:off x="2554760" y="3455082"/>
            <a:ext cx="1158074" cy="2515266"/>
          </a:xfrm>
          <a:prstGeom prst="can">
            <a:avLst>
              <a:gd name="adj" fmla="val 14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876047" y="532894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76047" y="4771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957901" y="2597560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1800000">
            <a:off x="2561241" y="296326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31499" y="26226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775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6433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기본적이고 중요한 자료 구조인 </a:t>
            </a:r>
            <a:r>
              <a:rPr lang="ko-KR" altLang="en-US" dirty="0">
                <a:solidFill>
                  <a:srgbClr val="FF0000"/>
                </a:solidFill>
              </a:rPr>
              <a:t>스택</a:t>
            </a:r>
            <a:r>
              <a:rPr lang="ko-KR" altLang="en-US" dirty="0"/>
              <a:t>을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Hint: list</a:t>
            </a:r>
            <a:r>
              <a:rPr lang="ko-KR" altLang="en-US" dirty="0"/>
              <a:t>의 </a:t>
            </a:r>
            <a:r>
              <a:rPr lang="en-US" altLang="ko-KR" dirty="0"/>
              <a:t>pop() </a:t>
            </a:r>
            <a:r>
              <a:rPr lang="ko-KR" altLang="en-US" dirty="0"/>
              <a:t>함수를 사용합시다</a:t>
            </a:r>
            <a:r>
              <a:rPr lang="en-US" altLang="ko-KR" dirty="0"/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스택 구현하기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원통 1"/>
          <p:cNvSpPr/>
          <p:nvPr/>
        </p:nvSpPr>
        <p:spPr>
          <a:xfrm>
            <a:off x="2554760" y="3455082"/>
            <a:ext cx="1158074" cy="2515266"/>
          </a:xfrm>
          <a:prstGeom prst="can">
            <a:avLst>
              <a:gd name="adj" fmla="val 14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876047" y="532894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76047" y="4771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957901" y="2597560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1800000">
            <a:off x="2561241" y="296326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31499" y="26226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4807719" y="3455082"/>
            <a:ext cx="1158074" cy="2515266"/>
          </a:xfrm>
          <a:prstGeom prst="can">
            <a:avLst>
              <a:gd name="adj" fmla="val 14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129006" y="532894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129006" y="4771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221204" y="2597560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1800000">
            <a:off x="4824544" y="296326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94802" y="26226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129006" y="420783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3376546" y="4721442"/>
            <a:ext cx="1767461" cy="6505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29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6433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기본적이고 중요한 자료 구조인 </a:t>
            </a:r>
            <a:r>
              <a:rPr lang="ko-KR" altLang="en-US" dirty="0">
                <a:solidFill>
                  <a:srgbClr val="FF0000"/>
                </a:solidFill>
              </a:rPr>
              <a:t>스택</a:t>
            </a:r>
            <a:r>
              <a:rPr lang="ko-KR" altLang="en-US" dirty="0"/>
              <a:t>을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Hint: list</a:t>
            </a:r>
            <a:r>
              <a:rPr lang="ko-KR" altLang="en-US" dirty="0"/>
              <a:t>의 </a:t>
            </a:r>
            <a:r>
              <a:rPr lang="en-US" altLang="ko-KR" dirty="0"/>
              <a:t>pop() </a:t>
            </a:r>
            <a:r>
              <a:rPr lang="ko-KR" altLang="en-US" dirty="0"/>
              <a:t>함수를 사용합시다</a:t>
            </a:r>
            <a:r>
              <a:rPr lang="en-US" altLang="ko-KR" dirty="0"/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스택 구현하기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원통 1"/>
          <p:cNvSpPr/>
          <p:nvPr/>
        </p:nvSpPr>
        <p:spPr>
          <a:xfrm>
            <a:off x="2554760" y="3455082"/>
            <a:ext cx="1158074" cy="2515266"/>
          </a:xfrm>
          <a:prstGeom prst="can">
            <a:avLst>
              <a:gd name="adj" fmla="val 14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876047" y="532894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76047" y="4771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957901" y="2597560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1800000">
            <a:off x="2561241" y="296326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31499" y="26226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4807719" y="3455082"/>
            <a:ext cx="1158074" cy="2515266"/>
          </a:xfrm>
          <a:prstGeom prst="can">
            <a:avLst>
              <a:gd name="adj" fmla="val 14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129006" y="532894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129006" y="4771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221204" y="2597560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1800000">
            <a:off x="4824544" y="296326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94802" y="26226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129006" y="420783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원통 24"/>
          <p:cNvSpPr/>
          <p:nvPr/>
        </p:nvSpPr>
        <p:spPr>
          <a:xfrm>
            <a:off x="7121048" y="3455082"/>
            <a:ext cx="1158074" cy="2515266"/>
          </a:xfrm>
          <a:prstGeom prst="can">
            <a:avLst>
              <a:gd name="adj" fmla="val 14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42335" y="532894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442335" y="4771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442335" y="420783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442335" y="3647468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3376546" y="4721442"/>
            <a:ext cx="1767461" cy="6505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6200000">
            <a:off x="5659690" y="4721442"/>
            <a:ext cx="1767461" cy="6505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2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6433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기본적이고 중요한 자료 구조인 </a:t>
            </a:r>
            <a:r>
              <a:rPr lang="ko-KR" altLang="en-US" dirty="0">
                <a:solidFill>
                  <a:srgbClr val="FF0000"/>
                </a:solidFill>
              </a:rPr>
              <a:t>스택</a:t>
            </a:r>
            <a:r>
              <a:rPr lang="ko-KR" altLang="en-US" dirty="0"/>
              <a:t>을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Hint: list</a:t>
            </a:r>
            <a:r>
              <a:rPr lang="ko-KR" altLang="en-US" dirty="0"/>
              <a:t>의 </a:t>
            </a:r>
            <a:r>
              <a:rPr lang="en-US" altLang="ko-KR" dirty="0"/>
              <a:t>pop() </a:t>
            </a:r>
            <a:r>
              <a:rPr lang="ko-KR" altLang="en-US" dirty="0"/>
              <a:t>함수를 사용합시다</a:t>
            </a:r>
            <a:r>
              <a:rPr lang="en-US" altLang="ko-KR" dirty="0"/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스택 구현하기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원통 1"/>
          <p:cNvSpPr/>
          <p:nvPr/>
        </p:nvSpPr>
        <p:spPr>
          <a:xfrm>
            <a:off x="2554760" y="3455082"/>
            <a:ext cx="1158074" cy="2515266"/>
          </a:xfrm>
          <a:prstGeom prst="can">
            <a:avLst>
              <a:gd name="adj" fmla="val 14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876047" y="532894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76047" y="4771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957901" y="2597560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1800000">
            <a:off x="2561241" y="296326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31499" y="26226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0" name="원통 9"/>
          <p:cNvSpPr/>
          <p:nvPr/>
        </p:nvSpPr>
        <p:spPr>
          <a:xfrm>
            <a:off x="4807719" y="3455082"/>
            <a:ext cx="1158074" cy="2515266"/>
          </a:xfrm>
          <a:prstGeom prst="can">
            <a:avLst>
              <a:gd name="adj" fmla="val 14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129006" y="532894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129006" y="4771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221204" y="2597560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 rot="1800000">
            <a:off x="4824544" y="296326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94802" y="26226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7" name="원통 16"/>
          <p:cNvSpPr/>
          <p:nvPr/>
        </p:nvSpPr>
        <p:spPr>
          <a:xfrm>
            <a:off x="9434377" y="3455082"/>
            <a:ext cx="1158074" cy="2515266"/>
          </a:xfrm>
          <a:prstGeom prst="can">
            <a:avLst>
              <a:gd name="adj" fmla="val 14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55664" y="532894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755664" y="4771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0694396" y="2590842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19800000">
            <a:off x="10074675" y="2917516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55663" y="2576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129006" y="420783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9755664" y="420783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원통 24"/>
          <p:cNvSpPr/>
          <p:nvPr/>
        </p:nvSpPr>
        <p:spPr>
          <a:xfrm>
            <a:off x="7121048" y="3455082"/>
            <a:ext cx="1158074" cy="2515266"/>
          </a:xfrm>
          <a:prstGeom prst="can">
            <a:avLst>
              <a:gd name="adj" fmla="val 14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42335" y="532894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442335" y="4771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442335" y="420783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442335" y="3647468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3376546" y="4721442"/>
            <a:ext cx="1767461" cy="6505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6200000">
            <a:off x="5659690" y="4721442"/>
            <a:ext cx="1767461" cy="6505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16200000">
            <a:off x="7973019" y="4721442"/>
            <a:ext cx="1767461" cy="6505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36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기본적이고 중요한 자료 구조인 </a:t>
            </a:r>
            <a:r>
              <a:rPr lang="ko-KR" altLang="en-US" dirty="0">
                <a:solidFill>
                  <a:srgbClr val="FF0000"/>
                </a:solidFill>
              </a:rPr>
              <a:t>큐</a:t>
            </a:r>
            <a:r>
              <a:rPr lang="ko-KR" altLang="en-US" dirty="0"/>
              <a:t>를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05.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큐 구현하기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원통 1"/>
          <p:cNvSpPr/>
          <p:nvPr/>
        </p:nvSpPr>
        <p:spPr>
          <a:xfrm rot="16200000">
            <a:off x="3547215" y="1401402"/>
            <a:ext cx="1076686" cy="3308684"/>
          </a:xfrm>
          <a:prstGeom prst="can">
            <a:avLst>
              <a:gd name="adj" fmla="val 14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93838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59200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393789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1025" y="326839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Enqueue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(.append(1))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947578" y="281818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97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기본적이고 중요한 자료 구조인 </a:t>
            </a:r>
            <a:r>
              <a:rPr lang="ko-KR" altLang="en-US" dirty="0">
                <a:solidFill>
                  <a:srgbClr val="FF0000"/>
                </a:solidFill>
              </a:rPr>
              <a:t>큐</a:t>
            </a:r>
            <a:r>
              <a:rPr lang="ko-KR" altLang="en-US" dirty="0"/>
              <a:t>를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05.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큐 구현하기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원통 1"/>
          <p:cNvSpPr/>
          <p:nvPr/>
        </p:nvSpPr>
        <p:spPr>
          <a:xfrm rot="16200000">
            <a:off x="3547215" y="1401402"/>
            <a:ext cx="1076686" cy="3308684"/>
          </a:xfrm>
          <a:prstGeom prst="can">
            <a:avLst>
              <a:gd name="adj" fmla="val 14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93838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59200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393789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1025" y="326839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Enqueue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(.append(1))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947578" y="281818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통 31"/>
          <p:cNvSpPr/>
          <p:nvPr/>
        </p:nvSpPr>
        <p:spPr>
          <a:xfrm rot="16200000">
            <a:off x="8883883" y="1401402"/>
            <a:ext cx="1076686" cy="3308684"/>
          </a:xfrm>
          <a:prstGeom prst="can">
            <a:avLst>
              <a:gd name="adj" fmla="val 14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430506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9795868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730457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47692" y="326839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Enqueue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(.append(3))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7284246" y="281818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164476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 rot="16200000">
            <a:off x="5688142" y="2731449"/>
            <a:ext cx="1068056" cy="6521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2224" y="285000"/>
            <a:ext cx="8607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알고리즘 실습의 목표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0351" y="1455663"/>
            <a:ext cx="9171297" cy="4701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b="1" dirty="0">
                <a:latin typeface="+mn-ea"/>
              </a:rPr>
              <a:t>알고리즘</a:t>
            </a:r>
            <a:r>
              <a:rPr lang="en-US" altLang="ko-KR" b="1" dirty="0">
                <a:latin typeface="+mn-ea"/>
              </a:rPr>
              <a:t>: Input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+mn-ea"/>
              </a:rPr>
              <a:t> HOW?? 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+mn-ea"/>
              </a:rPr>
              <a:t> Output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알고리즘은 왜 중요한가요</a:t>
            </a:r>
            <a:r>
              <a:rPr lang="en-US" altLang="ko-KR" dirty="0">
                <a:latin typeface="+mn-ea"/>
              </a:rPr>
              <a:t>? (feat. </a:t>
            </a:r>
            <a:r>
              <a:rPr lang="ko-KR" altLang="en-US" dirty="0">
                <a:latin typeface="+mn-ea"/>
              </a:rPr>
              <a:t>수학은 왜 중요한가요</a:t>
            </a:r>
            <a:r>
              <a:rPr lang="en-US" altLang="ko-KR" dirty="0">
                <a:latin typeface="+mn-ea"/>
              </a:rPr>
              <a:t>?)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컴퓨터 학문의 기초이자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컴퓨터처럼 접근하는 사고능력과 논리를 기를 수 있습니다</a:t>
            </a:r>
            <a:r>
              <a:rPr lang="en-US" altLang="ko-KR" dirty="0">
                <a:latin typeface="+mn-ea"/>
              </a:rPr>
              <a:t>!</a:t>
            </a:r>
          </a:p>
          <a:p>
            <a:pPr>
              <a:lnSpc>
                <a:spcPct val="14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b="1" dirty="0">
                <a:latin typeface="+mn-ea"/>
              </a:rPr>
              <a:t>알고리즘 실습의 중점적인 목표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계산 문제를 해결할 때 주로 사용되는 기법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알고리즘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b="1" dirty="0">
                <a:latin typeface="+mn-ea"/>
              </a:rPr>
              <a:t>개념</a:t>
            </a:r>
            <a:r>
              <a:rPr lang="ko-KR" altLang="en-US" dirty="0">
                <a:latin typeface="+mn-ea"/>
              </a:rPr>
              <a:t>을 배웁니다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+mn-ea"/>
              </a:rPr>
              <a:t>Ex&gt; </a:t>
            </a:r>
            <a:r>
              <a:rPr lang="ko-KR" altLang="en-US" dirty="0">
                <a:latin typeface="+mn-ea"/>
              </a:rPr>
              <a:t>분할 정복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욕심쟁이 기법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동적 계획법 등</a:t>
            </a:r>
            <a:r>
              <a:rPr lang="en-US" altLang="ko-KR" dirty="0">
                <a:latin typeface="+mn-ea"/>
              </a:rPr>
              <a:t>…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이론을 바탕으로 </a:t>
            </a:r>
            <a:r>
              <a:rPr lang="ko-KR" altLang="en-US" b="1" dirty="0">
                <a:latin typeface="+mn-ea"/>
              </a:rPr>
              <a:t>대표적인 알고리즘 및 문제</a:t>
            </a:r>
            <a:r>
              <a:rPr lang="ko-KR" altLang="en-US" dirty="0">
                <a:latin typeface="+mn-ea"/>
              </a:rPr>
              <a:t> 등을 실습합니다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+mn-ea"/>
              </a:rPr>
              <a:t>Ex&gt; Knapsack, BFS, DFS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…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강의 내용을 </a:t>
            </a:r>
            <a:r>
              <a:rPr lang="ko-KR" altLang="en-US" b="1" dirty="0">
                <a:latin typeface="+mn-ea"/>
              </a:rPr>
              <a:t>응용</a:t>
            </a:r>
            <a:r>
              <a:rPr lang="ko-KR" altLang="en-US" dirty="0">
                <a:latin typeface="+mn-ea"/>
              </a:rPr>
              <a:t>하여 새로운 문제를 스스로 해결하는 </a:t>
            </a:r>
            <a:r>
              <a:rPr lang="ko-KR" altLang="en-US" b="1" dirty="0">
                <a:latin typeface="+mn-ea"/>
              </a:rPr>
              <a:t>연습</a:t>
            </a:r>
            <a:r>
              <a:rPr lang="ko-KR" altLang="en-US" dirty="0">
                <a:latin typeface="+mn-ea"/>
              </a:rPr>
              <a:t>을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설계한 알고리즘의 분석 및 </a:t>
            </a:r>
            <a:r>
              <a:rPr lang="ko-KR" altLang="en-US" b="1" dirty="0">
                <a:latin typeface="+mn-ea"/>
              </a:rPr>
              <a:t>코드로 구현</a:t>
            </a:r>
            <a:r>
              <a:rPr lang="ko-KR" altLang="en-US" dirty="0">
                <a:latin typeface="+mn-ea"/>
              </a:rPr>
              <a:t>하는 연습을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바로 </a:t>
            </a:r>
            <a:r>
              <a:rPr lang="ko-KR" altLang="en-US" dirty="0">
                <a:latin typeface="+mn-ea"/>
              </a:rPr>
              <a:t>코딩보다는</a:t>
            </a:r>
            <a:r>
              <a:rPr lang="en-US" altLang="ko-KR" dirty="0">
                <a:latin typeface="+mn-ea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93705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기본적이고 중요한 자료 구조인 </a:t>
            </a:r>
            <a:r>
              <a:rPr lang="ko-KR" altLang="en-US" dirty="0">
                <a:solidFill>
                  <a:srgbClr val="FF0000"/>
                </a:solidFill>
              </a:rPr>
              <a:t>큐</a:t>
            </a:r>
            <a:r>
              <a:rPr lang="ko-KR" altLang="en-US" dirty="0"/>
              <a:t>를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05.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큐 구현하기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원통 1"/>
          <p:cNvSpPr/>
          <p:nvPr/>
        </p:nvSpPr>
        <p:spPr>
          <a:xfrm rot="16200000">
            <a:off x="3547215" y="1401402"/>
            <a:ext cx="1076686" cy="3308684"/>
          </a:xfrm>
          <a:prstGeom prst="can">
            <a:avLst>
              <a:gd name="adj" fmla="val 14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93838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59200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393789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1025" y="326839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Enqueue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(.append(1))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947578" y="281818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통 31"/>
          <p:cNvSpPr/>
          <p:nvPr/>
        </p:nvSpPr>
        <p:spPr>
          <a:xfrm rot="16200000">
            <a:off x="8883883" y="1401402"/>
            <a:ext cx="1076686" cy="3308684"/>
          </a:xfrm>
          <a:prstGeom prst="can">
            <a:avLst>
              <a:gd name="adj" fmla="val 14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430506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9795868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730457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47692" y="326839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Enqueue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(.append(3))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7284246" y="281818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164476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원통 45"/>
          <p:cNvSpPr/>
          <p:nvPr/>
        </p:nvSpPr>
        <p:spPr>
          <a:xfrm rot="16200000">
            <a:off x="3547215" y="3549715"/>
            <a:ext cx="1076686" cy="3308684"/>
          </a:xfrm>
          <a:prstGeom prst="can">
            <a:avLst>
              <a:gd name="adj" fmla="val 14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093838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4459200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3827808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3197678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 rot="16200000">
            <a:off x="5688142" y="2731449"/>
            <a:ext cx="1068056" cy="6521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700000">
            <a:off x="5688142" y="3803820"/>
            <a:ext cx="1068056" cy="6521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기본적이고 중요한 자료 구조인 </a:t>
            </a:r>
            <a:r>
              <a:rPr lang="ko-KR" altLang="en-US" dirty="0">
                <a:solidFill>
                  <a:srgbClr val="FF0000"/>
                </a:solidFill>
              </a:rPr>
              <a:t>큐</a:t>
            </a:r>
            <a:r>
              <a:rPr lang="ko-KR" altLang="en-US" dirty="0"/>
              <a:t>를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05.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큐 구현하기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원통 1"/>
          <p:cNvSpPr/>
          <p:nvPr/>
        </p:nvSpPr>
        <p:spPr>
          <a:xfrm rot="16200000">
            <a:off x="3547215" y="1401402"/>
            <a:ext cx="1076686" cy="3308684"/>
          </a:xfrm>
          <a:prstGeom prst="can">
            <a:avLst>
              <a:gd name="adj" fmla="val 14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93838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459200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393789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1025" y="326839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Enqueue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(.append(1))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1947578" y="281818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통 31"/>
          <p:cNvSpPr/>
          <p:nvPr/>
        </p:nvSpPr>
        <p:spPr>
          <a:xfrm rot="16200000">
            <a:off x="8883883" y="1401402"/>
            <a:ext cx="1076686" cy="3308684"/>
          </a:xfrm>
          <a:prstGeom prst="can">
            <a:avLst>
              <a:gd name="adj" fmla="val 14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430506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9795868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730457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47692" y="3268392"/>
            <a:ext cx="143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Push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Enqueue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(.append(3))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7284246" y="2818189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164476" y="279799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원통 38"/>
          <p:cNvSpPr/>
          <p:nvPr/>
        </p:nvSpPr>
        <p:spPr>
          <a:xfrm rot="16200000">
            <a:off x="7767085" y="3549715"/>
            <a:ext cx="1076686" cy="3308684"/>
          </a:xfrm>
          <a:prstGeom prst="can">
            <a:avLst>
              <a:gd name="adj" fmla="val 14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598292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050240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222695" y="5416705"/>
            <a:ext cx="1266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Pop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Dequeue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(.</a:t>
            </a:r>
            <a:r>
              <a:rPr lang="en-US" altLang="ko-KR" dirty="0" err="1"/>
              <a:t>popleft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>
            <a:off x="9999725" y="4966502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680868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원통 45"/>
          <p:cNvSpPr/>
          <p:nvPr/>
        </p:nvSpPr>
        <p:spPr>
          <a:xfrm rot="16200000">
            <a:off x="3547215" y="3549715"/>
            <a:ext cx="1076686" cy="3308684"/>
          </a:xfrm>
          <a:prstGeom prst="can">
            <a:avLst>
              <a:gd name="adj" fmla="val 14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093838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4459200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3827808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3197678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9312260" y="4946306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 rot="16200000">
            <a:off x="5688142" y="2731449"/>
            <a:ext cx="1068056" cy="6521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 rot="16200000">
            <a:off x="5688142" y="4879762"/>
            <a:ext cx="1068056" cy="6521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2700000">
            <a:off x="5688142" y="3803820"/>
            <a:ext cx="1068056" cy="65216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8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72874"/>
            <a:ext cx="10187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가장 기본적이고 중요한 자료 구조 중 하나인 </a:t>
            </a:r>
            <a:r>
              <a:rPr lang="ko-KR" altLang="en-US" dirty="0">
                <a:solidFill>
                  <a:srgbClr val="FF0000"/>
                </a:solidFill>
              </a:rPr>
              <a:t>우선순위 큐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en-US" altLang="ko-KR" dirty="0" err="1"/>
              <a:t>heapq</a:t>
            </a:r>
            <a:r>
              <a:rPr lang="ko-KR" altLang="en-US" dirty="0"/>
              <a:t>를 이용해 보도록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일반적으로 숫자가 작을수록 우선순위가 높다고 표현합니다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06.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우선순위 큐 사용하기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341689" y="3761869"/>
            <a:ext cx="2192143" cy="2122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4843583" y="4510934"/>
            <a:ext cx="518746" cy="6242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8173974" y="4508912"/>
            <a:ext cx="518746" cy="6242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72080" y="3761868"/>
            <a:ext cx="2192143" cy="2122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002471" y="3761868"/>
            <a:ext cx="2192143" cy="2122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 rot="2198643">
            <a:off x="1971446" y="3108134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452375" y="251429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2626505" y="416068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3624618" y="4799602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2799367" y="5057352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9994" y="2899611"/>
            <a:ext cx="258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heapq.heappush</a:t>
            </a:r>
            <a:r>
              <a:rPr lang="en-US" altLang="ko-KR" dirty="0"/>
              <a:t>(hq,2)</a:t>
            </a:r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5849931" y="4160683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848044" y="4799602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6022793" y="5057352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6831600" y="3987832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808720" y="2899611"/>
            <a:ext cx="25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heapq.heappop</a:t>
            </a:r>
            <a:r>
              <a:rPr lang="en-US" altLang="ko-KR" dirty="0"/>
              <a:t>(</a:t>
            </a:r>
            <a:r>
              <a:rPr lang="en-US" altLang="ko-KR" dirty="0" err="1"/>
              <a:t>hq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11535105" y="2667021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오른쪽 화살표 86"/>
          <p:cNvSpPr/>
          <p:nvPr/>
        </p:nvSpPr>
        <p:spPr>
          <a:xfrm rot="19800000">
            <a:off x="10915384" y="2993695"/>
            <a:ext cx="558459" cy="472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10150706" y="4799602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9325455" y="5057352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0134262" y="3987832"/>
            <a:ext cx="515500" cy="515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30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1018729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괄호가 올바른 </a:t>
            </a:r>
            <a:r>
              <a:rPr lang="ko-KR" altLang="en-US" dirty="0" err="1"/>
              <a:t>괄호열인지</a:t>
            </a:r>
            <a:r>
              <a:rPr lang="ko-KR" altLang="en-US" dirty="0"/>
              <a:t> 체크하는 프로그램을 작성합니다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괄호의 개수는 </a:t>
            </a:r>
            <a:r>
              <a:rPr lang="en-US" altLang="ko-KR" b="1" dirty="0"/>
              <a:t>20</a:t>
            </a:r>
            <a:r>
              <a:rPr lang="ko-KR" altLang="en-US" b="1" dirty="0"/>
              <a:t>만개</a:t>
            </a:r>
            <a:r>
              <a:rPr lang="ko-KR" altLang="en-US" dirty="0"/>
              <a:t>를 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올바른 </a:t>
            </a:r>
            <a:r>
              <a:rPr lang="ko-KR" altLang="en-US" dirty="0" err="1"/>
              <a:t>괄호열</a:t>
            </a:r>
            <a:endParaRPr lang="en-US" altLang="ko-KR" dirty="0"/>
          </a:p>
          <a:p>
            <a:r>
              <a:rPr lang="en-US" altLang="ko-KR" sz="3000" dirty="0"/>
              <a:t>((()))</a:t>
            </a:r>
          </a:p>
          <a:p>
            <a:r>
              <a:rPr lang="en-US" altLang="ko-KR" sz="3000" dirty="0"/>
              <a:t>((){}[[]])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Hint : </a:t>
            </a:r>
            <a:r>
              <a:rPr lang="ko-KR" altLang="en-US" dirty="0"/>
              <a:t>스택을 이용합니다</a:t>
            </a:r>
            <a:r>
              <a:rPr lang="en-US" altLang="ko-KR" dirty="0"/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괄호 검사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39029" y="217298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올바르지 못한 </a:t>
            </a:r>
            <a:r>
              <a:rPr lang="ko-KR" altLang="en-US" dirty="0" err="1"/>
              <a:t>괄호열</a:t>
            </a:r>
            <a:endParaRPr lang="en-US" altLang="ko-KR" dirty="0"/>
          </a:p>
          <a:p>
            <a:r>
              <a:rPr lang="en-US" altLang="ko-KR" sz="3000" dirty="0"/>
              <a:t>(}</a:t>
            </a:r>
          </a:p>
          <a:p>
            <a:r>
              <a:rPr lang="en-US" altLang="ko-KR" sz="3000" dirty="0"/>
              <a:t>[(])</a:t>
            </a:r>
          </a:p>
          <a:p>
            <a:r>
              <a:rPr lang="en-US" altLang="ko-KR" sz="3000" dirty="0"/>
              <a:t>((((((]]]</a:t>
            </a:r>
          </a:p>
          <a:p>
            <a:r>
              <a:rPr lang="en-US" altLang="ko-KR" sz="3000" dirty="0"/>
              <a:t>))))((((</a:t>
            </a:r>
          </a:p>
          <a:p>
            <a:r>
              <a:rPr lang="en-US" altLang="ko-KR" sz="3000" dirty="0"/>
              <a:t>[[[[]]</a:t>
            </a:r>
          </a:p>
        </p:txBody>
      </p:sp>
    </p:spTree>
    <p:extLst>
      <p:ext uri="{BB962C8B-B14F-4D97-AF65-F5344CB8AC3E}">
        <p14:creationId xmlns:p14="http://schemas.microsoft.com/office/powerpoint/2010/main" val="2473584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괄호 검사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0445" y="2274073"/>
            <a:ext cx="3411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/>
              <a:t>( [ ] { ( ) } 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05285" y="3546483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스택</a:t>
            </a:r>
            <a:r>
              <a:rPr lang="en-US" altLang="ko-KR" b="1" dirty="0"/>
              <a:t>: [  ]</a:t>
            </a:r>
            <a:endParaRPr lang="ko-KR" altLang="en-US" b="1" dirty="0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3975651" y="3283033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04703" y="1369938"/>
            <a:ext cx="625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왼쪽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오른쪽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en-US" altLang="ko-KR" dirty="0"/>
              <a:t> </a:t>
            </a:r>
            <a:r>
              <a:rPr lang="ko-KR" altLang="en-US" dirty="0"/>
              <a:t>한 뒤 비교하자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5274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괄호 검사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0445" y="2274073"/>
            <a:ext cx="3411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/>
              <a:t>( [ ] { ( ) } 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05285" y="3546483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스택</a:t>
            </a:r>
            <a:r>
              <a:rPr lang="en-US" altLang="ko-KR" b="1" dirty="0"/>
              <a:t>: [ </a:t>
            </a:r>
            <a:r>
              <a:rPr lang="en-US" altLang="ko-KR" dirty="0"/>
              <a:t>‘(‘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4436824" y="3283033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44F6E5-6A23-2CA6-8308-CD635A1A772E}"/>
              </a:ext>
            </a:extLst>
          </p:cNvPr>
          <p:cNvSpPr/>
          <p:nvPr/>
        </p:nvSpPr>
        <p:spPr>
          <a:xfrm>
            <a:off x="2004703" y="1369938"/>
            <a:ext cx="625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왼쪽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오른쪽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en-US" altLang="ko-KR" dirty="0"/>
              <a:t> </a:t>
            </a:r>
            <a:r>
              <a:rPr lang="ko-KR" altLang="en-US" dirty="0"/>
              <a:t>한 뒤 비교하자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45128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괄호 검사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0445" y="2274073"/>
            <a:ext cx="3411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/>
              <a:t>( [ ] { ( ) } 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05285" y="3546483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스택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en-US" altLang="ko-KR" b="1" dirty="0"/>
              <a:t>[</a:t>
            </a:r>
            <a:r>
              <a:rPr lang="en-US" altLang="ko-KR" dirty="0"/>
              <a:t> ‘(‘ ’[‘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4874146" y="3283033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8FC9D8-499D-02F3-B90A-015D6C736EF7}"/>
              </a:ext>
            </a:extLst>
          </p:cNvPr>
          <p:cNvSpPr/>
          <p:nvPr/>
        </p:nvSpPr>
        <p:spPr>
          <a:xfrm>
            <a:off x="2004703" y="1369938"/>
            <a:ext cx="625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왼쪽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오른쪽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en-US" altLang="ko-KR" dirty="0"/>
              <a:t> </a:t>
            </a:r>
            <a:r>
              <a:rPr lang="ko-KR" altLang="en-US" dirty="0"/>
              <a:t>한 뒤 비교하자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6535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괄호 검사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0445" y="2274073"/>
            <a:ext cx="3411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/>
              <a:t>( [ ] { ( ) } 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05285" y="3546483"/>
            <a:ext cx="2629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스택</a:t>
            </a:r>
            <a:r>
              <a:rPr lang="en-US" altLang="ko-KR" b="1" dirty="0"/>
              <a:t>: [ </a:t>
            </a:r>
            <a:r>
              <a:rPr lang="en-US" altLang="ko-KR" dirty="0"/>
              <a:t>‘(‘ </a:t>
            </a:r>
            <a:r>
              <a:rPr lang="en-US" altLang="ko-KR" b="1" dirty="0"/>
              <a:t>]</a:t>
            </a:r>
          </a:p>
          <a:p>
            <a:r>
              <a:rPr lang="en-US" altLang="ko-KR" dirty="0"/>
              <a:t>‘[‘</a:t>
            </a:r>
            <a:r>
              <a:rPr lang="ko-KR" altLang="en-US" dirty="0"/>
              <a:t>와 </a:t>
            </a:r>
            <a:r>
              <a:rPr lang="en-US" altLang="ko-KR" dirty="0"/>
              <a:t>‘]’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괄호열이</a:t>
            </a:r>
            <a:r>
              <a:rPr lang="ko-KR" altLang="en-US" dirty="0"/>
              <a:t> 맞음</a:t>
            </a:r>
          </a:p>
        </p:txBody>
      </p:sp>
      <p:sp>
        <p:nvSpPr>
          <p:cNvPr id="6" name="아래쪽 화살표 5"/>
          <p:cNvSpPr/>
          <p:nvPr/>
        </p:nvSpPr>
        <p:spPr>
          <a:xfrm rot="10800000">
            <a:off x="5279664" y="3283033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969671-2DC0-74B3-B074-F422F7CD09ED}"/>
              </a:ext>
            </a:extLst>
          </p:cNvPr>
          <p:cNvSpPr/>
          <p:nvPr/>
        </p:nvSpPr>
        <p:spPr>
          <a:xfrm>
            <a:off x="2004703" y="1369938"/>
            <a:ext cx="625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왼쪽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오른쪽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en-US" altLang="ko-KR" dirty="0"/>
              <a:t> </a:t>
            </a:r>
            <a:r>
              <a:rPr lang="ko-KR" altLang="en-US" dirty="0"/>
              <a:t>한 뒤 비교하자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1036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괄호 검사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0445" y="2274073"/>
            <a:ext cx="3411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/>
              <a:t>( [ ] { ( ) } 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05285" y="3546483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스택</a:t>
            </a:r>
            <a:r>
              <a:rPr lang="en-US" altLang="ko-KR" b="1" dirty="0"/>
              <a:t>: [ </a:t>
            </a:r>
            <a:r>
              <a:rPr lang="en-US" altLang="ko-KR" dirty="0"/>
              <a:t>‘(‘ ’{‘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5764691" y="3283033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02BDEC-4135-6EAD-BCA7-718FA2F470E9}"/>
              </a:ext>
            </a:extLst>
          </p:cNvPr>
          <p:cNvSpPr/>
          <p:nvPr/>
        </p:nvSpPr>
        <p:spPr>
          <a:xfrm>
            <a:off x="2004703" y="1369938"/>
            <a:ext cx="625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왼쪽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오른쪽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en-US" altLang="ko-KR" dirty="0"/>
              <a:t> </a:t>
            </a:r>
            <a:r>
              <a:rPr lang="ko-KR" altLang="en-US" dirty="0"/>
              <a:t>한 뒤 비교하자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9022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괄호 검사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0445" y="2274073"/>
            <a:ext cx="3411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/>
              <a:t>( [ ] { ( ) } 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05285" y="3546483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스택</a:t>
            </a:r>
            <a:r>
              <a:rPr lang="en-US" altLang="ko-KR" b="1" dirty="0"/>
              <a:t>: [ </a:t>
            </a:r>
            <a:r>
              <a:rPr lang="en-US" altLang="ko-KR" dirty="0"/>
              <a:t>‘(‘ ’{‘ ’(‘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6233819" y="3283033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576973-607B-8B80-4090-5912E307F64F}"/>
              </a:ext>
            </a:extLst>
          </p:cNvPr>
          <p:cNvSpPr/>
          <p:nvPr/>
        </p:nvSpPr>
        <p:spPr>
          <a:xfrm>
            <a:off x="2004703" y="1369938"/>
            <a:ext cx="625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왼쪽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오른쪽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en-US" altLang="ko-KR" dirty="0"/>
              <a:t> </a:t>
            </a:r>
            <a:r>
              <a:rPr lang="ko-KR" altLang="en-US" dirty="0"/>
              <a:t>한 뒤 비교하자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58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2224" y="285000"/>
            <a:ext cx="8607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알고리즘 실습의 목표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E40A88-5617-9E97-7910-5FE3EA08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89" y="1610126"/>
            <a:ext cx="7483822" cy="35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0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괄호 검사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0445" y="2274073"/>
            <a:ext cx="3411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/>
              <a:t>( [ ] { ( ) } 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05285" y="3546483"/>
            <a:ext cx="6014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스택</a:t>
            </a:r>
            <a:r>
              <a:rPr lang="en-US" altLang="ko-KR" b="1" dirty="0"/>
              <a:t>: [  ]</a:t>
            </a:r>
          </a:p>
          <a:p>
            <a:r>
              <a:rPr lang="ko-KR" altLang="en-US" dirty="0"/>
              <a:t>순서대로 </a:t>
            </a:r>
            <a:r>
              <a:rPr lang="en-US" altLang="ko-KR" dirty="0"/>
              <a:t>‘)’, ‘}’, ‘)’</a:t>
            </a:r>
            <a:r>
              <a:rPr lang="ko-KR" altLang="en-US" dirty="0"/>
              <a:t>이 스택에서 </a:t>
            </a:r>
            <a:r>
              <a:rPr lang="en-US" altLang="ko-KR" dirty="0"/>
              <a:t>pop</a:t>
            </a:r>
            <a:r>
              <a:rPr lang="ko-KR" altLang="en-US" dirty="0"/>
              <a:t>한 왼쪽 괄호들과 맞음</a:t>
            </a:r>
          </a:p>
        </p:txBody>
      </p:sp>
      <p:sp>
        <p:nvSpPr>
          <p:cNvPr id="6" name="아래쪽 화살표 5"/>
          <p:cNvSpPr/>
          <p:nvPr/>
        </p:nvSpPr>
        <p:spPr>
          <a:xfrm rot="10800000">
            <a:off x="7521929" y="3283033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13C769-B6C5-91E9-2AC8-D5AA4C960C4A}"/>
              </a:ext>
            </a:extLst>
          </p:cNvPr>
          <p:cNvSpPr/>
          <p:nvPr/>
        </p:nvSpPr>
        <p:spPr>
          <a:xfrm>
            <a:off x="2004703" y="1369938"/>
            <a:ext cx="6250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왼쪽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오른쪽 괄호가 나오면 </a:t>
            </a:r>
            <a:r>
              <a:rPr lang="en-US" altLang="ko-KR" dirty="0"/>
              <a:t>stack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en-US" altLang="ko-KR" dirty="0"/>
              <a:t> </a:t>
            </a:r>
            <a:r>
              <a:rPr lang="ko-KR" altLang="en-US" dirty="0"/>
              <a:t>한 뒤 비교하자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7014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67125" y="2171604"/>
            <a:ext cx="97475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구현할 때 더 생각해야할 점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괄호 검사가 끝난 시점에서 스택이 비어있지 않다면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Ex:  ( ( ( ) ) 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오른쪽 괄호를 처리할 때 스택이 비어 있어서 </a:t>
            </a:r>
            <a:r>
              <a:rPr lang="en-US" altLang="ko-KR" dirty="0"/>
              <a:t>pop</a:t>
            </a:r>
            <a:r>
              <a:rPr lang="ko-KR" altLang="en-US" dirty="0"/>
              <a:t>을 할 수 없다면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Ex: 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ADD01.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괄호 검사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34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101872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각 차량의 첫 번째 바퀴를 순위와 두 번째 바퀴 순위가 같은지 체크해봅니다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숫자의 개수는 </a:t>
            </a:r>
            <a:r>
              <a:rPr lang="en-US" altLang="ko-KR" b="1" dirty="0"/>
              <a:t>20</a:t>
            </a:r>
            <a:r>
              <a:rPr lang="ko-KR" altLang="en-US" b="1" dirty="0"/>
              <a:t>만개</a:t>
            </a:r>
            <a:r>
              <a:rPr lang="ko-KR" altLang="en-US" dirty="0"/>
              <a:t>를 넘지 않습니다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입력 데이터 내에서 </a:t>
            </a:r>
            <a:r>
              <a:rPr lang="ko-KR" altLang="en-US" b="1" dirty="0"/>
              <a:t>하나의 숫자는 반드시 두 번만</a:t>
            </a:r>
            <a:r>
              <a:rPr lang="ko-KR" altLang="en-US" dirty="0"/>
              <a:t> 나타납니다</a:t>
            </a:r>
            <a:r>
              <a:rPr lang="en-US" altLang="ko-KR" dirty="0"/>
              <a:t>. (</a:t>
            </a:r>
            <a:r>
              <a:rPr lang="ko-KR" altLang="en-US" dirty="0"/>
              <a:t>다른 예외 고려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큐를 이용합니다</a:t>
            </a:r>
            <a:r>
              <a:rPr lang="en-US" altLang="ko-KR" dirty="0"/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두 바퀴 레이스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778625" y="3509477"/>
          <a:ext cx="663475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78625" y="2622850"/>
          <a:ext cx="663475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9589168" y="3509477"/>
            <a:ext cx="517358" cy="5857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9589168" y="2622849"/>
            <a:ext cx="517358" cy="5857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06526" y="273106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06526" y="361769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C922E-4076-66D5-78F2-0A5F8A8D305E}"/>
              </a:ext>
            </a:extLst>
          </p:cNvPr>
          <p:cNvSpPr txBox="1"/>
          <p:nvPr/>
        </p:nvSpPr>
        <p:spPr>
          <a:xfrm>
            <a:off x="1719743" y="2731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같으면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944F5-C9BD-6AF7-5DFA-7898FF9B0D43}"/>
              </a:ext>
            </a:extLst>
          </p:cNvPr>
          <p:cNvSpPr txBox="1"/>
          <p:nvPr/>
        </p:nvSpPr>
        <p:spPr>
          <a:xfrm>
            <a:off x="1719743" y="3597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다르면</a:t>
            </a:r>
          </a:p>
        </p:txBody>
      </p:sp>
    </p:spTree>
    <p:extLst>
      <p:ext uri="{BB962C8B-B14F-4D97-AF65-F5344CB8AC3E}">
        <p14:creationId xmlns:p14="http://schemas.microsoft.com/office/powerpoint/2010/main" val="2143579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두 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ko-KR" altLang="en-US" dirty="0"/>
              <a:t>하자 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두 바퀴 레이스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65847"/>
              </p:ext>
            </p:extLst>
          </p:nvPr>
        </p:nvGraphicFramePr>
        <p:xfrm>
          <a:off x="2778625" y="2441616"/>
          <a:ext cx="663475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05285" y="427169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: [  ]</a:t>
            </a:r>
            <a:endParaRPr lang="ko-KR" altLang="en-US" b="1" dirty="0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2250091" y="3252962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96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두 바퀴 레이스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67641"/>
              </p:ext>
            </p:extLst>
          </p:nvPr>
        </p:nvGraphicFramePr>
        <p:xfrm>
          <a:off x="2778625" y="2444527"/>
          <a:ext cx="663475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05285" y="427461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: [ </a:t>
            </a:r>
            <a:r>
              <a:rPr lang="en-US" altLang="ko-KR" dirty="0"/>
              <a:t>1 5 2 </a:t>
            </a:r>
            <a:r>
              <a:rPr lang="en-US" altLang="ko-KR" b="1" dirty="0"/>
              <a:t>] </a:t>
            </a:r>
            <a:endParaRPr lang="ko-KR" altLang="en-US" b="1" dirty="0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4261772" y="3255873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1BD12-6FF8-C651-3A32-951440BE2D40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두 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ko-KR" altLang="en-US" dirty="0"/>
              <a:t>하자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215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두 바퀴 레이스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28058"/>
              </p:ext>
            </p:extLst>
          </p:nvPr>
        </p:nvGraphicFramePr>
        <p:xfrm>
          <a:off x="2778625" y="2441616"/>
          <a:ext cx="663475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05285" y="4271699"/>
            <a:ext cx="4134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: [ </a:t>
            </a:r>
            <a:r>
              <a:rPr lang="en-US" altLang="ko-KR" dirty="0"/>
              <a:t>5 2</a:t>
            </a:r>
            <a:r>
              <a:rPr lang="en-US" altLang="ko-KR" b="1" dirty="0"/>
              <a:t> ]</a:t>
            </a:r>
          </a:p>
          <a:p>
            <a:r>
              <a:rPr lang="ko-KR" altLang="en-US" dirty="0"/>
              <a:t>큐의 맨 첫번째 원소가 </a:t>
            </a:r>
            <a:r>
              <a:rPr lang="en-US" altLang="ko-KR" dirty="0"/>
              <a:t>1</a:t>
            </a:r>
            <a:r>
              <a:rPr lang="ko-KR" altLang="en-US" dirty="0"/>
              <a:t>이었으니 </a:t>
            </a:r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4921729" y="3252962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2EB93-1A5B-B623-5355-567856D13876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두 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ko-KR" altLang="en-US" dirty="0"/>
              <a:t>하자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106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두 바퀴 레이스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36375"/>
              </p:ext>
            </p:extLst>
          </p:nvPr>
        </p:nvGraphicFramePr>
        <p:xfrm>
          <a:off x="2778625" y="2441616"/>
          <a:ext cx="663475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05285" y="4271699"/>
            <a:ext cx="3903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: [ </a:t>
            </a:r>
            <a:r>
              <a:rPr lang="en-US" altLang="ko-KR" dirty="0"/>
              <a:t>2 </a:t>
            </a:r>
            <a:r>
              <a:rPr lang="en-US" altLang="ko-KR" b="1" dirty="0"/>
              <a:t>]</a:t>
            </a:r>
          </a:p>
          <a:p>
            <a:r>
              <a:rPr lang="ko-KR" altLang="en-US" dirty="0"/>
              <a:t>큐의 맨 첫번째 원소가 </a:t>
            </a:r>
            <a:r>
              <a:rPr lang="en-US" altLang="ko-KR" dirty="0"/>
              <a:t>5</a:t>
            </a:r>
            <a:r>
              <a:rPr lang="ko-KR" altLang="en-US" dirty="0"/>
              <a:t>였으니 </a:t>
            </a:r>
            <a:r>
              <a:rPr lang="en-US" altLang="ko-KR" dirty="0"/>
              <a:t>pop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5573736" y="3252962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5F6A48-C669-687B-E8A9-B14A3A71AFD9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두 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ko-KR" altLang="en-US" dirty="0"/>
              <a:t>하자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4990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두 바퀴 레이스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79588"/>
              </p:ext>
            </p:extLst>
          </p:nvPr>
        </p:nvGraphicFramePr>
        <p:xfrm>
          <a:off x="2778625" y="2441616"/>
          <a:ext cx="663475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05285" y="427169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: [ </a:t>
            </a:r>
            <a:r>
              <a:rPr lang="en-US" altLang="ko-KR" dirty="0"/>
              <a:t>2 3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6249598" y="3252962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80DC90-32DC-C31C-CE7F-60D20652D19A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두 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ko-KR" altLang="en-US" dirty="0"/>
              <a:t>하자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0461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두 바퀴 레이스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6741"/>
              </p:ext>
            </p:extLst>
          </p:nvPr>
        </p:nvGraphicFramePr>
        <p:xfrm>
          <a:off x="2778625" y="2441616"/>
          <a:ext cx="663475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05285" y="4271699"/>
            <a:ext cx="39036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: [ </a:t>
            </a:r>
            <a:r>
              <a:rPr lang="en-US" altLang="ko-KR" dirty="0"/>
              <a:t>3 </a:t>
            </a:r>
            <a:r>
              <a:rPr lang="en-US" altLang="ko-KR" b="1" dirty="0"/>
              <a:t>]</a:t>
            </a:r>
          </a:p>
          <a:p>
            <a:r>
              <a:rPr lang="ko-KR" altLang="en-US" dirty="0"/>
              <a:t>큐의 맨 첫번째 원소가 </a:t>
            </a:r>
            <a:r>
              <a:rPr lang="en-US" altLang="ko-KR" dirty="0"/>
              <a:t>2</a:t>
            </a:r>
            <a:r>
              <a:rPr lang="ko-KR" altLang="en-US" dirty="0"/>
              <a:t>였으니 </a:t>
            </a:r>
            <a:r>
              <a:rPr lang="en-US" altLang="ko-KR" dirty="0"/>
              <a:t>pop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6909556" y="3252962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DBC596-B8EF-5FB5-1BC2-6DD5D10AC42E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두 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ko-KR" altLang="en-US" dirty="0"/>
              <a:t>하자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4166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두 바퀴 레이스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35774"/>
              </p:ext>
            </p:extLst>
          </p:nvPr>
        </p:nvGraphicFramePr>
        <p:xfrm>
          <a:off x="2778625" y="2441616"/>
          <a:ext cx="663475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05285" y="427169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: [ </a:t>
            </a:r>
            <a:r>
              <a:rPr lang="en-US" altLang="ko-KR" dirty="0"/>
              <a:t>3 4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7569515" y="3252962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5E2C6F-F698-E8E8-5FE2-D85F73703BD8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두 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ko-KR" altLang="en-US" dirty="0"/>
              <a:t>하자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18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2224" y="285000"/>
            <a:ext cx="8607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효율적인 알고리즘 설계의 중요성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62" y="1940556"/>
            <a:ext cx="6977571" cy="28033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73" y="1879596"/>
            <a:ext cx="2847083" cy="28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8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두 바퀴 레이스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55258"/>
              </p:ext>
            </p:extLst>
          </p:nvPr>
        </p:nvGraphicFramePr>
        <p:xfrm>
          <a:off x="2778625" y="2441616"/>
          <a:ext cx="6634750" cy="58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05285" y="4271699"/>
            <a:ext cx="2071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: [  ]</a:t>
            </a:r>
          </a:p>
          <a:p>
            <a:r>
              <a:rPr lang="ko-KR" altLang="en-US" dirty="0"/>
              <a:t>순서대로 </a:t>
            </a:r>
            <a:r>
              <a:rPr lang="en-US" altLang="ko-KR" dirty="0"/>
              <a:t>3, 4 pop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8889430" y="3252962"/>
            <a:ext cx="343231" cy="44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4E6C25-8256-E5F9-A6B8-725293417394}"/>
              </a:ext>
            </a:extLst>
          </p:cNvPr>
          <p:cNvSpPr/>
          <p:nvPr/>
        </p:nvSpPr>
        <p:spPr>
          <a:xfrm>
            <a:off x="2004703" y="1369938"/>
            <a:ext cx="10187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Idea: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두 번째 바퀴를 마친 차는 </a:t>
            </a:r>
            <a:r>
              <a:rPr lang="en-US" altLang="ko-KR" dirty="0"/>
              <a:t>queue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ko-KR" altLang="en-US" dirty="0"/>
              <a:t>하자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1915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ADD02. 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두 바퀴 레이스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4703" y="1369938"/>
            <a:ext cx="92004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구현할 때 더 생각해야할 점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queue</a:t>
            </a:r>
            <a:r>
              <a:rPr lang="ko-KR" altLang="en-US" dirty="0"/>
              <a:t>가 비어 있다면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레이스에서 순서가 바뀌었다면 검사 종료 후 </a:t>
            </a:r>
            <a:r>
              <a:rPr lang="en-US" altLang="ko-KR" dirty="0"/>
              <a:t>queue</a:t>
            </a:r>
            <a:r>
              <a:rPr lang="ko-KR" altLang="en-US" dirty="0"/>
              <a:t>는 어떤 상태일까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227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85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511198" y="1653860"/>
            <a:ext cx="4883603" cy="3264483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/>
              <a:t>수업 진행 방식 소개</a:t>
            </a:r>
            <a:endParaRPr lang="en-US" altLang="ko-KR" sz="2000" b="1" dirty="0"/>
          </a:p>
          <a:p>
            <a:pPr marL="742950" lvl="1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/>
              <a:t>Domjudge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742950" lvl="1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000" b="1" dirty="0"/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/>
              <a:t>자료구조</a:t>
            </a:r>
            <a:endParaRPr lang="en-US" altLang="ko-KR" sz="2000" b="1" dirty="0"/>
          </a:p>
          <a:p>
            <a:pPr marL="742950" lvl="1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스택</a:t>
            </a:r>
            <a:endParaRPr lang="en-US" altLang="ko-KR" sz="2000" dirty="0"/>
          </a:p>
          <a:p>
            <a:pPr marL="742950" lvl="1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큐</a:t>
            </a:r>
            <a:endParaRPr lang="en-US" altLang="ko-KR" sz="2000" dirty="0"/>
          </a:p>
          <a:p>
            <a:pPr marL="742950" lvl="1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우선순위 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0059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Introduction to Domjudge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491964" y="1546369"/>
            <a:ext cx="4328748" cy="43513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Domjudge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https://domjudge.postech.ac.kr</a:t>
            </a:r>
            <a:endParaRPr lang="en-US" altLang="ko-KR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코딩 경시대회 플랫폼</a:t>
            </a:r>
            <a:endParaRPr lang="en-US" altLang="ko-KR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코드 제출 및 채점 기능</a:t>
            </a:r>
            <a:endParaRPr lang="en-US" altLang="ko-KR" dirty="0"/>
          </a:p>
          <a:p>
            <a:pPr marL="342891" indent="-342891">
              <a:lnSpc>
                <a:spcPct val="10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u="sng" dirty="0"/>
              <a:t>Domjudge</a:t>
            </a:r>
            <a:r>
              <a:rPr lang="en-US" altLang="ko-KR" dirty="0"/>
              <a:t>” </a:t>
            </a:r>
            <a:r>
              <a:rPr lang="ko-KR" altLang="en-US" dirty="0"/>
              <a:t>버튼을 클릭하세요</a:t>
            </a:r>
            <a:r>
              <a:rPr lang="en-US" altLang="ko-KR" dirty="0"/>
              <a:t>.</a:t>
            </a:r>
          </a:p>
          <a:p>
            <a:pPr marL="342891" indent="-342891">
              <a:lnSpc>
                <a:spcPct val="100000"/>
              </a:lnSpc>
              <a:buFontTx/>
              <a:buChar char="-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5887"/>
            <a:ext cx="4264858" cy="4881855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사각형: 둥근 모서리 6"/>
          <p:cNvSpPr/>
          <p:nvPr/>
        </p:nvSpPr>
        <p:spPr>
          <a:xfrm>
            <a:off x="6096000" y="2443241"/>
            <a:ext cx="922052" cy="2394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1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9773"/>
            <a:ext cx="5557390" cy="3568193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2" y="2229773"/>
            <a:ext cx="5247033" cy="3568193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2700327" y="1199213"/>
            <a:ext cx="679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Domjudge</a:t>
            </a:r>
            <a:r>
              <a:rPr lang="ko-KR" altLang="en-US" dirty="0"/>
              <a:t>의 </a:t>
            </a:r>
            <a:r>
              <a:rPr lang="en-US" altLang="ko-KR" dirty="0"/>
              <a:t>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now</a:t>
            </a:r>
            <a:r>
              <a:rPr lang="en-US" altLang="ko-KR" dirty="0"/>
              <a:t>”</a:t>
            </a:r>
            <a:r>
              <a:rPr lang="ko-KR" altLang="en-US" dirty="0"/>
              <a:t>를 클릭하여 아이디를 등록하세요</a:t>
            </a:r>
            <a:r>
              <a:rPr lang="en-US" altLang="ko-KR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Introduction to Domjudge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7CA3CA-68F7-4357-BF0F-99EAFAD4B2B6}"/>
              </a:ext>
            </a:extLst>
          </p:cNvPr>
          <p:cNvSpPr/>
          <p:nvPr/>
        </p:nvSpPr>
        <p:spPr>
          <a:xfrm>
            <a:off x="4622663" y="2247236"/>
            <a:ext cx="595717" cy="2775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2DF764-C194-42CF-9F7F-F7F5294C58CC}"/>
              </a:ext>
            </a:extLst>
          </p:cNvPr>
          <p:cNvSpPr/>
          <p:nvPr/>
        </p:nvSpPr>
        <p:spPr>
          <a:xfrm>
            <a:off x="8013563" y="5240356"/>
            <a:ext cx="1115624" cy="3041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44092" y="1636634"/>
            <a:ext cx="57451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가입 시 다음과 같이 기입합니다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Username: </a:t>
            </a:r>
            <a:r>
              <a:rPr lang="ko-KR" altLang="en-US" dirty="0"/>
              <a:t>로그인할 아이디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Full name: </a:t>
            </a:r>
            <a:r>
              <a:rPr lang="ko-KR" altLang="en-US" dirty="0"/>
              <a:t>생략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Email: </a:t>
            </a:r>
            <a:r>
              <a:rPr lang="ko-KR" altLang="en-US" dirty="0"/>
              <a:t>생략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Team name: </a:t>
            </a:r>
            <a:r>
              <a:rPr lang="ko-KR" altLang="en-US" dirty="0">
                <a:solidFill>
                  <a:srgbClr val="C00000"/>
                </a:solidFill>
              </a:rPr>
              <a:t>조</a:t>
            </a:r>
            <a:r>
              <a:rPr lang="en-US" altLang="ko-KR" dirty="0">
                <a:solidFill>
                  <a:srgbClr val="C00000"/>
                </a:solidFill>
              </a:rPr>
              <a:t>+</a:t>
            </a:r>
            <a:r>
              <a:rPr lang="ko-KR" altLang="en-US" dirty="0">
                <a:solidFill>
                  <a:srgbClr val="C00000"/>
                </a:solidFill>
              </a:rPr>
              <a:t>본인 이름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영어로 작성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Ex) A1Taehoon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Password: </a:t>
            </a:r>
            <a:r>
              <a:rPr lang="ko-KR" altLang="en-US" dirty="0"/>
              <a:t>패스워드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Repeat Password: </a:t>
            </a:r>
            <a:r>
              <a:rPr lang="ko-KR" altLang="en-US" dirty="0"/>
              <a:t>패스워드 확인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Introduction to Domjudge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0F9313-559D-77A3-9867-B9611DA68E11}"/>
              </a:ext>
            </a:extLst>
          </p:cNvPr>
          <p:cNvGrpSpPr/>
          <p:nvPr/>
        </p:nvGrpSpPr>
        <p:grpSpPr>
          <a:xfrm>
            <a:off x="7289229" y="1185719"/>
            <a:ext cx="3476625" cy="4905375"/>
            <a:chOff x="7289229" y="1370277"/>
            <a:chExt cx="3476625" cy="49053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524E492-084B-DF01-59F4-3843468B1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9229" y="1370277"/>
              <a:ext cx="3476625" cy="490537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0C903FC-0F73-4EA2-AE2C-61FF8EBF0FBF}"/>
                </a:ext>
              </a:extLst>
            </p:cNvPr>
            <p:cNvSpPr/>
            <p:nvPr/>
          </p:nvSpPr>
          <p:spPr>
            <a:xfrm>
              <a:off x="7692705" y="2525086"/>
              <a:ext cx="2843867" cy="37750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2C465CC-B533-1A77-0A6E-3D3AC24F4628}"/>
                </a:ext>
              </a:extLst>
            </p:cNvPr>
            <p:cNvSpPr/>
            <p:nvPr/>
          </p:nvSpPr>
          <p:spPr>
            <a:xfrm>
              <a:off x="7692705" y="4057401"/>
              <a:ext cx="2843867" cy="37750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7F46DD7-A343-2AC3-FDB1-229F2E895091}"/>
                </a:ext>
              </a:extLst>
            </p:cNvPr>
            <p:cNvSpPr/>
            <p:nvPr/>
          </p:nvSpPr>
          <p:spPr>
            <a:xfrm>
              <a:off x="7692705" y="4545361"/>
              <a:ext cx="2843867" cy="37750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5C44440-7178-190D-DB3A-1F27BC0E92A7}"/>
                </a:ext>
              </a:extLst>
            </p:cNvPr>
            <p:cNvSpPr/>
            <p:nvPr/>
          </p:nvSpPr>
          <p:spPr>
            <a:xfrm>
              <a:off x="7692704" y="5077668"/>
              <a:ext cx="2843867" cy="37750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52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4471</TotalTime>
  <Words>2243</Words>
  <Application>Microsoft Office PowerPoint</Application>
  <PresentationFormat>와이드스크린</PresentationFormat>
  <Paragraphs>564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이승준(수학과)</dc:creator>
  <cp:lastModifiedBy>재훈 정</cp:lastModifiedBy>
  <cp:revision>237</cp:revision>
  <dcterms:created xsi:type="dcterms:W3CDTF">2018-03-12T02:24:53Z</dcterms:created>
  <dcterms:modified xsi:type="dcterms:W3CDTF">2023-08-27T16:10:13Z</dcterms:modified>
</cp:coreProperties>
</file>