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59" r:id="rId2"/>
    <p:sldId id="999" r:id="rId3"/>
    <p:sldId id="1000" r:id="rId4"/>
    <p:sldId id="271" r:id="rId5"/>
    <p:sldId id="273" r:id="rId6"/>
    <p:sldId id="939" r:id="rId7"/>
    <p:sldId id="270" r:id="rId8"/>
    <p:sldId id="416" r:id="rId9"/>
    <p:sldId id="417" r:id="rId10"/>
    <p:sldId id="983" r:id="rId11"/>
    <p:sldId id="985" r:id="rId12"/>
    <p:sldId id="941" r:id="rId13"/>
    <p:sldId id="942" r:id="rId14"/>
    <p:sldId id="943" r:id="rId15"/>
    <p:sldId id="944" r:id="rId16"/>
    <p:sldId id="946" r:id="rId17"/>
    <p:sldId id="947" r:id="rId18"/>
    <p:sldId id="948" r:id="rId19"/>
    <p:sldId id="986" r:id="rId20"/>
    <p:sldId id="949" r:id="rId21"/>
    <p:sldId id="950" r:id="rId22"/>
    <p:sldId id="951" r:id="rId23"/>
    <p:sldId id="952" r:id="rId24"/>
    <p:sldId id="953" r:id="rId25"/>
    <p:sldId id="954" r:id="rId26"/>
    <p:sldId id="955" r:id="rId27"/>
    <p:sldId id="956" r:id="rId28"/>
    <p:sldId id="959" r:id="rId29"/>
    <p:sldId id="960" r:id="rId30"/>
    <p:sldId id="961" r:id="rId31"/>
    <p:sldId id="962" r:id="rId32"/>
    <p:sldId id="963" r:id="rId33"/>
    <p:sldId id="964" r:id="rId34"/>
    <p:sldId id="967" r:id="rId35"/>
    <p:sldId id="968" r:id="rId36"/>
    <p:sldId id="991" r:id="rId37"/>
    <p:sldId id="992" r:id="rId38"/>
    <p:sldId id="993" r:id="rId39"/>
    <p:sldId id="988" r:id="rId40"/>
    <p:sldId id="970" r:id="rId41"/>
    <p:sldId id="971" r:id="rId42"/>
    <p:sldId id="972" r:id="rId43"/>
    <p:sldId id="973" r:id="rId44"/>
    <p:sldId id="974" r:id="rId45"/>
    <p:sldId id="975" r:id="rId46"/>
    <p:sldId id="976" r:id="rId47"/>
    <p:sldId id="977" r:id="rId48"/>
    <p:sldId id="978" r:id="rId49"/>
    <p:sldId id="980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4472C4"/>
    <a:srgbClr val="FF99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18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67FE3-E43B-41DC-A92B-7B94F098DFD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8D419-9035-428E-AB94-77DA06CE5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5E1F0-8524-4CC3-B49E-7E5035F2E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676A85-8FC4-4299-8FCF-D9BE67B44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06491-2BF5-414F-942D-ABA4E058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F1DD7-5E03-4DFF-AA0C-973795A5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696A2-77D9-4745-BFA7-03AAFFC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2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E1665-B0D6-40FA-9506-AB9CE47E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486016-5673-4DE7-A0D4-B3DB406F7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263F2-231B-4BC7-B457-D60CFC7C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27B3E-77B0-4131-B91C-CCAD8030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5972-83A9-4686-9EA8-365734D2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7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7E591-C614-44CD-8268-2E66F1CA7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C5073-061D-428A-87CB-63F20E3F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95EDF-B6AE-42FB-87A6-12A7F8CD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80058-EE82-4EB1-A5FF-29318314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A1A14-D1CD-42E1-AB55-8B0D4B01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73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75" y="6475453"/>
            <a:ext cx="1599456" cy="3051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5" y="6227545"/>
            <a:ext cx="1487341" cy="6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5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75" y="6475453"/>
            <a:ext cx="1599456" cy="305159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11600101" y="6084004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68327C5-B821-4FE9-A59A-A60D9EB59A9A}" type="slidenum">
              <a:rPr lang="en-US" altLang="ko-KR" sz="1800" b="1" smtClean="0"/>
              <a:pPr/>
              <a:t>‹#›</a:t>
            </a:fld>
            <a:endParaRPr lang="ko-KR" altLang="en-US" sz="1800" b="1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5" y="6227545"/>
            <a:ext cx="1487341" cy="6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8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6529C-ABDC-4A01-8EFC-6AF39C9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C68EC-D227-4FBC-B24F-E5039EC4F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EBBDC-4E97-4163-A2F2-C4DE336C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A4E7B-4B8E-4EBA-B3F0-4FF490D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2C908-D7AA-4930-A373-4172149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1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EE9E-55AF-4856-8923-AF7CE081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76A36-0E49-47B0-A9D9-42F40B0F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10E8C-DE55-4190-8187-42147346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86F87-BAEA-43BB-9251-E6D721B1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338B4-AB2E-49D4-88AC-A795703F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1C5E5-4F12-4351-897F-778298EB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F8DF4-E72A-47F8-94DA-184210A0F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1D95F-5171-4766-BEFC-C0920A1D2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1E526-ED22-4391-A07D-EE4F7195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9BEBA5-246B-42FE-B7E9-0C2A96D1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1D912-E1CD-4639-BC47-78BF95E1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4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E50A6-965D-49B8-A1CA-59EDDAEA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5412D-63C5-4FB0-94FF-E94F7E96A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228B9-5AB5-4A4D-8FFA-84BA48481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B36B46-4DC2-41F4-9299-620ABB219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747344-6932-4185-8E46-F0033C2A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903DE3-C537-45D6-B2EA-ECD149C2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B1E261-6DB5-4F38-93EA-2604D2A9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A3E068-D038-4F36-AEF6-E4353D5F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3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E5AE1-C767-452B-BB36-70655596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D99332-E083-46E2-833F-A5582398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F16A12-FE4A-4C5A-9609-5DE24B71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C9244E-8F4D-414E-8774-2EF451F9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1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652262-A77C-4BA0-8E40-39F59C55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590390-89F5-47CE-8FA9-C6CE311C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AAED37-2CDB-4FF8-9587-863F5EBB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2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CBB66-2275-4EB8-98E9-8D007500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DB8EA-EC9F-4D0A-89FB-B882FD5EA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CD5BF6-F209-43FC-B353-4CF700636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B34D41-2A41-4D42-BBF4-ED4CEC15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22434-F5D1-479B-B6B4-B4224C71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39913-F1B4-406B-999C-276BF9D9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6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F556E-CDE9-4053-BE0D-1C285183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8AB41A-E195-4320-A09A-7DA86B777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AA1757-2684-4A1B-A51E-62F7C313E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117509-6DFA-4FC5-B348-62DF53C3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43EA2-C638-433F-B3F0-0D3F405F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EE0B3-A24B-47D3-9C8C-82D47F1D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1AE28A-9AF5-4345-BAA8-F2627B1A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9A923-1702-45D5-8F97-46862974E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0F446-B23E-4784-B1D1-7149B03C5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06E1F-5623-4BC1-AB0D-B7A002CD7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53DFE-EEA5-4C95-9ED9-B8C471B75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1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810749"/>
            <a:ext cx="1219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accent1">
                    <a:lumMod val="75000"/>
                  </a:schemeClr>
                </a:solidFill>
              </a:rPr>
              <a:t>알고리즘 실습</a:t>
            </a:r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</a:rPr>
              <a:t>재귀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</a:rPr>
              <a:t>(Recursion)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79807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accent1">
                    <a:lumMod val="50000"/>
                  </a:schemeClr>
                </a:solidFill>
              </a:rPr>
              <a:t>청년 </a:t>
            </a:r>
            <a:r>
              <a:rPr lang="en-US" altLang="ko-KR" sz="3500" b="1" dirty="0">
                <a:solidFill>
                  <a:schemeClr val="accent1">
                    <a:lumMod val="50000"/>
                  </a:schemeClr>
                </a:solidFill>
              </a:rPr>
              <a:t>AI </a:t>
            </a:r>
            <a:r>
              <a:rPr lang="ko-KR" altLang="en-US" sz="3500" b="1" dirty="0">
                <a:solidFill>
                  <a:schemeClr val="accent1">
                    <a:lumMod val="50000"/>
                  </a:schemeClr>
                </a:solidFill>
              </a:rPr>
              <a:t>아카데미 </a:t>
            </a:r>
            <a:r>
              <a:rPr lang="en-US" altLang="ko-KR" sz="3500" b="1" dirty="0">
                <a:solidFill>
                  <a:schemeClr val="accent1">
                    <a:lumMod val="50000"/>
                  </a:schemeClr>
                </a:solidFill>
              </a:rPr>
              <a:t>23</a:t>
            </a:r>
            <a:r>
              <a:rPr lang="ko-KR" altLang="en-US" sz="3500" b="1" dirty="0">
                <a:solidFill>
                  <a:schemeClr val="accent1">
                    <a:lumMod val="50000"/>
                  </a:schemeClr>
                </a:solidFill>
              </a:rPr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337727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7464175" y="1023602"/>
            <a:ext cx="1661224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pPr>
              <a:lnSpc>
                <a:spcPct val="150000"/>
              </a:lnSpc>
            </a:pPr>
            <a:r>
              <a:rPr lang="en-US" altLang="ko-KR" dirty="0"/>
              <a:t>Hanoi(A,C,B,0)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print(A,-&gt;,C)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Hanoi(B,A,C,0)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464175" y="2483819"/>
            <a:ext cx="168706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pPr>
              <a:lnSpc>
                <a:spcPct val="150000"/>
              </a:lnSpc>
            </a:pPr>
            <a:r>
              <a:rPr lang="en-US" altLang="ko-KR" dirty="0"/>
              <a:t>Hanoi(C,B,A,0)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print(C,-&gt;,B)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Hanoi(A,C,B,0)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464175" y="3944036"/>
            <a:ext cx="166122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pPr>
              <a:lnSpc>
                <a:spcPct val="150000"/>
              </a:lnSpc>
            </a:pPr>
            <a:r>
              <a:rPr lang="en-US" altLang="ko-KR" dirty="0"/>
              <a:t>Hanoi(B,A,C,0)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print(B,-&gt;,A)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Hanoi(C,B,A,0)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464175" y="5337868"/>
            <a:ext cx="166122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pPr>
              <a:lnSpc>
                <a:spcPct val="150000"/>
              </a:lnSpc>
            </a:pPr>
            <a:r>
              <a:rPr lang="en-US" altLang="ko-KR" dirty="0"/>
              <a:t>Hanoi(A,C,B,0)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print(A,-&gt;,C)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Hanoi(B,A,C,0)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하노이 탑</a:t>
            </a:r>
            <a:endParaRPr lang="en-US" altLang="ko-K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77133" y="3063533"/>
            <a:ext cx="166122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Hanoi(A,C,B,2)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print(A,-&gt;,C)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Hanoi(B,A,C,2)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02243" y="2017752"/>
            <a:ext cx="167244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pPr>
              <a:lnSpc>
                <a:spcPct val="150000"/>
              </a:lnSpc>
            </a:pPr>
            <a:r>
              <a:rPr lang="en-US" altLang="ko-KR" dirty="0"/>
              <a:t>Hanoi(A,B,C,1)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print(A,-&gt;,B)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Hanoi(C,A,B,1)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02243" y="4089709"/>
            <a:ext cx="168706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pPr>
              <a:lnSpc>
                <a:spcPct val="150000"/>
              </a:lnSpc>
            </a:pPr>
            <a:r>
              <a:rPr lang="en-US" altLang="ko-KR" dirty="0"/>
              <a:t>Hanoi(B,C,A,1)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print(B,-&gt;,C)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Hanoi(A,B,C,1)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823977" y="144245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①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74976" y="244957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②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31076" y="349039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④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22750" y="452153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⑥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3844769" y="4035972"/>
            <a:ext cx="857474" cy="756204"/>
            <a:chOff x="3844769" y="4035972"/>
            <a:chExt cx="857474" cy="756204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844769" y="4035972"/>
              <a:ext cx="55381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4398579" y="4035972"/>
              <a:ext cx="0" cy="75201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V="1">
              <a:off x="4398579" y="4783791"/>
              <a:ext cx="303664" cy="83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9" name="직선 화살표 연결선 48"/>
          <p:cNvCxnSpPr/>
          <p:nvPr/>
        </p:nvCxnSpPr>
        <p:spPr>
          <a:xfrm>
            <a:off x="9125399" y="1308941"/>
            <a:ext cx="630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>
            <a:off x="3844769" y="2698644"/>
            <a:ext cx="857474" cy="634865"/>
            <a:chOff x="3844769" y="2698644"/>
            <a:chExt cx="857474" cy="63486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844769" y="3333509"/>
              <a:ext cx="55381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4398579" y="2711763"/>
              <a:ext cx="0" cy="62174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4398579" y="2698644"/>
              <a:ext cx="303664" cy="83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1068053" y="1362201"/>
            <a:ext cx="29688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메인함수에서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Hanoi(A,B,C,3) </a:t>
            </a:r>
            <a:r>
              <a:rPr lang="ko-KR" altLang="en-US" sz="2400" dirty="0"/>
              <a:t>호출</a:t>
            </a:r>
            <a:r>
              <a:rPr lang="en-US" altLang="ko-KR" sz="2400" dirty="0"/>
              <a:t>!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1450428" y="2576765"/>
            <a:ext cx="654269" cy="1190297"/>
            <a:chOff x="1450428" y="2576765"/>
            <a:chExt cx="654269" cy="1190297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1450428" y="2576765"/>
              <a:ext cx="0" cy="119029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1450428" y="3767062"/>
              <a:ext cx="6542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2" name="직사각형 61"/>
          <p:cNvSpPr/>
          <p:nvPr/>
        </p:nvSpPr>
        <p:spPr>
          <a:xfrm>
            <a:off x="8823977" y="290267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③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823977" y="436289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⑤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823977" y="575672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⑦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6369880" y="1754185"/>
            <a:ext cx="857474" cy="509074"/>
            <a:chOff x="6369880" y="1754185"/>
            <a:chExt cx="857474" cy="509074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6369880" y="2263259"/>
              <a:ext cx="55381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6923690" y="1767304"/>
              <a:ext cx="0" cy="49595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V="1">
              <a:off x="6923690" y="1754185"/>
              <a:ext cx="303664" cy="83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72" name="직사각형 71"/>
          <p:cNvSpPr/>
          <p:nvPr/>
        </p:nvSpPr>
        <p:spPr>
          <a:xfrm>
            <a:off x="9810609" y="1127150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종료 </a:t>
            </a:r>
            <a:r>
              <a:rPr lang="en-US" altLang="ko-KR" dirty="0"/>
              <a:t>(</a:t>
            </a:r>
            <a:r>
              <a:rPr lang="ko-KR" altLang="en-US" dirty="0"/>
              <a:t>기저 조건</a:t>
            </a:r>
            <a:r>
              <a:rPr lang="en-US" altLang="ko-KR" dirty="0"/>
              <a:t>)</a:t>
            </a:r>
            <a:endParaRPr 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9125399" y="2136175"/>
            <a:ext cx="630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9810609" y="195438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종료</a:t>
            </a:r>
            <a:endParaRPr lang="en-US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9125399" y="2758556"/>
            <a:ext cx="630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9810609" y="25767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종료</a:t>
            </a:r>
            <a:endParaRPr lang="en-US" dirty="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9125399" y="3585790"/>
            <a:ext cx="630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9810609" y="34039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종료</a:t>
            </a:r>
            <a:endParaRPr lang="en-US" dirty="0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9125399" y="4214820"/>
            <a:ext cx="630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9810609" y="40330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종료</a:t>
            </a:r>
            <a:endParaRPr lang="en-US" dirty="0"/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9125399" y="5042054"/>
            <a:ext cx="630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9810609" y="486026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종료</a:t>
            </a:r>
            <a:endParaRPr lang="en-US" dirty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9125399" y="5610328"/>
            <a:ext cx="630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9810609" y="54285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종료</a:t>
            </a:r>
            <a:endParaRPr lang="en-US" dirty="0"/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9125399" y="6437562"/>
            <a:ext cx="630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9810609" y="625577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종료</a:t>
            </a:r>
            <a:endParaRPr lang="en-US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6432479" y="3137037"/>
            <a:ext cx="857474" cy="111238"/>
            <a:chOff x="6432479" y="3137037"/>
            <a:chExt cx="857474" cy="111238"/>
          </a:xfrm>
        </p:grpSpPr>
        <p:cxnSp>
          <p:nvCxnSpPr>
            <p:cNvPr id="94" name="직선 연결선 93"/>
            <p:cNvCxnSpPr/>
            <p:nvPr/>
          </p:nvCxnSpPr>
          <p:spPr>
            <a:xfrm>
              <a:off x="6432479" y="3137037"/>
              <a:ext cx="55381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V="1">
              <a:off x="6986289" y="3137038"/>
              <a:ext cx="0" cy="11123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/>
            <p:nvPr/>
          </p:nvCxnSpPr>
          <p:spPr>
            <a:xfrm flipV="1">
              <a:off x="6986289" y="3239890"/>
              <a:ext cx="303664" cy="83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6432479" y="4332961"/>
            <a:ext cx="857474" cy="298167"/>
            <a:chOff x="6432479" y="4332961"/>
            <a:chExt cx="857474" cy="298167"/>
          </a:xfrm>
        </p:grpSpPr>
        <p:cxnSp>
          <p:nvCxnSpPr>
            <p:cNvPr id="102" name="직선 연결선 101"/>
            <p:cNvCxnSpPr/>
            <p:nvPr/>
          </p:nvCxnSpPr>
          <p:spPr>
            <a:xfrm>
              <a:off x="6432479" y="4332961"/>
              <a:ext cx="55381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V="1">
              <a:off x="6986289" y="4332963"/>
              <a:ext cx="0" cy="29816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 flipV="1">
              <a:off x="6986289" y="4622743"/>
              <a:ext cx="303664" cy="83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0" name="그룹 109"/>
          <p:cNvGrpSpPr/>
          <p:nvPr/>
        </p:nvGrpSpPr>
        <p:grpSpPr>
          <a:xfrm>
            <a:off x="6369880" y="5187370"/>
            <a:ext cx="857474" cy="873246"/>
            <a:chOff x="6369880" y="5187370"/>
            <a:chExt cx="857474" cy="873246"/>
          </a:xfrm>
        </p:grpSpPr>
        <p:cxnSp>
          <p:nvCxnSpPr>
            <p:cNvPr id="106" name="직선 연결선 105"/>
            <p:cNvCxnSpPr/>
            <p:nvPr/>
          </p:nvCxnSpPr>
          <p:spPr>
            <a:xfrm>
              <a:off x="6369880" y="5187370"/>
              <a:ext cx="55381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6923690" y="5187373"/>
              <a:ext cx="0" cy="87324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/>
            <p:nvPr/>
          </p:nvCxnSpPr>
          <p:spPr>
            <a:xfrm flipV="1">
              <a:off x="6923690" y="6052231"/>
              <a:ext cx="303664" cy="83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213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>
                <a:solidFill>
                  <a:srgbClr val="FF0000"/>
                </a:solidFill>
              </a:rPr>
              <a:t>정렬</a:t>
            </a:r>
            <a:r>
              <a:rPr lang="ko-KR" altLang="en-US" dirty="0"/>
              <a:t>된 리스트와</a:t>
            </a:r>
            <a:r>
              <a:rPr lang="en-US" altLang="ko-KR" dirty="0"/>
              <a:t>, (2) </a:t>
            </a:r>
            <a:r>
              <a:rPr lang="ko-KR" altLang="en-US" dirty="0"/>
              <a:t>찾고자 하는 원소들을 담은 리스트가 주어집니다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03.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321040" y="3284451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0000FF"/>
                </a:solidFill>
              </a:rPr>
              <a:t>21</a:t>
            </a:r>
            <a:r>
              <a:rPr lang="en-US" altLang="ko-KR" b="1" dirty="0"/>
              <a:t> 11 18 ]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8321040" y="3852488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71E0B5-EBE3-4939-87F6-FD5B538DCA7D}"/>
              </a:ext>
            </a:extLst>
          </p:cNvPr>
          <p:cNvSpPr/>
          <p:nvPr/>
        </p:nvSpPr>
        <p:spPr>
          <a:xfrm>
            <a:off x="1890209" y="2060571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Start=0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1BC463-8FAE-4C61-B3EE-5DAAE635F33E}"/>
              </a:ext>
            </a:extLst>
          </p:cNvPr>
          <p:cNvSpPr/>
          <p:nvPr/>
        </p:nvSpPr>
        <p:spPr>
          <a:xfrm>
            <a:off x="7266810" y="2045439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End=8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9EB4D5-FBF3-4942-8A38-7071B8F33235}"/>
              </a:ext>
            </a:extLst>
          </p:cNvPr>
          <p:cNvSpPr/>
          <p:nvPr/>
        </p:nvSpPr>
        <p:spPr>
          <a:xfrm>
            <a:off x="2910649" y="2045439"/>
            <a:ext cx="181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리스트 인덱스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AEF39-2ACF-4880-BD2F-CD1ADE294B34}"/>
              </a:ext>
            </a:extLst>
          </p:cNvPr>
          <p:cNvSpPr txBox="1"/>
          <p:nvPr/>
        </p:nvSpPr>
        <p:spPr>
          <a:xfrm>
            <a:off x="2211977" y="4040777"/>
            <a:ext cx="5834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주어진 리스트에 </a:t>
            </a:r>
            <a:r>
              <a:rPr lang="en-US" altLang="ko-KR" dirty="0"/>
              <a:t>21</a:t>
            </a:r>
            <a:r>
              <a:rPr lang="ko-KR" altLang="en-US" dirty="0"/>
              <a:t>이 들어 있는지 확인하는 방법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리스트의 앞부터 차례대로 탐색 </a:t>
            </a:r>
            <a:r>
              <a:rPr lang="en-US" altLang="ko-KR" dirty="0"/>
              <a:t>O(n)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이진탐색 </a:t>
            </a:r>
            <a:r>
              <a:rPr lang="en-US" altLang="ko-KR" dirty="0">
                <a:solidFill>
                  <a:srgbClr val="FF0000"/>
                </a:solidFill>
              </a:rPr>
              <a:t>O(log n)</a:t>
            </a:r>
            <a:r>
              <a:rPr lang="en-US" altLang="ko-KR" dirty="0"/>
              <a:t> [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리스트가 정렬되어 있을 때</a:t>
            </a:r>
            <a:r>
              <a:rPr lang="en-US" altLang="ko-KR" dirty="0"/>
              <a:t>!]</a:t>
            </a:r>
          </a:p>
          <a:p>
            <a:r>
              <a:rPr lang="en-US" altLang="ko-KR" dirty="0"/>
              <a:t>     -&gt;</a:t>
            </a:r>
            <a:r>
              <a:rPr lang="ko-KR" altLang="en-US" dirty="0"/>
              <a:t>굉장히 유용 </a:t>
            </a:r>
            <a:r>
              <a:rPr lang="en-US" altLang="ko-KR" dirty="0"/>
              <a:t>ex: </a:t>
            </a:r>
            <a:r>
              <a:rPr lang="ko-KR" altLang="en-US" dirty="0"/>
              <a:t>검색시스템</a:t>
            </a:r>
          </a:p>
        </p:txBody>
      </p:sp>
    </p:spTree>
    <p:extLst>
      <p:ext uri="{BB962C8B-B14F-4D97-AF65-F5344CB8AC3E}">
        <p14:creationId xmlns:p14="http://schemas.microsoft.com/office/powerpoint/2010/main" val="303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>
                <a:solidFill>
                  <a:srgbClr val="FF0000"/>
                </a:solidFill>
              </a:rPr>
              <a:t>정렬</a:t>
            </a:r>
            <a:r>
              <a:rPr lang="ko-KR" altLang="en-US" dirty="0"/>
              <a:t>된 리스트와</a:t>
            </a:r>
            <a:r>
              <a:rPr lang="en-US" altLang="ko-KR" dirty="0"/>
              <a:t>, (2) </a:t>
            </a:r>
            <a:r>
              <a:rPr lang="ko-KR" altLang="en-US" dirty="0"/>
              <a:t>찾고자 하는 원소들을 담은 리스트가 주어집니다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03.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321040" y="3284451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0000FF"/>
                </a:solidFill>
              </a:rPr>
              <a:t>21</a:t>
            </a:r>
            <a:r>
              <a:rPr lang="en-US" altLang="ko-KR" b="1" dirty="0"/>
              <a:t> 11 18 ]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8321040" y="3852488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71E0B5-EBE3-4939-87F6-FD5B538DCA7D}"/>
              </a:ext>
            </a:extLst>
          </p:cNvPr>
          <p:cNvSpPr/>
          <p:nvPr/>
        </p:nvSpPr>
        <p:spPr>
          <a:xfrm>
            <a:off x="1890209" y="2060571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Start=0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1BC463-8FAE-4C61-B3EE-5DAAE635F33E}"/>
              </a:ext>
            </a:extLst>
          </p:cNvPr>
          <p:cNvSpPr/>
          <p:nvPr/>
        </p:nvSpPr>
        <p:spPr>
          <a:xfrm>
            <a:off x="7266810" y="2042272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End=8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9EB4D5-FBF3-4942-8A38-7071B8F33235}"/>
              </a:ext>
            </a:extLst>
          </p:cNvPr>
          <p:cNvSpPr/>
          <p:nvPr/>
        </p:nvSpPr>
        <p:spPr>
          <a:xfrm>
            <a:off x="2910649" y="2045439"/>
            <a:ext cx="181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리스트 인덱스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1121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03.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21040" y="3852488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위쪽 화살표 31"/>
          <p:cNvSpPr/>
          <p:nvPr/>
        </p:nvSpPr>
        <p:spPr>
          <a:xfrm>
            <a:off x="4908664" y="3284451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533069" y="4010060"/>
            <a:ext cx="3413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Median(</a:t>
            </a:r>
            <a:r>
              <a:rPr lang="ko-KR" altLang="en-US" b="1" dirty="0"/>
              <a:t>중앙값</a:t>
            </a:r>
            <a:r>
              <a:rPr lang="en-US" altLang="ko-KR" b="1" dirty="0"/>
              <a:t>) = (0+8)/2 =4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533069" y="4474157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16 &lt; </a:t>
            </a:r>
            <a:r>
              <a:rPr lang="en-US" altLang="ko-KR" b="1" dirty="0">
                <a:solidFill>
                  <a:srgbClr val="1D1DFF"/>
                </a:solidFill>
              </a:rPr>
              <a:t>21</a:t>
            </a:r>
            <a:endParaRPr lang="ko-KR" altLang="en-US" b="1" dirty="0">
              <a:solidFill>
                <a:srgbClr val="1D1DFF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99609" y="4474157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오른쪽을 탐색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66810" y="2024855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End=8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8321040" y="3284451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0000FF"/>
                </a:solidFill>
              </a:rPr>
              <a:t>21</a:t>
            </a:r>
            <a:r>
              <a:rPr lang="en-US" altLang="ko-KR" b="1" dirty="0"/>
              <a:t> 11 18 ]</a:t>
            </a:r>
            <a:endParaRPr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>
                <a:solidFill>
                  <a:srgbClr val="FF0000"/>
                </a:solidFill>
              </a:rPr>
              <a:t>정렬</a:t>
            </a:r>
            <a:r>
              <a:rPr lang="ko-KR" altLang="en-US" dirty="0"/>
              <a:t>된 리스트와</a:t>
            </a:r>
            <a:r>
              <a:rPr lang="en-US" altLang="ko-KR" dirty="0"/>
              <a:t>, (2) </a:t>
            </a:r>
            <a:r>
              <a:rPr lang="ko-KR" altLang="en-US" dirty="0"/>
              <a:t>찾고자 하는 원소들을 담은 리스트가 주어집니다</a:t>
            </a:r>
            <a:r>
              <a:rPr lang="en-US" altLang="ko-KR" dirty="0"/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F4C9A5-7FF8-493E-A8C2-25DB3D43627D}"/>
              </a:ext>
            </a:extLst>
          </p:cNvPr>
          <p:cNvSpPr/>
          <p:nvPr/>
        </p:nvSpPr>
        <p:spPr>
          <a:xfrm>
            <a:off x="1890209" y="2060571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Start=0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08A55A-4BD3-4363-ABFB-F727B822D8B1}"/>
              </a:ext>
            </a:extLst>
          </p:cNvPr>
          <p:cNvSpPr/>
          <p:nvPr/>
        </p:nvSpPr>
        <p:spPr>
          <a:xfrm>
            <a:off x="2910649" y="2045439"/>
            <a:ext cx="181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리스트 인덱스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3004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03.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21040" y="3852488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곱셈 기호 2"/>
          <p:cNvSpPr/>
          <p:nvPr/>
        </p:nvSpPr>
        <p:spPr>
          <a:xfrm>
            <a:off x="798022" y="2404042"/>
            <a:ext cx="5918659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54137" y="2045659"/>
            <a:ext cx="1320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새 </a:t>
            </a:r>
            <a:r>
              <a:rPr lang="en-US" altLang="ko-KR" b="1" dirty="0"/>
              <a:t>Start=5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1828801" y="4693317"/>
                <a:ext cx="725431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/>
                  <a:t>(</a:t>
                </a:r>
                <a:r>
                  <a:rPr lang="ko-KR" altLang="en-US" b="1" dirty="0"/>
                  <a:t>새 </a:t>
                </a:r>
                <a:r>
                  <a:rPr lang="en-US" altLang="ko-KR" b="1" dirty="0"/>
                  <a:t>Start) = 5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b="1" dirty="0"/>
                  <a:t> index</a:t>
                </a:r>
                <a:r>
                  <a:rPr lang="ko-KR" altLang="en-US" b="1" dirty="0"/>
                  <a:t>가 </a:t>
                </a:r>
                <a:r>
                  <a:rPr lang="en-US" altLang="ko-KR" b="1" dirty="0"/>
                  <a:t>5</a:t>
                </a:r>
                <a:r>
                  <a:rPr lang="ko-KR" altLang="en-US" b="1" dirty="0"/>
                  <a:t>보다 작은 원소들은 탐색하지 않아도 됨</a:t>
                </a:r>
                <a:r>
                  <a:rPr lang="en-US" altLang="ko-KR" b="1" dirty="0"/>
                  <a:t>!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693317"/>
                <a:ext cx="7254312" cy="369332"/>
              </a:xfrm>
              <a:prstGeom prst="rect">
                <a:avLst/>
              </a:prstGeom>
              <a:blipFill>
                <a:blip r:embed="rId2"/>
                <a:stretch>
                  <a:fillRect l="-67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>
            <a:cxnSpLocks/>
          </p:cNvCxnSpPr>
          <p:nvPr/>
        </p:nvCxnSpPr>
        <p:spPr>
          <a:xfrm flipV="1">
            <a:off x="4655127" y="3213652"/>
            <a:ext cx="1037463" cy="137497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536746" y="2056499"/>
            <a:ext cx="1551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기존 </a:t>
            </a:r>
            <a:r>
              <a:rPr lang="en-US" altLang="ko-KR" b="1" dirty="0"/>
              <a:t>Start=0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8321040" y="3284451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0000FF"/>
                </a:solidFill>
              </a:rPr>
              <a:t>21</a:t>
            </a:r>
            <a:r>
              <a:rPr lang="en-US" altLang="ko-KR" b="1" dirty="0"/>
              <a:t> 11 18 ]</a:t>
            </a:r>
            <a:endParaRPr lang="ko-KR" altLang="en-US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>
                <a:solidFill>
                  <a:srgbClr val="FF0000"/>
                </a:solidFill>
              </a:rPr>
              <a:t>정렬</a:t>
            </a:r>
            <a:r>
              <a:rPr lang="ko-KR" altLang="en-US" dirty="0"/>
              <a:t>된 리스트와</a:t>
            </a:r>
            <a:r>
              <a:rPr lang="en-US" altLang="ko-KR" dirty="0"/>
              <a:t>, (2) </a:t>
            </a:r>
            <a:r>
              <a:rPr lang="ko-KR" altLang="en-US" dirty="0"/>
              <a:t>찾고자 하는 원소들을 담은 리스트가 주어집니다</a:t>
            </a:r>
            <a:r>
              <a:rPr lang="en-US" altLang="ko-KR" dirty="0"/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7592A2-9432-4B34-B806-36A015C4F994}"/>
              </a:ext>
            </a:extLst>
          </p:cNvPr>
          <p:cNvSpPr/>
          <p:nvPr/>
        </p:nvSpPr>
        <p:spPr>
          <a:xfrm>
            <a:off x="7252413" y="2034710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7901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03.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곱셈 기호 2"/>
          <p:cNvSpPr/>
          <p:nvPr/>
        </p:nvSpPr>
        <p:spPr>
          <a:xfrm>
            <a:off x="798022" y="2404042"/>
            <a:ext cx="5918659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위쪽 화살표 21"/>
          <p:cNvSpPr/>
          <p:nvPr/>
        </p:nvSpPr>
        <p:spPr>
          <a:xfrm>
            <a:off x="6238700" y="3291808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321040" y="3284451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0000FF"/>
                </a:solidFill>
              </a:rPr>
              <a:t>21</a:t>
            </a:r>
            <a:r>
              <a:rPr lang="en-US" altLang="ko-KR" b="1" dirty="0"/>
              <a:t> 11 18 ]</a:t>
            </a:r>
            <a:endParaRPr lang="ko-KR" altLang="en-US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>
                <a:solidFill>
                  <a:srgbClr val="FF0000"/>
                </a:solidFill>
              </a:rPr>
              <a:t>정렬</a:t>
            </a:r>
            <a:r>
              <a:rPr lang="ko-KR" altLang="en-US" dirty="0"/>
              <a:t>된 리스트와</a:t>
            </a:r>
            <a:r>
              <a:rPr lang="en-US" altLang="ko-KR" dirty="0"/>
              <a:t>, (2) </a:t>
            </a:r>
            <a:r>
              <a:rPr lang="ko-KR" altLang="en-US" dirty="0"/>
              <a:t>찾고자 하는 원소들을 담은 리스트가 주어집니다</a:t>
            </a:r>
            <a:r>
              <a:rPr lang="en-US" altLang="ko-KR" dirty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A85727-B4A4-4B7E-922B-6D1F680C87BB}"/>
              </a:ext>
            </a:extLst>
          </p:cNvPr>
          <p:cNvSpPr/>
          <p:nvPr/>
        </p:nvSpPr>
        <p:spPr>
          <a:xfrm>
            <a:off x="4926090" y="3973594"/>
            <a:ext cx="3514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Median(</a:t>
            </a:r>
            <a:r>
              <a:rPr lang="ko-KR" altLang="en-US" b="1" dirty="0"/>
              <a:t>중앙값</a:t>
            </a:r>
            <a:r>
              <a:rPr lang="en-US" altLang="ko-KR" b="1" dirty="0"/>
              <a:t>) = (5+8)//2 =6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E90174-CFB8-4A00-B46E-F411C57A999B}"/>
              </a:ext>
            </a:extLst>
          </p:cNvPr>
          <p:cNvSpPr/>
          <p:nvPr/>
        </p:nvSpPr>
        <p:spPr>
          <a:xfrm>
            <a:off x="7190668" y="4399043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List[6] = </a:t>
            </a:r>
            <a:r>
              <a:rPr lang="en-US" altLang="ko-KR" b="1" dirty="0">
                <a:solidFill>
                  <a:srgbClr val="1D1DFF"/>
                </a:solidFill>
              </a:rPr>
              <a:t>21</a:t>
            </a:r>
            <a:endParaRPr lang="ko-KR" altLang="en-US" b="1" dirty="0">
              <a:solidFill>
                <a:srgbClr val="1D1DFF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3F6A5C-F7F6-4FC0-A4CF-7F5D59F7CC78}"/>
              </a:ext>
            </a:extLst>
          </p:cNvPr>
          <p:cNvSpPr/>
          <p:nvPr/>
        </p:nvSpPr>
        <p:spPr>
          <a:xfrm>
            <a:off x="4971194" y="4399043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왼쪽을 탐색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AF3D4C-B922-46E6-84E7-95833231E23B}"/>
              </a:ext>
            </a:extLst>
          </p:cNvPr>
          <p:cNvSpPr/>
          <p:nvPr/>
        </p:nvSpPr>
        <p:spPr>
          <a:xfrm>
            <a:off x="7266810" y="2013301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End=8</a:t>
            </a:r>
            <a:endParaRPr lang="ko-KR" altLang="en-US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666E91-F5A7-4D22-ACC1-143F52B04521}"/>
              </a:ext>
            </a:extLst>
          </p:cNvPr>
          <p:cNvSpPr/>
          <p:nvPr/>
        </p:nvSpPr>
        <p:spPr>
          <a:xfrm>
            <a:off x="5205114" y="2048683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Start=5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AA6F97-EE73-4FD8-A6D0-3832A40CF7EE}"/>
              </a:ext>
            </a:extLst>
          </p:cNvPr>
          <p:cNvSpPr/>
          <p:nvPr/>
        </p:nvSpPr>
        <p:spPr>
          <a:xfrm>
            <a:off x="8339204" y="3816987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FF0000"/>
                </a:solidFill>
              </a:rPr>
              <a:t>6</a:t>
            </a:r>
            <a:r>
              <a:rPr lang="en-US" altLang="ko-KR" b="1" dirty="0"/>
              <a:t> 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902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03.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21040" y="3852488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[ 6 ]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74010" y="2016269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Start=0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7266810" y="1986865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End=8</a:t>
            </a:r>
            <a:endParaRPr lang="ko-KR" altLang="en-US" b="1" dirty="0"/>
          </a:p>
        </p:txBody>
      </p:sp>
      <p:sp>
        <p:nvSpPr>
          <p:cNvPr id="20" name="위쪽 화살표 19"/>
          <p:cNvSpPr/>
          <p:nvPr/>
        </p:nvSpPr>
        <p:spPr>
          <a:xfrm>
            <a:off x="4908664" y="3284451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89117" y="4037154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Median=4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4519761" y="4467067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16 &gt; </a:t>
            </a:r>
            <a:r>
              <a:rPr lang="en-US" altLang="ko-KR" b="1" dirty="0">
                <a:solidFill>
                  <a:srgbClr val="1D1DFF"/>
                </a:solidFill>
              </a:rPr>
              <a:t>11</a:t>
            </a:r>
            <a:endParaRPr lang="ko-KR" altLang="en-US" b="1" dirty="0">
              <a:solidFill>
                <a:srgbClr val="1D1D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83298" y="4467067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왼쪽을 탐색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21040" y="3284451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[ 21 </a:t>
            </a:r>
            <a:r>
              <a:rPr lang="en-US" altLang="ko-KR" b="1" dirty="0">
                <a:solidFill>
                  <a:srgbClr val="0000FF"/>
                </a:solidFill>
              </a:rPr>
              <a:t>11 </a:t>
            </a:r>
            <a:r>
              <a:rPr lang="en-US" altLang="ko-KR" b="1" dirty="0"/>
              <a:t>18 ]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>
                <a:solidFill>
                  <a:srgbClr val="FF0000"/>
                </a:solidFill>
              </a:rPr>
              <a:t>정렬</a:t>
            </a:r>
            <a:r>
              <a:rPr lang="ko-KR" altLang="en-US" dirty="0"/>
              <a:t>된 리스트와</a:t>
            </a:r>
            <a:r>
              <a:rPr lang="en-US" altLang="ko-KR" dirty="0"/>
              <a:t>, (2) </a:t>
            </a:r>
            <a:r>
              <a:rPr lang="ko-KR" altLang="en-US" dirty="0"/>
              <a:t>찾고자 하는 원소들을 담은 리스트가 주어집니다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53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03.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21040" y="3852488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[ 6 ]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0" name="위쪽 화살표 19"/>
          <p:cNvSpPr/>
          <p:nvPr/>
        </p:nvSpPr>
        <p:spPr>
          <a:xfrm>
            <a:off x="2897921" y="3249515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61627" y="3963170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Median=1</a:t>
            </a:r>
            <a:endParaRPr lang="ko-KR" altLang="en-US" b="1" dirty="0"/>
          </a:p>
        </p:txBody>
      </p:sp>
      <p:sp>
        <p:nvSpPr>
          <p:cNvPr id="29" name="곱셈 기호 28"/>
          <p:cNvSpPr/>
          <p:nvPr/>
        </p:nvSpPr>
        <p:spPr>
          <a:xfrm>
            <a:off x="3408215" y="2404042"/>
            <a:ext cx="5918659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321040" y="3284451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[ 21 </a:t>
            </a:r>
            <a:r>
              <a:rPr lang="en-US" altLang="ko-KR" b="1" dirty="0">
                <a:solidFill>
                  <a:srgbClr val="0000FF"/>
                </a:solidFill>
              </a:rPr>
              <a:t>11</a:t>
            </a:r>
            <a:r>
              <a:rPr lang="en-US" altLang="ko-KR" b="1" dirty="0"/>
              <a:t> 18 ]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1890209" y="2019420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Start=0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3941720" y="2034710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End=3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2590412" y="4442074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 &lt; </a:t>
            </a:r>
            <a:r>
              <a:rPr lang="en-US" altLang="ko-KR" b="1" dirty="0">
                <a:solidFill>
                  <a:srgbClr val="1D1DFF"/>
                </a:solidFill>
              </a:rPr>
              <a:t>11</a:t>
            </a:r>
            <a:endParaRPr lang="ko-KR" altLang="en-US" b="1" dirty="0">
              <a:solidFill>
                <a:srgbClr val="1D1DFF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13085" y="4442074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오른쪽을 탐색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>
                <a:solidFill>
                  <a:srgbClr val="FF0000"/>
                </a:solidFill>
              </a:rPr>
              <a:t>정렬</a:t>
            </a:r>
            <a:r>
              <a:rPr lang="ko-KR" altLang="en-US" dirty="0"/>
              <a:t>된 리스트와</a:t>
            </a:r>
            <a:r>
              <a:rPr lang="en-US" altLang="ko-KR" dirty="0"/>
              <a:t>, (2) </a:t>
            </a:r>
            <a:r>
              <a:rPr lang="ko-KR" altLang="en-US" dirty="0"/>
              <a:t>찾고자 하는 원소들을 담은 리스트가 주어집니다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795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03.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21040" y="3852488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[ 6 ]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0" name="위쪽 화살표 19"/>
          <p:cNvSpPr/>
          <p:nvPr/>
        </p:nvSpPr>
        <p:spPr>
          <a:xfrm>
            <a:off x="3607710" y="3221211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98996" y="391172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Median=2</a:t>
            </a:r>
            <a:endParaRPr lang="ko-KR" altLang="en-US" b="1" dirty="0"/>
          </a:p>
        </p:txBody>
      </p:sp>
      <p:sp>
        <p:nvSpPr>
          <p:cNvPr id="29" name="곱셈 기호 28"/>
          <p:cNvSpPr/>
          <p:nvPr/>
        </p:nvSpPr>
        <p:spPr>
          <a:xfrm>
            <a:off x="3408215" y="2404042"/>
            <a:ext cx="5918659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245821" y="2030555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Start=2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4109256" y="2025489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End=3</a:t>
            </a:r>
            <a:endParaRPr lang="ko-KR" altLang="en-US" b="1" dirty="0"/>
          </a:p>
        </p:txBody>
      </p:sp>
      <p:sp>
        <p:nvSpPr>
          <p:cNvPr id="22" name="곱셈 기호 21"/>
          <p:cNvSpPr/>
          <p:nvPr/>
        </p:nvSpPr>
        <p:spPr>
          <a:xfrm>
            <a:off x="1637511" y="2462383"/>
            <a:ext cx="2235087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321040" y="3284451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[ 21 </a:t>
            </a:r>
            <a:r>
              <a:rPr lang="en-US" altLang="ko-KR" b="1" dirty="0">
                <a:solidFill>
                  <a:srgbClr val="0000FF"/>
                </a:solidFill>
              </a:rPr>
              <a:t>11</a:t>
            </a:r>
            <a:r>
              <a:rPr lang="en-US" altLang="ko-KR" b="1" dirty="0"/>
              <a:t> 18 ]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3872598" y="4280958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10 &lt;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1D1DFF"/>
                </a:solidFill>
              </a:rPr>
              <a:t>11</a:t>
            </a:r>
            <a:endParaRPr lang="ko-KR" altLang="en-US" b="1" dirty="0">
              <a:solidFill>
                <a:srgbClr val="1D1DFF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>
                <a:solidFill>
                  <a:srgbClr val="FF0000"/>
                </a:solidFill>
              </a:rPr>
              <a:t>정렬</a:t>
            </a:r>
            <a:r>
              <a:rPr lang="ko-KR" altLang="en-US" dirty="0"/>
              <a:t>된 리스트와</a:t>
            </a:r>
            <a:r>
              <a:rPr lang="en-US" altLang="ko-KR" dirty="0"/>
              <a:t>, (2) </a:t>
            </a:r>
            <a:r>
              <a:rPr lang="ko-KR" altLang="en-US" dirty="0"/>
              <a:t>찾고자 하는 원소들을 담은 리스트가 주어집니다</a:t>
            </a:r>
            <a:r>
              <a:rPr lang="en-US" altLang="ko-KR" dirty="0"/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44E830-C2A4-4460-A8F9-F9989EFBAC68}"/>
              </a:ext>
            </a:extLst>
          </p:cNvPr>
          <p:cNvSpPr/>
          <p:nvPr/>
        </p:nvSpPr>
        <p:spPr>
          <a:xfrm>
            <a:off x="2399135" y="4280958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오른쪽 탐색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35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03.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21040" y="3852488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[ 6 ]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0" name="위쪽 화살표 19"/>
          <p:cNvSpPr/>
          <p:nvPr/>
        </p:nvSpPr>
        <p:spPr>
          <a:xfrm>
            <a:off x="4252054" y="3246207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43340" y="3936725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Median=3</a:t>
            </a:r>
            <a:endParaRPr lang="ko-KR" altLang="en-US" b="1" dirty="0"/>
          </a:p>
        </p:txBody>
      </p:sp>
      <p:sp>
        <p:nvSpPr>
          <p:cNvPr id="29" name="곱셈 기호 28"/>
          <p:cNvSpPr/>
          <p:nvPr/>
        </p:nvSpPr>
        <p:spPr>
          <a:xfrm>
            <a:off x="3408215" y="2404042"/>
            <a:ext cx="5918659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659676" y="2010999"/>
            <a:ext cx="1584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Start=End</a:t>
            </a:r>
            <a:r>
              <a:rPr lang="en-US" altLang="ko-KR" b="1" dirty="0"/>
              <a:t>=3</a:t>
            </a:r>
            <a:endParaRPr lang="ko-KR" altLang="en-US" b="1" dirty="0"/>
          </a:p>
        </p:txBody>
      </p:sp>
      <p:sp>
        <p:nvSpPr>
          <p:cNvPr id="22" name="곱셈 기호 21"/>
          <p:cNvSpPr/>
          <p:nvPr/>
        </p:nvSpPr>
        <p:spPr>
          <a:xfrm>
            <a:off x="1637511" y="2462383"/>
            <a:ext cx="3084117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321040" y="3284451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[ 21 </a:t>
            </a:r>
            <a:r>
              <a:rPr lang="en-US" altLang="ko-KR" b="1" dirty="0">
                <a:solidFill>
                  <a:srgbClr val="0000FF"/>
                </a:solidFill>
              </a:rPr>
              <a:t>11</a:t>
            </a:r>
            <a:r>
              <a:rPr lang="en-US" altLang="ko-KR" b="1" dirty="0"/>
              <a:t> 18 ]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3872598" y="4280958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12 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1D1DFF"/>
                </a:solidFill>
              </a:rPr>
              <a:t>11</a:t>
            </a:r>
            <a:endParaRPr lang="ko-KR" altLang="en-US" b="1" dirty="0">
              <a:solidFill>
                <a:srgbClr val="1D1DFF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>
                <a:solidFill>
                  <a:srgbClr val="FF0000"/>
                </a:solidFill>
              </a:rPr>
              <a:t>정렬</a:t>
            </a:r>
            <a:r>
              <a:rPr lang="ko-KR" altLang="en-US" dirty="0"/>
              <a:t>된 리스트와</a:t>
            </a:r>
            <a:r>
              <a:rPr lang="en-US" altLang="ko-KR" dirty="0"/>
              <a:t>, (2) </a:t>
            </a:r>
            <a:r>
              <a:rPr lang="ko-KR" altLang="en-US" dirty="0"/>
              <a:t>찾고자 하는 원소들을 담은 리스트가 주어집니다</a:t>
            </a:r>
            <a:r>
              <a:rPr lang="en-US" altLang="ko-KR" dirty="0"/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44E830-C2A4-4460-A8F9-F9989EFBAC68}"/>
              </a:ext>
            </a:extLst>
          </p:cNvPr>
          <p:cNvSpPr/>
          <p:nvPr/>
        </p:nvSpPr>
        <p:spPr>
          <a:xfrm>
            <a:off x="2399135" y="4280958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왼쪽 탐색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6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85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재귀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(Recursion)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E113CB-225C-4B5B-A5D3-181D9633A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1157042"/>
            <a:ext cx="5157107" cy="3707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8D4417-3E78-4969-B1D7-FED94E3663D9}"/>
              </a:ext>
            </a:extLst>
          </p:cNvPr>
          <p:cNvSpPr txBox="1"/>
          <p:nvPr/>
        </p:nvSpPr>
        <p:spPr>
          <a:xfrm>
            <a:off x="2351713" y="4948477"/>
            <a:ext cx="7488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문제를 굉장히 간단한 수준까지 하위 문제로 </a:t>
            </a:r>
            <a:r>
              <a:rPr lang="ko-KR" altLang="en-US" dirty="0">
                <a:solidFill>
                  <a:srgbClr val="FF0000"/>
                </a:solidFill>
              </a:rPr>
              <a:t>분할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하위 문제를 </a:t>
            </a:r>
            <a:r>
              <a:rPr lang="ko-KR" altLang="en-US" dirty="0">
                <a:solidFill>
                  <a:srgbClr val="FF0000"/>
                </a:solidFill>
              </a:rPr>
              <a:t>해결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하위 문제에 대한 결과를 원래 문제에 대한 결과로 </a:t>
            </a:r>
            <a:r>
              <a:rPr lang="ko-KR" altLang="en-US" dirty="0">
                <a:solidFill>
                  <a:srgbClr val="FF0000"/>
                </a:solidFill>
              </a:rPr>
              <a:t>정복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합병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2DAB0-DD60-432C-805F-F1A74BDA5A27}"/>
              </a:ext>
            </a:extLst>
          </p:cNvPr>
          <p:cNvSpPr txBox="1"/>
          <p:nvPr/>
        </p:nvSpPr>
        <p:spPr>
          <a:xfrm>
            <a:off x="8795657" y="3966675"/>
            <a:ext cx="181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Bottom up!!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9C4D2-908C-4376-A397-70B0934523FC}"/>
              </a:ext>
            </a:extLst>
          </p:cNvPr>
          <p:cNvSpPr txBox="1"/>
          <p:nvPr/>
        </p:nvSpPr>
        <p:spPr>
          <a:xfrm>
            <a:off x="9430140" y="5228395"/>
            <a:ext cx="269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c.f.</a:t>
            </a:r>
            <a:r>
              <a:rPr lang="ko-KR" altLang="en-US" dirty="0"/>
              <a:t> </a:t>
            </a:r>
            <a:r>
              <a:rPr lang="en-US" altLang="ko-KR" dirty="0"/>
              <a:t>Divide and Conquer </a:t>
            </a:r>
            <a:r>
              <a:rPr lang="ko-KR" altLang="en-US" dirty="0"/>
              <a:t>기법이라고도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98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03.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21040" y="385248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[ 6 </a:t>
            </a:r>
            <a:r>
              <a:rPr lang="en-US" altLang="ko-KR" b="1" dirty="0">
                <a:solidFill>
                  <a:srgbClr val="FF0000"/>
                </a:solidFill>
              </a:rPr>
              <a:t>-1 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9" name="곱셈 기호 28"/>
          <p:cNvSpPr/>
          <p:nvPr/>
        </p:nvSpPr>
        <p:spPr>
          <a:xfrm>
            <a:off x="2511348" y="2443942"/>
            <a:ext cx="7080631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046425" y="2045439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Start=3</a:t>
            </a:r>
            <a:endParaRPr lang="ko-KR" altLang="en-US" b="1" dirty="0"/>
          </a:p>
        </p:txBody>
      </p:sp>
      <p:sp>
        <p:nvSpPr>
          <p:cNvPr id="22" name="곱셈 기호 21"/>
          <p:cNvSpPr/>
          <p:nvPr/>
        </p:nvSpPr>
        <p:spPr>
          <a:xfrm>
            <a:off x="1572566" y="2443942"/>
            <a:ext cx="2989657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321040" y="3284451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[ 21 </a:t>
            </a:r>
            <a:r>
              <a:rPr lang="en-US" altLang="ko-KR" b="1" dirty="0">
                <a:solidFill>
                  <a:srgbClr val="0000FF"/>
                </a:solidFill>
              </a:rPr>
              <a:t>11</a:t>
            </a:r>
            <a:r>
              <a:rPr lang="en-US" altLang="ko-KR" b="1" dirty="0"/>
              <a:t> 18 ]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2974712" y="335196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 존재하지 않음</a:t>
            </a:r>
            <a:r>
              <a:rPr lang="en-US" altLang="ko-KR" b="1" dirty="0">
                <a:solidFill>
                  <a:srgbClr val="FF0000"/>
                </a:solidFill>
              </a:rPr>
              <a:t>. -1 </a:t>
            </a:r>
            <a:r>
              <a:rPr lang="ko-KR" altLang="en-US" b="1" dirty="0">
                <a:solidFill>
                  <a:srgbClr val="FF0000"/>
                </a:solidFill>
              </a:rPr>
              <a:t>리턴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>
                <a:solidFill>
                  <a:srgbClr val="FF0000"/>
                </a:solidFill>
              </a:rPr>
              <a:t>정렬</a:t>
            </a:r>
            <a:r>
              <a:rPr lang="ko-KR" altLang="en-US" dirty="0"/>
              <a:t>된 리스트와</a:t>
            </a:r>
            <a:r>
              <a:rPr lang="en-US" altLang="ko-KR" dirty="0"/>
              <a:t>, (2) </a:t>
            </a:r>
            <a:r>
              <a:rPr lang="ko-KR" altLang="en-US" dirty="0"/>
              <a:t>찾고자 하는 원소들을 담은 리스트가 주어집니다</a:t>
            </a:r>
            <a:r>
              <a:rPr lang="en-US" altLang="ko-KR" dirty="0"/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B59FC6-F479-46BF-A095-28C8328D2DD4}"/>
              </a:ext>
            </a:extLst>
          </p:cNvPr>
          <p:cNvSpPr/>
          <p:nvPr/>
        </p:nvSpPr>
        <p:spPr>
          <a:xfrm>
            <a:off x="3276702" y="2047395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30268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03.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21040" y="3852488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FF0000"/>
                </a:solidFill>
              </a:rPr>
              <a:t>6 -1 5 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6823809" y="38524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최종 결과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321040" y="3284451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0000FF"/>
                </a:solidFill>
              </a:rPr>
              <a:t>21</a:t>
            </a:r>
            <a:r>
              <a:rPr lang="en-US" altLang="ko-KR" b="1" dirty="0"/>
              <a:t> 11 18 ]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>
                <a:solidFill>
                  <a:srgbClr val="FF0000"/>
                </a:solidFill>
              </a:rPr>
              <a:t>정렬</a:t>
            </a:r>
            <a:r>
              <a:rPr lang="ko-KR" altLang="en-US" dirty="0"/>
              <a:t>된 리스트와</a:t>
            </a:r>
            <a:r>
              <a:rPr lang="en-US" altLang="ko-KR" dirty="0"/>
              <a:t>, (2) </a:t>
            </a:r>
            <a:r>
              <a:rPr lang="ko-KR" altLang="en-US" dirty="0"/>
              <a:t>찾고자 하는 원소들을 담은 리스트가 주어집니다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2509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03.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004703" y="1347898"/>
                <a:ext cx="9574031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Note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각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테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스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트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케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스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마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첫</m:t>
                    </m:r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번</m:t>
                    </m:r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째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줄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주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어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지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리</m:t>
                    </m:r>
                  </m:oMath>
                </a14:m>
                <a:r>
                  <a:rPr lang="ko-KR" altLang="en-US" dirty="0"/>
                  <a:t>스트는 항상 오름차순으로 정렬돼 있음</a:t>
                </a: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03" y="1347898"/>
                <a:ext cx="9574031" cy="375424"/>
              </a:xfrm>
              <a:prstGeom prst="rect">
                <a:avLst/>
              </a:prstGeom>
              <a:blipFill>
                <a:blip r:embed="rId2"/>
                <a:stretch>
                  <a:fillRect l="-573" t="-6452" r="-191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2044931" y="1928553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09949" y="1928553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74967" y="1928553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39985" y="1928553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05003" y="1928553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70021" y="1928553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35039" y="1928553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00057" y="1928553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65075" y="1928553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44931" y="279880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09949" y="279880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74967" y="279880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39985" y="279880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05003" y="279880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70021" y="279880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35039" y="279880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00057" y="279880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65075" y="279880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76863" y="2074023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(O)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176863" y="2946645"/>
            <a:ext cx="3331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(X) </a:t>
            </a:r>
            <a:r>
              <a:rPr lang="ko-KR" altLang="en-US" dirty="0"/>
              <a:t>이런 경우는 발생하지 않음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04703" y="4060054"/>
            <a:ext cx="944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그렇기에</a:t>
            </a:r>
            <a:r>
              <a:rPr lang="en-US" altLang="ko-KR" b="1" dirty="0"/>
              <a:t>,</a:t>
            </a:r>
            <a:r>
              <a:rPr lang="en-US" altLang="ko-KR" dirty="0"/>
              <a:t> </a:t>
            </a:r>
            <a:r>
              <a:rPr lang="ko-KR" altLang="en-US" dirty="0"/>
              <a:t>중앙값을 기준으로 왼쪽 부분이나 오른쪽 부분 하나만 재귀적으로 조사하면 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489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03.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004703" y="1347898"/>
                <a:ext cx="9625327" cy="375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Note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각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테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스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트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케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스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마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첫</m:t>
                    </m:r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번</m:t>
                    </m:r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째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줄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주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어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지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리</m:t>
                    </m:r>
                  </m:oMath>
                </a14:m>
                <a:r>
                  <a:rPr lang="ko-KR" altLang="en-US" dirty="0"/>
                  <a:t>스트는 항상 오름차순으로 정렬돼 있음</a:t>
                </a: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03" y="1347898"/>
                <a:ext cx="9625327" cy="375424"/>
              </a:xfrm>
              <a:prstGeom prst="rect">
                <a:avLst/>
              </a:prstGeom>
              <a:blipFill>
                <a:blip r:embed="rId2"/>
                <a:stretch>
                  <a:fillRect l="-570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2044931" y="1928553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09949" y="1928553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74967" y="1928553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39985" y="1928553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05003" y="1928553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70021" y="1928553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35039" y="1928553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00057" y="1928553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65075" y="1928553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44931" y="279880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09949" y="279880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74967" y="279880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39985" y="279880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05003" y="279880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70021" y="279880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35039" y="279880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00057" y="279880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65075" y="279880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76863" y="2074023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(O)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176863" y="2946645"/>
            <a:ext cx="3331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(X) </a:t>
            </a:r>
            <a:r>
              <a:rPr lang="ko-KR" altLang="en-US" dirty="0"/>
              <a:t>이런 경우는 발생하지 않음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04703" y="3816894"/>
            <a:ext cx="6737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하지만</a:t>
            </a:r>
            <a:r>
              <a:rPr lang="en-US" altLang="ko-KR" b="1" dirty="0"/>
              <a:t>, </a:t>
            </a:r>
            <a:r>
              <a:rPr lang="ko-KR" altLang="en-US" dirty="0"/>
              <a:t>두번째 줄로 주어지는 리스트는 그렇지 않을 수도 있음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004703" y="4354634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[ 9 21 18 ]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2004703" y="4892374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[ 9 18 21 ]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4289277" y="4354634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(O)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289277" y="4892374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(O) </a:t>
            </a:r>
            <a:r>
              <a:rPr lang="ko-KR" altLang="en-US" dirty="0"/>
              <a:t>문제 없음</a:t>
            </a:r>
          </a:p>
        </p:txBody>
      </p:sp>
    </p:spTree>
    <p:extLst>
      <p:ext uri="{BB962C8B-B14F-4D97-AF65-F5344CB8AC3E}">
        <p14:creationId xmlns:p14="http://schemas.microsoft.com/office/powerpoint/2010/main" val="1102180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ADD01.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52313" y="3855967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32" name="위쪽 화살표 31"/>
          <p:cNvSpPr/>
          <p:nvPr/>
        </p:nvSpPr>
        <p:spPr>
          <a:xfrm>
            <a:off x="4893858" y="3284451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34715" y="4090786"/>
            <a:ext cx="3135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Mid(</a:t>
            </a:r>
            <a:r>
              <a:rPr lang="ko-KR" altLang="en-US" b="1" dirty="0"/>
              <a:t>중간</a:t>
            </a:r>
            <a:r>
              <a:rPr lang="en-US" altLang="ko-KR" b="1" dirty="0"/>
              <a:t>) = (0+8) // 2 = 4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1822108" y="2038038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Start=0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7326319" y="1986865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End=8</a:t>
            </a:r>
            <a:endParaRPr lang="ko-KR" altLang="en-US" b="1" dirty="0"/>
          </a:p>
        </p:txBody>
      </p:sp>
      <p:sp>
        <p:nvSpPr>
          <p:cNvPr id="41" name="직사각형 40"/>
          <p:cNvSpPr/>
          <p:nvPr/>
        </p:nvSpPr>
        <p:spPr>
          <a:xfrm>
            <a:off x="9152313" y="3422950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0000FF"/>
                </a:solidFill>
              </a:rPr>
              <a:t>21</a:t>
            </a:r>
            <a:r>
              <a:rPr lang="en-US" altLang="ko-KR" b="1" dirty="0"/>
              <a:t> 22 38 ]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2F9C5D-46C7-4C14-AA4E-074AF56246C1}"/>
              </a:ext>
            </a:extLst>
          </p:cNvPr>
          <p:cNvSpPr/>
          <p:nvPr/>
        </p:nvSpPr>
        <p:spPr>
          <a:xfrm>
            <a:off x="6006137" y="5047612"/>
            <a:ext cx="4673361" cy="64633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List[Start-1] </a:t>
            </a:r>
            <a:r>
              <a:rPr lang="ko-KR" altLang="en-US" b="1" dirty="0"/>
              <a:t>왼쪽의 원소들은 정답이 될 수 </a:t>
            </a:r>
            <a:endParaRPr lang="en-US" altLang="ko-KR" b="1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없지만</a:t>
            </a:r>
            <a:r>
              <a:rPr lang="en-US" altLang="ko-KR" b="1" dirty="0"/>
              <a:t>, List[Start-1]</a:t>
            </a:r>
            <a:r>
              <a:rPr lang="ko-KR" altLang="en-US" b="1" dirty="0"/>
              <a:t>는 정답이 될 수 있음</a:t>
            </a:r>
            <a:endParaRPr lang="en-US" altLang="ko-KR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A541BA-86A6-4703-8E56-FDCA94953808}"/>
              </a:ext>
            </a:extLst>
          </p:cNvPr>
          <p:cNvSpPr/>
          <p:nvPr/>
        </p:nvSpPr>
        <p:spPr>
          <a:xfrm>
            <a:off x="6027120" y="5950500"/>
            <a:ext cx="4631396" cy="64633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/>
              <a:t>List[End] </a:t>
            </a:r>
            <a:r>
              <a:rPr lang="ko-KR" altLang="en-US" b="1" dirty="0"/>
              <a:t>오른쪽의 원소들은 정답이 될 수 </a:t>
            </a:r>
            <a:endParaRPr lang="en-US" altLang="ko-KR" b="1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없지만</a:t>
            </a:r>
            <a:r>
              <a:rPr lang="en-US" altLang="ko-KR" b="1" dirty="0"/>
              <a:t>, List[End]</a:t>
            </a:r>
            <a:r>
              <a:rPr lang="ko-KR" altLang="en-US" b="1" dirty="0"/>
              <a:t>는 정답이 될 수 있음</a:t>
            </a:r>
            <a:endParaRPr lang="en-US" altLang="ko-KR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B2B7B9-D942-407F-A09A-2A586054040A}"/>
              </a:ext>
            </a:extLst>
          </p:cNvPr>
          <p:cNvSpPr/>
          <p:nvPr/>
        </p:nvSpPr>
        <p:spPr>
          <a:xfrm>
            <a:off x="722402" y="4961478"/>
            <a:ext cx="4673361" cy="175432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if List[mid]==target: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output.append</a:t>
            </a:r>
            <a:r>
              <a:rPr lang="en-US" altLang="ko-KR" b="1" dirty="0"/>
              <a:t>(target)</a:t>
            </a:r>
          </a:p>
          <a:p>
            <a:r>
              <a:rPr lang="en-US" altLang="ko-KR" b="1" dirty="0" err="1"/>
              <a:t>elif</a:t>
            </a:r>
            <a:r>
              <a:rPr lang="en-US" altLang="ko-KR" b="1" dirty="0"/>
              <a:t> List[mid]&lt;target:</a:t>
            </a:r>
          </a:p>
          <a:p>
            <a:r>
              <a:rPr lang="en-US" altLang="ko-KR" b="1" dirty="0"/>
              <a:t>    start=mid+1</a:t>
            </a:r>
          </a:p>
          <a:p>
            <a:r>
              <a:rPr lang="en-US" altLang="ko-KR" b="1" dirty="0" err="1"/>
              <a:t>elif</a:t>
            </a:r>
            <a:r>
              <a:rPr lang="en-US" altLang="ko-KR" b="1" dirty="0"/>
              <a:t> List[mid]&gt;target:</a:t>
            </a:r>
          </a:p>
          <a:p>
            <a:r>
              <a:rPr lang="en-US" altLang="ko-KR" b="1" dirty="0"/>
              <a:t>    end=mid</a:t>
            </a:r>
          </a:p>
        </p:txBody>
      </p:sp>
    </p:spTree>
    <p:extLst>
      <p:ext uri="{BB962C8B-B14F-4D97-AF65-F5344CB8AC3E}">
        <p14:creationId xmlns:p14="http://schemas.microsoft.com/office/powerpoint/2010/main" val="272616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ADD01.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52313" y="3855967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32" name="위쪽 화살표 31"/>
          <p:cNvSpPr/>
          <p:nvPr/>
        </p:nvSpPr>
        <p:spPr>
          <a:xfrm>
            <a:off x="4904873" y="3284451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604210" y="3983183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Mid=4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4547059" y="4403700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16 &lt; </a:t>
            </a:r>
            <a:r>
              <a:rPr lang="en-US" altLang="ko-KR" b="1" dirty="0">
                <a:solidFill>
                  <a:srgbClr val="1D1DFF"/>
                </a:solidFill>
              </a:rPr>
              <a:t>21</a:t>
            </a:r>
            <a:endParaRPr lang="ko-KR" altLang="en-US" b="1" dirty="0">
              <a:solidFill>
                <a:srgbClr val="1D1D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05829" y="4403700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오른쪽을 탐색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152313" y="3422950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0000FF"/>
                </a:solidFill>
              </a:rPr>
              <a:t>21</a:t>
            </a:r>
            <a:r>
              <a:rPr lang="en-US" altLang="ko-KR" b="1" dirty="0"/>
              <a:t> 22 38 ]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2441E5-0113-4875-92F6-BB38A671DCD1}"/>
              </a:ext>
            </a:extLst>
          </p:cNvPr>
          <p:cNvSpPr/>
          <p:nvPr/>
        </p:nvSpPr>
        <p:spPr>
          <a:xfrm>
            <a:off x="1822108" y="2038038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F75298-A5DD-4C4A-AD22-65377F71AACC}"/>
              </a:ext>
            </a:extLst>
          </p:cNvPr>
          <p:cNvSpPr/>
          <p:nvPr/>
        </p:nvSpPr>
        <p:spPr>
          <a:xfrm>
            <a:off x="7326319" y="1986865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81749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ADD01.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52313" y="3855967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721049" y="327771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9" name="위쪽 화살표 28"/>
          <p:cNvSpPr/>
          <p:nvPr/>
        </p:nvSpPr>
        <p:spPr>
          <a:xfrm>
            <a:off x="6322714" y="3244668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06137" y="3931273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Mid=6</a:t>
            </a:r>
            <a:endParaRPr lang="ko-KR" altLang="en-US" b="1" dirty="0"/>
          </a:p>
        </p:txBody>
      </p:sp>
      <p:sp>
        <p:nvSpPr>
          <p:cNvPr id="20" name="곱셈 기호 19"/>
          <p:cNvSpPr/>
          <p:nvPr/>
        </p:nvSpPr>
        <p:spPr>
          <a:xfrm>
            <a:off x="1058910" y="2431685"/>
            <a:ext cx="4712625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056610" y="4581058"/>
            <a:ext cx="14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List[Start-1]</a:t>
            </a:r>
            <a:endParaRPr lang="ko-KR" altLang="en-US" b="1" dirty="0"/>
          </a:p>
        </p:txBody>
      </p:sp>
      <p:cxnSp>
        <p:nvCxnSpPr>
          <p:cNvPr id="40" name="직선 화살표 연결선 39"/>
          <p:cNvCxnSpPr>
            <a:cxnSpLocks/>
          </p:cNvCxnSpPr>
          <p:nvPr/>
        </p:nvCxnSpPr>
        <p:spPr>
          <a:xfrm flipV="1">
            <a:off x="4721628" y="3243929"/>
            <a:ext cx="269013" cy="132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152313" y="3422950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0000FF"/>
                </a:solidFill>
              </a:rPr>
              <a:t>21</a:t>
            </a:r>
            <a:r>
              <a:rPr lang="en-US" altLang="ko-KR" b="1" dirty="0"/>
              <a:t> 22 38 ]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E76B38-9505-4CC2-B26D-8F176F924C6E}"/>
              </a:ext>
            </a:extLst>
          </p:cNvPr>
          <p:cNvSpPr/>
          <p:nvPr/>
        </p:nvSpPr>
        <p:spPr>
          <a:xfrm>
            <a:off x="5236397" y="2068482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Start=5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614CAF8-F7DF-4730-ACB1-4DF8E681023E}"/>
              </a:ext>
            </a:extLst>
          </p:cNvPr>
          <p:cNvSpPr/>
          <p:nvPr/>
        </p:nvSpPr>
        <p:spPr>
          <a:xfrm>
            <a:off x="7326319" y="1986865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End=8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26069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ADD01.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152313" y="3855967"/>
            <a:ext cx="1221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</a:t>
            </a:r>
            <a:r>
              <a:rPr lang="en-US" altLang="ko-KR" b="1" dirty="0">
                <a:solidFill>
                  <a:srgbClr val="FF0000"/>
                </a:solidFill>
              </a:rPr>
              <a:t>21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6574810" y="4385541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List[mid] = </a:t>
            </a:r>
            <a:r>
              <a:rPr lang="en-US" altLang="ko-KR" b="1" dirty="0">
                <a:solidFill>
                  <a:srgbClr val="1D1DFF"/>
                </a:solidFill>
              </a:rPr>
              <a:t>21</a:t>
            </a:r>
            <a:endParaRPr lang="ko-KR" altLang="en-US" b="1" dirty="0">
              <a:solidFill>
                <a:srgbClr val="1D1DFF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88716" y="4393017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탐색 완료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곱셈 기호 41"/>
          <p:cNvSpPr/>
          <p:nvPr/>
        </p:nvSpPr>
        <p:spPr>
          <a:xfrm>
            <a:off x="1058910" y="2431685"/>
            <a:ext cx="4712625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9152313" y="3422950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</a:t>
            </a:r>
            <a:r>
              <a:rPr lang="en-US" altLang="ko-KR" b="1" dirty="0">
                <a:solidFill>
                  <a:srgbClr val="0000FF"/>
                </a:solidFill>
              </a:rPr>
              <a:t>21</a:t>
            </a:r>
            <a:r>
              <a:rPr lang="en-US" altLang="ko-KR" b="1" dirty="0"/>
              <a:t> 22 38 ]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12BBCF-359E-4CF7-8E2D-14A28B1DFF9E}"/>
              </a:ext>
            </a:extLst>
          </p:cNvPr>
          <p:cNvSpPr/>
          <p:nvPr/>
        </p:nvSpPr>
        <p:spPr>
          <a:xfrm>
            <a:off x="5236397" y="2068482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Start=5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59F936-7166-4DF3-8816-25B09FD22474}"/>
              </a:ext>
            </a:extLst>
          </p:cNvPr>
          <p:cNvSpPr/>
          <p:nvPr/>
        </p:nvSpPr>
        <p:spPr>
          <a:xfrm>
            <a:off x="6721049" y="327771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3" name="위쪽 화살표 28">
            <a:extLst>
              <a:ext uri="{FF2B5EF4-FFF2-40B4-BE49-F238E27FC236}">
                <a16:creationId xmlns:a16="http://schemas.microsoft.com/office/drawing/2014/main" id="{2D63CDD0-6CEF-438E-A875-29132B109648}"/>
              </a:ext>
            </a:extLst>
          </p:cNvPr>
          <p:cNvSpPr/>
          <p:nvPr/>
        </p:nvSpPr>
        <p:spPr>
          <a:xfrm>
            <a:off x="6322714" y="3244668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377B46-7424-45A5-B76C-E66EC8CAD76D}"/>
              </a:ext>
            </a:extLst>
          </p:cNvPr>
          <p:cNvSpPr/>
          <p:nvPr/>
        </p:nvSpPr>
        <p:spPr>
          <a:xfrm>
            <a:off x="6006137" y="3931273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Mid=6</a:t>
            </a:r>
            <a:endParaRPr lang="ko-KR" altLang="en-US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3F057E-6849-4846-9977-5BDFC01E8F50}"/>
              </a:ext>
            </a:extLst>
          </p:cNvPr>
          <p:cNvSpPr/>
          <p:nvPr/>
        </p:nvSpPr>
        <p:spPr>
          <a:xfrm>
            <a:off x="7326319" y="1986865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End=8</a:t>
            </a:r>
            <a:endParaRPr lang="ko-KR" altLang="en-US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91B951-9D60-4562-B8D1-709E3F83C926}"/>
              </a:ext>
            </a:extLst>
          </p:cNvPr>
          <p:cNvSpPr/>
          <p:nvPr/>
        </p:nvSpPr>
        <p:spPr>
          <a:xfrm>
            <a:off x="6694538" y="4938252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값을 그대로 리턴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911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ADD01.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52313" y="3422950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[ 21 </a:t>
            </a:r>
            <a:r>
              <a:rPr lang="en-US" altLang="ko-KR" b="1" dirty="0">
                <a:solidFill>
                  <a:srgbClr val="0000FF"/>
                </a:solidFill>
              </a:rPr>
              <a:t>22</a:t>
            </a:r>
            <a:r>
              <a:rPr lang="en-US" altLang="ko-KR" b="1" dirty="0"/>
              <a:t> 38 ]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9152313" y="3855967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[ 21 ]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855AA8-957C-487C-AACB-0C0B2BDC5303}"/>
              </a:ext>
            </a:extLst>
          </p:cNvPr>
          <p:cNvSpPr/>
          <p:nvPr/>
        </p:nvSpPr>
        <p:spPr>
          <a:xfrm>
            <a:off x="1822108" y="2038038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Start=0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651CE2-71DB-4835-A47F-F5E692C75B8B}"/>
              </a:ext>
            </a:extLst>
          </p:cNvPr>
          <p:cNvSpPr/>
          <p:nvPr/>
        </p:nvSpPr>
        <p:spPr>
          <a:xfrm>
            <a:off x="7326319" y="2007094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End=8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52272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ADD01.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9152313" y="3855967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[ 21 ]</a:t>
            </a:r>
            <a:endParaRPr lang="ko-KR" altLang="en-US" b="1" dirty="0"/>
          </a:p>
        </p:txBody>
      </p:sp>
      <p:sp>
        <p:nvSpPr>
          <p:cNvPr id="34" name="곱셈 기호 33"/>
          <p:cNvSpPr/>
          <p:nvPr/>
        </p:nvSpPr>
        <p:spPr>
          <a:xfrm>
            <a:off x="1058910" y="2431685"/>
            <a:ext cx="4712625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502127" y="5063320"/>
            <a:ext cx="6292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직전의 </a:t>
            </a:r>
            <a:r>
              <a:rPr lang="en-US" altLang="ko-KR" b="1" dirty="0"/>
              <a:t>21</a:t>
            </a:r>
            <a:r>
              <a:rPr lang="ko-KR" altLang="en-US" b="1" dirty="0"/>
              <a:t>과 비슷하게</a:t>
            </a:r>
            <a:r>
              <a:rPr lang="en-US" altLang="ko-KR" b="1" dirty="0"/>
              <a:t>, 22</a:t>
            </a:r>
            <a:r>
              <a:rPr lang="ko-KR" altLang="en-US" b="1" dirty="0"/>
              <a:t>를 찾는 과정이 진행됨</a:t>
            </a:r>
            <a:r>
              <a:rPr lang="en-US" altLang="ko-KR" b="1" dirty="0"/>
              <a:t>. </a:t>
            </a:r>
            <a:r>
              <a:rPr lang="ko-KR" altLang="en-US" b="1" dirty="0"/>
              <a:t>여기서</a:t>
            </a:r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9152313" y="3422950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[ 21 </a:t>
            </a:r>
            <a:r>
              <a:rPr lang="en-US" altLang="ko-KR" b="1" dirty="0">
                <a:solidFill>
                  <a:srgbClr val="0000FF"/>
                </a:solidFill>
              </a:rPr>
              <a:t>22</a:t>
            </a:r>
            <a:r>
              <a:rPr lang="en-US" altLang="ko-KR" b="1" dirty="0"/>
              <a:t> 38 ]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2AA839-3F98-4E08-932F-E3CFDA85A8CF}"/>
              </a:ext>
            </a:extLst>
          </p:cNvPr>
          <p:cNvSpPr/>
          <p:nvPr/>
        </p:nvSpPr>
        <p:spPr>
          <a:xfrm>
            <a:off x="5215299" y="2067306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Start=5</a:t>
            </a:r>
            <a:endParaRPr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9B8D700-7306-4C3F-BEA6-588508538A13}"/>
              </a:ext>
            </a:extLst>
          </p:cNvPr>
          <p:cNvSpPr/>
          <p:nvPr/>
        </p:nvSpPr>
        <p:spPr>
          <a:xfrm>
            <a:off x="7276441" y="2005186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End=8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43B7E0-53C2-4199-868D-23192921CB72}"/>
              </a:ext>
            </a:extLst>
          </p:cNvPr>
          <p:cNvSpPr/>
          <p:nvPr/>
        </p:nvSpPr>
        <p:spPr>
          <a:xfrm>
            <a:off x="5878539" y="4468455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21 &lt; </a:t>
            </a:r>
            <a:r>
              <a:rPr lang="en-US" altLang="ko-KR" b="1" dirty="0">
                <a:solidFill>
                  <a:srgbClr val="1D1DFF"/>
                </a:solidFill>
              </a:rPr>
              <a:t>22</a:t>
            </a:r>
            <a:endParaRPr lang="ko-KR" altLang="en-US" b="1" dirty="0">
              <a:solidFill>
                <a:srgbClr val="1D1DFF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95DA94-C8B2-401C-9446-35377B7683B3}"/>
              </a:ext>
            </a:extLst>
          </p:cNvPr>
          <p:cNvSpPr/>
          <p:nvPr/>
        </p:nvSpPr>
        <p:spPr>
          <a:xfrm>
            <a:off x="7075491" y="4495133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오른쪽을 탐색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16ED64-E26C-4210-B3B4-ABA77FC79ADC}"/>
              </a:ext>
            </a:extLst>
          </p:cNvPr>
          <p:cNvSpPr/>
          <p:nvPr/>
        </p:nvSpPr>
        <p:spPr>
          <a:xfrm>
            <a:off x="5878539" y="3994467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Mid=6</a:t>
            </a:r>
            <a:endParaRPr lang="ko-KR" altLang="en-US" b="1" dirty="0"/>
          </a:p>
        </p:txBody>
      </p:sp>
      <p:sp>
        <p:nvSpPr>
          <p:cNvPr id="29" name="위쪽 화살표 28">
            <a:extLst>
              <a:ext uri="{FF2B5EF4-FFF2-40B4-BE49-F238E27FC236}">
                <a16:creationId xmlns:a16="http://schemas.microsoft.com/office/drawing/2014/main" id="{13A64B29-56F3-4362-8ECE-C3753A3EF32E}"/>
              </a:ext>
            </a:extLst>
          </p:cNvPr>
          <p:cNvSpPr/>
          <p:nvPr/>
        </p:nvSpPr>
        <p:spPr>
          <a:xfrm>
            <a:off x="6256607" y="3284451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5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4767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실습 목표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C92CB-76E2-4F83-9467-89CD381C5BC3}"/>
              </a:ext>
            </a:extLst>
          </p:cNvPr>
          <p:cNvSpPr txBox="1"/>
          <p:nvPr/>
        </p:nvSpPr>
        <p:spPr>
          <a:xfrm>
            <a:off x="1550145" y="1560554"/>
            <a:ext cx="9954500" cy="187948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/>
              <a:t>재귀 문제를 해결하기 위한 방법을 배우고 다양한 재귀 문제들을 실습해보자</a:t>
            </a:r>
            <a:r>
              <a:rPr lang="en-US" altLang="ko-KR" sz="2000" b="1" dirty="0"/>
              <a:t>.</a:t>
            </a:r>
          </a:p>
          <a:p>
            <a:pPr marL="914400" lvl="1" indent="-457200" algn="just" latinLnBrk="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dirty="0"/>
              <a:t>피보나치 수열의 </a:t>
            </a:r>
            <a:r>
              <a:rPr lang="en-US" altLang="ko-KR" sz="2000" dirty="0"/>
              <a:t>n</a:t>
            </a:r>
            <a:r>
              <a:rPr lang="ko-KR" altLang="en-US" sz="2000" dirty="0"/>
              <a:t>번째 항 구하기</a:t>
            </a:r>
            <a:endParaRPr lang="en-US" altLang="ko-KR" sz="2000" dirty="0"/>
          </a:p>
          <a:p>
            <a:pPr marL="914400" lvl="1" indent="-457200" algn="just" latinLnBrk="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dirty="0"/>
              <a:t>하노이 탑</a:t>
            </a:r>
            <a:endParaRPr lang="en-US" altLang="ko-KR" sz="2000" b="1" dirty="0"/>
          </a:p>
          <a:p>
            <a:pPr marL="914400" lvl="1" indent="-457200" algn="just" latinLnBrk="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/>
              <a:t>이진 탐색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51297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ADD01.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9152313" y="3855967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[ 21 ]</a:t>
            </a:r>
            <a:endParaRPr lang="ko-KR" altLang="en-US" b="1" dirty="0"/>
          </a:p>
        </p:txBody>
      </p:sp>
      <p:sp>
        <p:nvSpPr>
          <p:cNvPr id="25" name="곱셈 기호 24"/>
          <p:cNvSpPr/>
          <p:nvPr/>
        </p:nvSpPr>
        <p:spPr>
          <a:xfrm>
            <a:off x="4611650" y="2462583"/>
            <a:ext cx="1602096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곱셈 기호 33"/>
          <p:cNvSpPr/>
          <p:nvPr/>
        </p:nvSpPr>
        <p:spPr>
          <a:xfrm>
            <a:off x="1058910" y="2431685"/>
            <a:ext cx="4712625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901399" y="4433425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27 &gt; </a:t>
            </a:r>
            <a:r>
              <a:rPr lang="en-US" altLang="ko-KR" b="1" dirty="0">
                <a:solidFill>
                  <a:srgbClr val="1D1DFF"/>
                </a:solidFill>
              </a:rPr>
              <a:t>22</a:t>
            </a:r>
            <a:endParaRPr lang="ko-KR" altLang="en-US" b="1" dirty="0">
              <a:solidFill>
                <a:srgbClr val="1D1DFF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98351" y="4460103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왼쪽을 탐색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152313" y="3422950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[ 21 </a:t>
            </a:r>
            <a:r>
              <a:rPr lang="en-US" altLang="ko-KR" b="1" dirty="0">
                <a:solidFill>
                  <a:srgbClr val="0000FF"/>
                </a:solidFill>
              </a:rPr>
              <a:t>22</a:t>
            </a:r>
            <a:r>
              <a:rPr lang="en-US" altLang="ko-KR" b="1" dirty="0"/>
              <a:t> 38 ]</a:t>
            </a:r>
            <a:endParaRPr lang="ko-KR" altLang="en-US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4004EB-CB79-4D81-BD40-92A7E1B2CB73}"/>
              </a:ext>
            </a:extLst>
          </p:cNvPr>
          <p:cNvSpPr/>
          <p:nvPr/>
        </p:nvSpPr>
        <p:spPr>
          <a:xfrm>
            <a:off x="6444625" y="2016269"/>
            <a:ext cx="10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Start=7</a:t>
            </a:r>
            <a:endParaRPr lang="ko-KR" altLang="en-US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1C0173F-6C4C-4821-9FD9-2E31D0616E6A}"/>
              </a:ext>
            </a:extLst>
          </p:cNvPr>
          <p:cNvSpPr/>
          <p:nvPr/>
        </p:nvSpPr>
        <p:spPr>
          <a:xfrm>
            <a:off x="7381700" y="2024662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End=8</a:t>
            </a:r>
            <a:endParaRPr lang="ko-KR" altLang="en-US" b="1" dirty="0"/>
          </a:p>
        </p:txBody>
      </p:sp>
      <p:sp>
        <p:nvSpPr>
          <p:cNvPr id="44" name="위쪽 화살표 28">
            <a:extLst>
              <a:ext uri="{FF2B5EF4-FFF2-40B4-BE49-F238E27FC236}">
                <a16:creationId xmlns:a16="http://schemas.microsoft.com/office/drawing/2014/main" id="{D98B5532-8F6D-4B32-9D08-AF457C70A8F2}"/>
              </a:ext>
            </a:extLst>
          </p:cNvPr>
          <p:cNvSpPr/>
          <p:nvPr/>
        </p:nvSpPr>
        <p:spPr>
          <a:xfrm rot="2330478">
            <a:off x="5983033" y="3130451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FAD0BD-D458-42CA-9614-83FD79752527}"/>
              </a:ext>
            </a:extLst>
          </p:cNvPr>
          <p:cNvSpPr/>
          <p:nvPr/>
        </p:nvSpPr>
        <p:spPr>
          <a:xfrm>
            <a:off x="4572480" y="3738774"/>
            <a:ext cx="14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List[Start-1]</a:t>
            </a:r>
            <a:endParaRPr lang="ko-KR" altLang="en-US" b="1" dirty="0"/>
          </a:p>
        </p:txBody>
      </p:sp>
      <p:sp>
        <p:nvSpPr>
          <p:cNvPr id="29" name="위쪽 화살표 28">
            <a:extLst>
              <a:ext uri="{FF2B5EF4-FFF2-40B4-BE49-F238E27FC236}">
                <a16:creationId xmlns:a16="http://schemas.microsoft.com/office/drawing/2014/main" id="{7352FD16-CB88-4237-8B5B-3FD3348AE418}"/>
              </a:ext>
            </a:extLst>
          </p:cNvPr>
          <p:cNvSpPr/>
          <p:nvPr/>
        </p:nvSpPr>
        <p:spPr>
          <a:xfrm>
            <a:off x="6948481" y="3175324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E96261B-5D32-42E4-B0A1-987E263DF9E0}"/>
              </a:ext>
            </a:extLst>
          </p:cNvPr>
          <p:cNvSpPr/>
          <p:nvPr/>
        </p:nvSpPr>
        <p:spPr>
          <a:xfrm>
            <a:off x="6636135" y="3921792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Mid=7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16587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ADD01.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37035" y="3258770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6238700" y="1997796"/>
            <a:ext cx="1584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Start=End=7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9152313" y="3855967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[ 21 ]</a:t>
            </a:r>
            <a:endParaRPr lang="ko-KR" altLang="en-US" b="1" dirty="0"/>
          </a:p>
        </p:txBody>
      </p:sp>
      <p:sp>
        <p:nvSpPr>
          <p:cNvPr id="25" name="곱셈 기호 24"/>
          <p:cNvSpPr/>
          <p:nvPr/>
        </p:nvSpPr>
        <p:spPr>
          <a:xfrm>
            <a:off x="7258476" y="2442033"/>
            <a:ext cx="940459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곱셈 기호 33"/>
          <p:cNvSpPr/>
          <p:nvPr/>
        </p:nvSpPr>
        <p:spPr>
          <a:xfrm>
            <a:off x="1058910" y="2431685"/>
            <a:ext cx="4712625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곱셈 기호 38"/>
          <p:cNvSpPr/>
          <p:nvPr/>
        </p:nvSpPr>
        <p:spPr>
          <a:xfrm>
            <a:off x="4587239" y="2457510"/>
            <a:ext cx="1651461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152313" y="3422950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[ 21 </a:t>
            </a:r>
            <a:r>
              <a:rPr lang="en-US" altLang="ko-KR" b="1" dirty="0">
                <a:solidFill>
                  <a:srgbClr val="0000FF"/>
                </a:solidFill>
              </a:rPr>
              <a:t>22</a:t>
            </a:r>
            <a:r>
              <a:rPr lang="en-US" altLang="ko-KR" b="1" dirty="0"/>
              <a:t> 38 ]</a:t>
            </a:r>
            <a:endParaRPr lang="ko-KR" altLang="en-US" b="1" dirty="0"/>
          </a:p>
        </p:txBody>
      </p:sp>
      <p:sp>
        <p:nvSpPr>
          <p:cNvPr id="22" name="위쪽 화살표 28">
            <a:extLst>
              <a:ext uri="{FF2B5EF4-FFF2-40B4-BE49-F238E27FC236}">
                <a16:creationId xmlns:a16="http://schemas.microsoft.com/office/drawing/2014/main" id="{81FA1A20-2DD0-4503-8A28-B9E961DC1015}"/>
              </a:ext>
            </a:extLst>
          </p:cNvPr>
          <p:cNvSpPr/>
          <p:nvPr/>
        </p:nvSpPr>
        <p:spPr>
          <a:xfrm>
            <a:off x="6930164" y="3221210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BFADAD-DB29-4741-9530-8A96F536D7C4}"/>
              </a:ext>
            </a:extLst>
          </p:cNvPr>
          <p:cNvSpPr/>
          <p:nvPr/>
        </p:nvSpPr>
        <p:spPr>
          <a:xfrm>
            <a:off x="6613587" y="3907815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Mid=7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38973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ADD01.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9152313" y="3855967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[ 21 </a:t>
            </a:r>
            <a:r>
              <a:rPr lang="en-US" altLang="ko-KR" b="1" dirty="0">
                <a:solidFill>
                  <a:srgbClr val="FF0000"/>
                </a:solidFill>
              </a:rPr>
              <a:t>21 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25" name="곱셈 기호 24"/>
          <p:cNvSpPr/>
          <p:nvPr/>
        </p:nvSpPr>
        <p:spPr>
          <a:xfrm>
            <a:off x="7231493" y="2442033"/>
            <a:ext cx="967442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곱셈 기호 33"/>
          <p:cNvSpPr/>
          <p:nvPr/>
        </p:nvSpPr>
        <p:spPr>
          <a:xfrm>
            <a:off x="1058910" y="2431685"/>
            <a:ext cx="4712625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곱셈 기호 38"/>
          <p:cNvSpPr/>
          <p:nvPr/>
        </p:nvSpPr>
        <p:spPr>
          <a:xfrm>
            <a:off x="4468009" y="2457510"/>
            <a:ext cx="1916164" cy="66883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426091" y="4393017"/>
            <a:ext cx="41745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남은 선택지는 </a:t>
            </a:r>
            <a:r>
              <a:rPr lang="en-US" altLang="ko-KR" b="1" dirty="0"/>
              <a:t>2</a:t>
            </a:r>
            <a:r>
              <a:rPr lang="ko-KR" altLang="en-US" b="1" dirty="0"/>
              <a:t>개밖에 없음</a:t>
            </a:r>
            <a:r>
              <a:rPr lang="en-US" altLang="ko-KR" b="1" dirty="0"/>
              <a:t>.(21</a:t>
            </a:r>
            <a:r>
              <a:rPr lang="ko-KR" altLang="en-US" b="1" dirty="0"/>
              <a:t>과 </a:t>
            </a:r>
            <a:r>
              <a:rPr lang="en-US" altLang="ko-KR" b="1" dirty="0"/>
              <a:t>27)</a:t>
            </a:r>
          </a:p>
          <a:p>
            <a:endParaRPr lang="en-US" altLang="ko-KR" b="1" dirty="0"/>
          </a:p>
          <a:p>
            <a:r>
              <a:rPr lang="en-US" altLang="ko-KR" b="1" dirty="0">
                <a:solidFill>
                  <a:srgbClr val="1D1DFF"/>
                </a:solidFill>
              </a:rPr>
              <a:t>22</a:t>
            </a:r>
            <a:r>
              <a:rPr lang="en-US" altLang="ko-KR" b="1" dirty="0"/>
              <a:t>-21 &lt; 27-</a:t>
            </a:r>
            <a:r>
              <a:rPr lang="en-US" altLang="ko-KR" b="1" dirty="0">
                <a:solidFill>
                  <a:srgbClr val="1D1DFF"/>
                </a:solidFill>
              </a:rPr>
              <a:t>22</a:t>
            </a:r>
            <a:r>
              <a:rPr lang="ko-KR" altLang="en-US" b="1" dirty="0"/>
              <a:t>이므로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정답은 </a:t>
            </a:r>
            <a:r>
              <a:rPr lang="en-US" altLang="ko-KR" b="1" dirty="0"/>
              <a:t>21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9152313" y="3422950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[ 21 </a:t>
            </a:r>
            <a:r>
              <a:rPr lang="en-US" altLang="ko-KR" b="1" dirty="0">
                <a:solidFill>
                  <a:srgbClr val="0000FF"/>
                </a:solidFill>
              </a:rPr>
              <a:t>22</a:t>
            </a:r>
            <a:r>
              <a:rPr lang="en-US" altLang="ko-KR" b="1" dirty="0"/>
              <a:t> 38 ]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56DDB5-1049-4A29-91D4-5D1ABDBDF6BC}"/>
              </a:ext>
            </a:extLst>
          </p:cNvPr>
          <p:cNvSpPr/>
          <p:nvPr/>
        </p:nvSpPr>
        <p:spPr>
          <a:xfrm>
            <a:off x="6256794" y="2044821"/>
            <a:ext cx="1584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Start=End=7</a:t>
            </a:r>
            <a:endParaRPr lang="ko-KR" altLang="en-US" b="1" dirty="0"/>
          </a:p>
        </p:txBody>
      </p:sp>
      <p:sp>
        <p:nvSpPr>
          <p:cNvPr id="32" name="위쪽 화살표 28">
            <a:extLst>
              <a:ext uri="{FF2B5EF4-FFF2-40B4-BE49-F238E27FC236}">
                <a16:creationId xmlns:a16="http://schemas.microsoft.com/office/drawing/2014/main" id="{9AB58FE7-686E-4BEC-A202-2FF687727EA7}"/>
              </a:ext>
            </a:extLst>
          </p:cNvPr>
          <p:cNvSpPr/>
          <p:nvPr/>
        </p:nvSpPr>
        <p:spPr>
          <a:xfrm>
            <a:off x="6927984" y="3251400"/>
            <a:ext cx="290945" cy="63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49A5DF-C006-4819-A6A4-B2F6C916AF36}"/>
              </a:ext>
            </a:extLst>
          </p:cNvPr>
          <p:cNvSpPr/>
          <p:nvPr/>
        </p:nvSpPr>
        <p:spPr>
          <a:xfrm>
            <a:off x="6611407" y="3938005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Mid=7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67163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이전 문제인 이진 탐색과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ko-KR" altLang="en-US" b="1" dirty="0"/>
              <a:t>가장 가까운 원소</a:t>
            </a:r>
            <a:r>
              <a:rPr lang="ko-KR" altLang="en-US" dirty="0"/>
              <a:t>를 찾아야 함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ADD01.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155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657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159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1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1628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52313" y="3422950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</a:t>
            </a:r>
            <a:r>
              <a:rPr lang="en-US" altLang="ko-KR" b="1" dirty="0"/>
              <a:t>: [ 21 22 </a:t>
            </a:r>
            <a:r>
              <a:rPr lang="en-US" altLang="ko-KR" b="1" dirty="0">
                <a:solidFill>
                  <a:srgbClr val="0000FF"/>
                </a:solidFill>
              </a:rPr>
              <a:t>38</a:t>
            </a:r>
            <a:r>
              <a:rPr lang="en-US" altLang="ko-KR" b="1" dirty="0"/>
              <a:t> ]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9152313" y="3855967"/>
            <a:ext cx="2081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  <a:r>
              <a:rPr lang="en-US" altLang="ko-KR" b="1" dirty="0"/>
              <a:t>: [ 21 21 </a:t>
            </a:r>
            <a:r>
              <a:rPr lang="en-US" altLang="ko-KR" b="1" dirty="0">
                <a:solidFill>
                  <a:srgbClr val="FF0000"/>
                </a:solidFill>
              </a:rPr>
              <a:t>29 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386646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1664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6682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700" y="2443942"/>
            <a:ext cx="665018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319" y="3284451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4056610" y="4342664"/>
            <a:ext cx="41873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1D1DFF"/>
                </a:solidFill>
              </a:rPr>
              <a:t>38</a:t>
            </a:r>
            <a:r>
              <a:rPr lang="ko-KR" altLang="en-US" b="1" dirty="0"/>
              <a:t>은</a:t>
            </a:r>
            <a:r>
              <a:rPr lang="en-US" altLang="ko-KR" b="1" dirty="0"/>
              <a:t> </a:t>
            </a:r>
            <a:r>
              <a:rPr lang="ko-KR" altLang="en-US" b="1" dirty="0"/>
              <a:t>가장 큰 원소인 </a:t>
            </a:r>
            <a:r>
              <a:rPr lang="en-US" altLang="ko-KR" b="1" dirty="0"/>
              <a:t>29</a:t>
            </a:r>
            <a:r>
              <a:rPr lang="ko-KR" altLang="en-US" b="1" dirty="0"/>
              <a:t>보다도 크므로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정답은 </a:t>
            </a:r>
            <a:r>
              <a:rPr lang="en-US" altLang="ko-KR" b="1" dirty="0"/>
              <a:t>29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9043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ADD01.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2 [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힌트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3: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라이브러리 사용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3E64D4-094A-43F2-9993-C3AC7CD0D4A3}"/>
              </a:ext>
            </a:extLst>
          </p:cNvPr>
          <p:cNvSpPr/>
          <p:nvPr/>
        </p:nvSpPr>
        <p:spPr>
          <a:xfrm>
            <a:off x="2471328" y="1039975"/>
            <a:ext cx="94730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/>
              <a:t>bisect</a:t>
            </a:r>
          </a:p>
          <a:p>
            <a:r>
              <a:rPr lang="en-US" altLang="ko-KR" dirty="0"/>
              <a:t>….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bisect_left</a:t>
            </a:r>
            <a:r>
              <a:rPr lang="en-US" altLang="ko-KR" dirty="0"/>
              <a:t>(</a:t>
            </a:r>
            <a:r>
              <a:rPr lang="en-US" altLang="ko-KR" dirty="0" err="1"/>
              <a:t>l,x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위의 구문을 통해 </a:t>
            </a:r>
            <a:r>
              <a:rPr lang="en-US" altLang="ko-KR" dirty="0"/>
              <a:t> </a:t>
            </a:r>
            <a:r>
              <a:rPr lang="ko-KR" altLang="en-US" dirty="0"/>
              <a:t>정렬된 리스트 </a:t>
            </a:r>
            <a:r>
              <a:rPr lang="en-US" altLang="ko-KR" dirty="0"/>
              <a:t>l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라는 값이 들어갈 위치를 찾을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 err="1"/>
              <a:t>bisect_left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/>
              <a:t>x</a:t>
            </a:r>
            <a:r>
              <a:rPr lang="ko-KR" altLang="en-US" dirty="0"/>
              <a:t>와 같은 값들이 있을 때 그 중 가장 작은 인덱스를 반환하며</a:t>
            </a:r>
            <a:endParaRPr lang="en-US" altLang="ko-KR" dirty="0"/>
          </a:p>
          <a:p>
            <a:r>
              <a:rPr lang="en-US" altLang="ko-KR" dirty="0" err="1"/>
              <a:t>bisect_right</a:t>
            </a:r>
            <a:r>
              <a:rPr lang="en-US" altLang="ko-KR" dirty="0"/>
              <a:t> </a:t>
            </a:r>
            <a:r>
              <a:rPr lang="ko-KR" altLang="en-US" dirty="0"/>
              <a:t>함수는 가장 큰 인덱스를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bisect_left</a:t>
            </a:r>
            <a:r>
              <a:rPr lang="en-US" altLang="ko-KR" dirty="0"/>
              <a:t>: l[i-1]&lt;x&lt;=l[</a:t>
            </a:r>
            <a:r>
              <a:rPr lang="en-US" altLang="ko-KR" dirty="0" err="1"/>
              <a:t>i</a:t>
            </a:r>
            <a:r>
              <a:rPr lang="en-US" altLang="ko-KR" dirty="0"/>
              <a:t>] if </a:t>
            </a:r>
            <a:r>
              <a:rPr lang="en-US" altLang="ko-KR" dirty="0" err="1"/>
              <a:t>i</a:t>
            </a:r>
            <a:r>
              <a:rPr lang="en-US" altLang="ko-KR" dirty="0"/>
              <a:t>!=0 ,	</a:t>
            </a:r>
            <a:r>
              <a:rPr lang="en-US" altLang="ko-KR" dirty="0" err="1"/>
              <a:t>bisect_right</a:t>
            </a:r>
            <a:r>
              <a:rPr lang="en-US" altLang="ko-KR" dirty="0"/>
              <a:t>: l[</a:t>
            </a:r>
            <a:r>
              <a:rPr lang="en-US" altLang="ko-KR" dirty="0" err="1"/>
              <a:t>i</a:t>
            </a:r>
            <a:r>
              <a:rPr lang="en-US" altLang="ko-KR" dirty="0"/>
              <a:t>]&lt;=x&lt;l[i+1] if </a:t>
            </a:r>
            <a:r>
              <a:rPr lang="en-US" altLang="ko-KR" dirty="0" err="1"/>
              <a:t>i</a:t>
            </a:r>
            <a:r>
              <a:rPr lang="en-US" altLang="ko-KR" dirty="0"/>
              <a:t>!=</a:t>
            </a:r>
            <a:r>
              <a:rPr lang="en-US" altLang="ko-KR" dirty="0" err="1"/>
              <a:t>len</a:t>
            </a:r>
            <a:r>
              <a:rPr lang="en-US" altLang="ko-KR" dirty="0"/>
              <a:t>(l)-1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7932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ADD01.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이진 탐색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2 [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힌트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3: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라이브러리 사용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E526F9-EE3B-405D-BA7C-3B216C8B0E75}"/>
              </a:ext>
            </a:extLst>
          </p:cNvPr>
          <p:cNvSpPr/>
          <p:nvPr/>
        </p:nvSpPr>
        <p:spPr>
          <a:xfrm>
            <a:off x="2471328" y="1039975"/>
            <a:ext cx="94730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/>
              <a:t>bisect</a:t>
            </a:r>
          </a:p>
          <a:p>
            <a:r>
              <a:rPr lang="en-US" altLang="ko-KR" dirty="0"/>
              <a:t>….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bisect_left</a:t>
            </a:r>
            <a:r>
              <a:rPr lang="en-US" altLang="ko-KR" dirty="0"/>
              <a:t>(</a:t>
            </a:r>
            <a:r>
              <a:rPr lang="en-US" altLang="ko-KR" dirty="0" err="1"/>
              <a:t>l,x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위의 구문을 통해 </a:t>
            </a:r>
            <a:r>
              <a:rPr lang="en-US" altLang="ko-KR" dirty="0"/>
              <a:t> </a:t>
            </a:r>
            <a:r>
              <a:rPr lang="ko-KR" altLang="en-US" dirty="0"/>
              <a:t>정렬된 리스트 </a:t>
            </a:r>
            <a:r>
              <a:rPr lang="en-US" altLang="ko-KR" dirty="0"/>
              <a:t>l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라는 값이 들어갈 위치를 찾을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 err="1"/>
              <a:t>bisect_left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/>
              <a:t>x</a:t>
            </a:r>
            <a:r>
              <a:rPr lang="ko-KR" altLang="en-US" dirty="0"/>
              <a:t>와 같은 값들이 있을 때 그 중 가장 작은 인덱스를 반환하며</a:t>
            </a:r>
            <a:endParaRPr lang="en-US" altLang="ko-KR" dirty="0"/>
          </a:p>
          <a:p>
            <a:r>
              <a:rPr lang="en-US" altLang="ko-KR" dirty="0" err="1"/>
              <a:t>bisect_right</a:t>
            </a:r>
            <a:r>
              <a:rPr lang="en-US" altLang="ko-KR" dirty="0"/>
              <a:t> </a:t>
            </a:r>
            <a:r>
              <a:rPr lang="ko-KR" altLang="en-US" dirty="0"/>
              <a:t>함수는 가장 큰 인덱스를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bisect_left</a:t>
            </a:r>
            <a:r>
              <a:rPr lang="en-US" altLang="ko-KR" dirty="0"/>
              <a:t>: l[i-1]&lt;x&lt;=l[</a:t>
            </a:r>
            <a:r>
              <a:rPr lang="en-US" altLang="ko-KR" dirty="0" err="1"/>
              <a:t>i</a:t>
            </a:r>
            <a:r>
              <a:rPr lang="en-US" altLang="ko-KR" dirty="0"/>
              <a:t>] if </a:t>
            </a:r>
            <a:r>
              <a:rPr lang="en-US" altLang="ko-KR" dirty="0" err="1"/>
              <a:t>i</a:t>
            </a:r>
            <a:r>
              <a:rPr lang="en-US" altLang="ko-KR" dirty="0"/>
              <a:t>!=0 ,	</a:t>
            </a:r>
            <a:r>
              <a:rPr lang="en-US" altLang="ko-KR" dirty="0" err="1"/>
              <a:t>bisect_right</a:t>
            </a:r>
            <a:r>
              <a:rPr lang="en-US" altLang="ko-KR" dirty="0"/>
              <a:t>: l[</a:t>
            </a:r>
            <a:r>
              <a:rPr lang="en-US" altLang="ko-KR" dirty="0" err="1"/>
              <a:t>i</a:t>
            </a:r>
            <a:r>
              <a:rPr lang="en-US" altLang="ko-KR" dirty="0"/>
              <a:t>]&lt;=x&lt;l[i+1] if </a:t>
            </a:r>
            <a:r>
              <a:rPr lang="en-US" altLang="ko-KR" dirty="0" err="1"/>
              <a:t>i</a:t>
            </a:r>
            <a:r>
              <a:rPr lang="en-US" altLang="ko-KR" dirty="0"/>
              <a:t>!=</a:t>
            </a:r>
            <a:r>
              <a:rPr lang="en-US" altLang="ko-KR" dirty="0" err="1"/>
              <a:t>len</a:t>
            </a:r>
            <a:r>
              <a:rPr lang="en-US" altLang="ko-KR" dirty="0"/>
              <a:t>(l)-1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542D800-972A-40B8-8822-DC14C2F68A26}"/>
              </a:ext>
            </a:extLst>
          </p:cNvPr>
          <p:cNvGraphicFramePr>
            <a:graphicFrameLocks noGrp="1"/>
          </p:cNvGraphicFramePr>
          <p:nvPr/>
        </p:nvGraphicFramePr>
        <p:xfrm>
          <a:off x="3054805" y="4327940"/>
          <a:ext cx="6343610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1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245200295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2656573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30515362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22370333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184753442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6" name="아래쪽 화살표 11">
            <a:extLst>
              <a:ext uri="{FF2B5EF4-FFF2-40B4-BE49-F238E27FC236}">
                <a16:creationId xmlns:a16="http://schemas.microsoft.com/office/drawing/2014/main" id="{3B38785C-AE2B-4680-97EF-EDCD50FF241D}"/>
              </a:ext>
            </a:extLst>
          </p:cNvPr>
          <p:cNvSpPr/>
          <p:nvPr/>
        </p:nvSpPr>
        <p:spPr>
          <a:xfrm>
            <a:off x="5752768" y="3805502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789729-2B24-4C52-BF3F-6BF89D4A8D70}"/>
              </a:ext>
            </a:extLst>
          </p:cNvPr>
          <p:cNvSpPr txBox="1"/>
          <p:nvPr/>
        </p:nvSpPr>
        <p:spPr>
          <a:xfrm>
            <a:off x="5149707" y="5408078"/>
            <a:ext cx="215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bisect_left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l,x</a:t>
            </a:r>
            <a:r>
              <a:rPr lang="en-US" altLang="ko-KR" sz="1600" dirty="0"/>
              <a:t>)==4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F592B-F602-4F43-8363-B309EA0D9EDC}"/>
              </a:ext>
            </a:extLst>
          </p:cNvPr>
          <p:cNvSpPr txBox="1"/>
          <p:nvPr/>
        </p:nvSpPr>
        <p:spPr>
          <a:xfrm>
            <a:off x="5437428" y="5062345"/>
            <a:ext cx="1317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x=8 or 9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4166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1546637" y="954522"/>
            <a:ext cx="9098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합병 정렬</a:t>
            </a:r>
            <a:r>
              <a:rPr lang="en-US" altLang="ko-KR" dirty="0"/>
              <a:t>(Merge Sort) -&gt; Divide and Conquer</a:t>
            </a:r>
            <a:r>
              <a:rPr lang="ko-KR" altLang="en-US" dirty="0"/>
              <a:t>를 이용하여 정렬하는 알고리즘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합병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70872F-D49D-40A3-B338-6EBBC26B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19" y="1513227"/>
            <a:ext cx="7965287" cy="504652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6F0391B-6103-41E4-A53F-04C12E8A6678}"/>
              </a:ext>
            </a:extLst>
          </p:cNvPr>
          <p:cNvSpPr/>
          <p:nvPr/>
        </p:nvSpPr>
        <p:spPr>
          <a:xfrm>
            <a:off x="1048624" y="2374084"/>
            <a:ext cx="645952" cy="15687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7A6DF-1BB9-4119-8A02-5F2B5D3DD2C6}"/>
              </a:ext>
            </a:extLst>
          </p:cNvPr>
          <p:cNvSpPr txBox="1"/>
          <p:nvPr/>
        </p:nvSpPr>
        <p:spPr>
          <a:xfrm>
            <a:off x="192947" y="2986481"/>
            <a:ext cx="6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72C4"/>
                </a:solidFill>
              </a:rPr>
              <a:t>분할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784F76-375A-4557-AE57-AD15E40C34EC}"/>
              </a:ext>
            </a:extLst>
          </p:cNvPr>
          <p:cNvSpPr/>
          <p:nvPr/>
        </p:nvSpPr>
        <p:spPr>
          <a:xfrm>
            <a:off x="717319" y="4085439"/>
            <a:ext cx="1069536" cy="15687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51546-B143-4EE2-9505-7E1583C32D22}"/>
              </a:ext>
            </a:extLst>
          </p:cNvPr>
          <p:cNvSpPr txBox="1"/>
          <p:nvPr/>
        </p:nvSpPr>
        <p:spPr>
          <a:xfrm>
            <a:off x="37751" y="4685144"/>
            <a:ext cx="645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정복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8ED3207-DC2B-48FF-B39B-266E72FB1858}"/>
                  </a:ext>
                </a:extLst>
              </p:cNvPr>
              <p:cNvSpPr/>
              <p:nvPr/>
            </p:nvSpPr>
            <p:spPr>
              <a:xfrm>
                <a:off x="6135415" y="3479503"/>
                <a:ext cx="604120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32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ko-KR" sz="32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sz="32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32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n</m:t>
                    </m:r>
                    <m:func>
                      <m:funcPr>
                        <m:ctrlPr>
                          <a:rPr lang="en-US" altLang="ko-KR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ko-KR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  <m:r>
                      <a:rPr lang="en-US" altLang="ko-KR" sz="3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200" dirty="0">
                    <a:solidFill>
                      <a:srgbClr val="00B0F0"/>
                    </a:solidFill>
                  </a:rPr>
                  <a:t> sorting algorithm!!</a:t>
                </a: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8ED3207-DC2B-48FF-B39B-266E72FB1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415" y="3479503"/>
                <a:ext cx="6041205" cy="584775"/>
              </a:xfrm>
              <a:prstGeom prst="rect">
                <a:avLst/>
              </a:prstGeom>
              <a:blipFill>
                <a:blip r:embed="rId3"/>
                <a:stretch>
                  <a:fillRect t="-14583" r="-1816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09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2" grpId="0" animBg="1"/>
      <p:bldP spid="13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1546637" y="954522"/>
            <a:ext cx="9098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합병 정렬</a:t>
            </a:r>
            <a:r>
              <a:rPr lang="en-US" altLang="ko-KR" dirty="0"/>
              <a:t>(Merge Sort) -&gt; Divide and Conquer</a:t>
            </a:r>
            <a:r>
              <a:rPr lang="ko-KR" altLang="en-US" dirty="0"/>
              <a:t>를 이용하여 정렬하는 알고리즘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합병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70872F-D49D-40A3-B338-6EBBC26B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19" y="1513227"/>
            <a:ext cx="7965287" cy="504652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6F0391B-6103-41E4-A53F-04C12E8A6678}"/>
              </a:ext>
            </a:extLst>
          </p:cNvPr>
          <p:cNvSpPr/>
          <p:nvPr/>
        </p:nvSpPr>
        <p:spPr>
          <a:xfrm>
            <a:off x="1048624" y="2374084"/>
            <a:ext cx="645952" cy="15687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7A6DF-1BB9-4119-8A02-5F2B5D3DD2C6}"/>
              </a:ext>
            </a:extLst>
          </p:cNvPr>
          <p:cNvSpPr txBox="1"/>
          <p:nvPr/>
        </p:nvSpPr>
        <p:spPr>
          <a:xfrm>
            <a:off x="192947" y="2986481"/>
            <a:ext cx="6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72C4"/>
                </a:solidFill>
              </a:rPr>
              <a:t>분할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784F76-375A-4557-AE57-AD15E40C34EC}"/>
              </a:ext>
            </a:extLst>
          </p:cNvPr>
          <p:cNvSpPr/>
          <p:nvPr/>
        </p:nvSpPr>
        <p:spPr>
          <a:xfrm>
            <a:off x="717319" y="4085439"/>
            <a:ext cx="1069536" cy="15687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51546-B143-4EE2-9505-7E1583C32D22}"/>
              </a:ext>
            </a:extLst>
          </p:cNvPr>
          <p:cNvSpPr txBox="1"/>
          <p:nvPr/>
        </p:nvSpPr>
        <p:spPr>
          <a:xfrm>
            <a:off x="37751" y="4685144"/>
            <a:ext cx="645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정복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F2F9B6-0DAD-4CAA-A3CB-872E20485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304" y="1341631"/>
            <a:ext cx="4898053" cy="3712845"/>
          </a:xfrm>
          <a:prstGeom prst="rect">
            <a:avLst/>
          </a:prstGeom>
          <a:ln w="44450"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1F0D430-7213-4DB9-8858-767FC5B852E1}"/>
              </a:ext>
            </a:extLst>
          </p:cNvPr>
          <p:cNvSpPr/>
          <p:nvPr/>
        </p:nvSpPr>
        <p:spPr>
          <a:xfrm>
            <a:off x="7920990" y="4777739"/>
            <a:ext cx="1680210" cy="194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B27A3-4FEA-4C41-A311-921C2FA7FE65}"/>
              </a:ext>
            </a:extLst>
          </p:cNvPr>
          <p:cNvSpPr txBox="1"/>
          <p:nvPr/>
        </p:nvSpPr>
        <p:spPr>
          <a:xfrm>
            <a:off x="9075421" y="5654181"/>
            <a:ext cx="12801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정복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합병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FB115E-AF4C-4F01-B8F5-720BAC06905E}"/>
              </a:ext>
            </a:extLst>
          </p:cNvPr>
          <p:cNvCxnSpPr/>
          <p:nvPr/>
        </p:nvCxnSpPr>
        <p:spPr>
          <a:xfrm flipH="1" flipV="1">
            <a:off x="9372600" y="5054476"/>
            <a:ext cx="228600" cy="599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D42372-EEB5-47A1-B18F-2A3412AFCEDA}"/>
              </a:ext>
            </a:extLst>
          </p:cNvPr>
          <p:cNvSpPr/>
          <p:nvPr/>
        </p:nvSpPr>
        <p:spPr>
          <a:xfrm>
            <a:off x="7198803" y="4255056"/>
            <a:ext cx="3536001" cy="505127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E0559-5AB7-4EB3-8BA9-E629CFB967A9}"/>
              </a:ext>
            </a:extLst>
          </p:cNvPr>
          <p:cNvSpPr txBox="1"/>
          <p:nvPr/>
        </p:nvSpPr>
        <p:spPr>
          <a:xfrm>
            <a:off x="9742555" y="3884258"/>
            <a:ext cx="12801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72C4"/>
                </a:solidFill>
              </a:rPr>
              <a:t>분할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39CDB3C-8821-4AAF-980B-AB612859A2EC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9144001" y="4068924"/>
            <a:ext cx="598554" cy="132554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68B777-29A6-49B2-AD47-1CD36BA5D345}"/>
              </a:ext>
            </a:extLst>
          </p:cNvPr>
          <p:cNvSpPr/>
          <p:nvPr/>
        </p:nvSpPr>
        <p:spPr>
          <a:xfrm flipV="1">
            <a:off x="6820389" y="2108276"/>
            <a:ext cx="4060969" cy="1816773"/>
          </a:xfrm>
          <a:prstGeom prst="rect">
            <a:avLst/>
          </a:prstGeom>
          <a:noFill/>
          <a:ln w="28575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E95E3E-6748-4C6F-AFCB-BAFE41A3C1D0}"/>
              </a:ext>
            </a:extLst>
          </p:cNvPr>
          <p:cNvSpPr txBox="1"/>
          <p:nvPr/>
        </p:nvSpPr>
        <p:spPr>
          <a:xfrm>
            <a:off x="9651118" y="2442269"/>
            <a:ext cx="12801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CC66"/>
                </a:solidFill>
              </a:rPr>
              <a:t>종료조건</a:t>
            </a:r>
          </a:p>
        </p:txBody>
      </p:sp>
    </p:spTree>
    <p:extLst>
      <p:ext uri="{BB962C8B-B14F-4D97-AF65-F5344CB8AC3E}">
        <p14:creationId xmlns:p14="http://schemas.microsoft.com/office/powerpoint/2010/main" val="222070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1546637" y="954522"/>
            <a:ext cx="9098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합병 정렬</a:t>
            </a:r>
            <a:r>
              <a:rPr lang="en-US" altLang="ko-KR" dirty="0"/>
              <a:t>(Merge Sort) -&gt; Divide and Conquer</a:t>
            </a:r>
            <a:r>
              <a:rPr lang="ko-KR" altLang="en-US" dirty="0"/>
              <a:t>를 이용하여 정렬하는 알고리즘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합병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E1FC3E-647C-4B21-8CC0-4CA98CF4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2486505"/>
            <a:ext cx="5953125" cy="1666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0E8F34-BF21-45E1-A887-D2D041C52897}"/>
              </a:ext>
            </a:extLst>
          </p:cNvPr>
          <p:cNvSpPr txBox="1"/>
          <p:nvPr/>
        </p:nvSpPr>
        <p:spPr>
          <a:xfrm>
            <a:off x="4011930" y="21145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list1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1EB06E-58FD-4558-A0B3-B1AFA34DA844}"/>
              </a:ext>
            </a:extLst>
          </p:cNvPr>
          <p:cNvSpPr txBox="1"/>
          <p:nvPr/>
        </p:nvSpPr>
        <p:spPr>
          <a:xfrm>
            <a:off x="7410450" y="21145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826A6B-8C64-4713-8B5A-2D32DAF99A05}"/>
                  </a:ext>
                </a:extLst>
              </p:cNvPr>
              <p:cNvSpPr txBox="1"/>
              <p:nvPr/>
            </p:nvSpPr>
            <p:spPr>
              <a:xfrm>
                <a:off x="8416290" y="3661890"/>
                <a:ext cx="3608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merge(list1,list2) 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return </a:t>
                </a:r>
                <a:r>
                  <a:rPr lang="ko-KR" altLang="en-US" dirty="0"/>
                  <a:t>값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826A6B-8C64-4713-8B5A-2D32DAF99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290" y="3661890"/>
                <a:ext cx="3608070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590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4" y="1369938"/>
            <a:ext cx="9098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정렬된 두 개의 리스트가 주어졌을 때</a:t>
            </a:r>
            <a:r>
              <a:rPr lang="en-US" altLang="ko-KR" dirty="0"/>
              <a:t>, </a:t>
            </a:r>
            <a:r>
              <a:rPr lang="ko-KR" altLang="en-US" dirty="0"/>
              <a:t>두 리스트를 합병하여 정렬한 결과의 각 원소가 두 리스트 중 어떤 리스트에서 가져온 것인지 계산하는 프로그램을 작성하여라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합병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5C847-0B4B-4118-A1B4-D91F2CAE4444}"/>
              </a:ext>
            </a:extLst>
          </p:cNvPr>
          <p:cNvGraphicFramePr>
            <a:graphicFrameLocks noGrp="1"/>
          </p:cNvGraphicFramePr>
          <p:nvPr/>
        </p:nvGraphicFramePr>
        <p:xfrm>
          <a:off x="6390781" y="2800647"/>
          <a:ext cx="3317375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EE36F4-5425-4A6A-BE67-3A08E27A12CA}"/>
              </a:ext>
            </a:extLst>
          </p:cNvPr>
          <p:cNvGraphicFramePr>
            <a:graphicFrameLocks noGrp="1"/>
          </p:cNvGraphicFramePr>
          <p:nvPr/>
        </p:nvGraphicFramePr>
        <p:xfrm>
          <a:off x="2615339" y="2800647"/>
          <a:ext cx="3317375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D6922E0-21EA-4BAB-8A02-A9588B5FD924}"/>
              </a:ext>
            </a:extLst>
          </p:cNvPr>
          <p:cNvSpPr txBox="1"/>
          <p:nvPr/>
        </p:nvSpPr>
        <p:spPr>
          <a:xfrm>
            <a:off x="3924300" y="23241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List 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90DF5-30F8-4721-83C2-C3A8E4CDF317}"/>
              </a:ext>
            </a:extLst>
          </p:cNvPr>
          <p:cNvSpPr txBox="1"/>
          <p:nvPr/>
        </p:nvSpPr>
        <p:spPr>
          <a:xfrm>
            <a:off x="7724775" y="23241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35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56834" y="1304179"/>
            <a:ext cx="10187297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500" dirty="0"/>
              <a:t>재귀 함수가 무엇을 하는 함수인지 </a:t>
            </a:r>
            <a:r>
              <a:rPr lang="ko-KR" altLang="en-US" sz="2500" b="1" dirty="0">
                <a:solidFill>
                  <a:srgbClr val="FF0000"/>
                </a:solidFill>
              </a:rPr>
              <a:t>명확하게 정의합니다</a:t>
            </a:r>
            <a:r>
              <a:rPr lang="en-US" altLang="ko-KR" sz="2500" dirty="0"/>
              <a:t>.</a:t>
            </a:r>
          </a:p>
          <a:p>
            <a:pPr lvl="1"/>
            <a:r>
              <a:rPr lang="en-US" altLang="ko-KR" dirty="0"/>
              <a:t>- </a:t>
            </a:r>
            <a:r>
              <a:rPr lang="ko-KR" altLang="en-US" b="1" u="sng" dirty="0"/>
              <a:t>함수 이름</a:t>
            </a:r>
            <a:r>
              <a:rPr lang="ko-KR" altLang="en-US" dirty="0"/>
              <a:t>이 의미가 있을수록 좋습니다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함수가 지니는 </a:t>
            </a:r>
            <a:r>
              <a:rPr lang="ko-KR" altLang="en-US" b="1" u="sng" dirty="0"/>
              <a:t>매개변수</a:t>
            </a:r>
            <a:r>
              <a:rPr lang="ko-KR" altLang="en-US" dirty="0"/>
              <a:t>들</a:t>
            </a:r>
            <a:r>
              <a:rPr lang="en-US" altLang="ko-KR" dirty="0"/>
              <a:t>, </a:t>
            </a:r>
            <a:r>
              <a:rPr lang="ko-KR" altLang="en-US" dirty="0"/>
              <a:t>함수가</a:t>
            </a:r>
            <a:r>
              <a:rPr lang="en-US" altLang="ko-KR" dirty="0"/>
              <a:t> </a:t>
            </a:r>
            <a:r>
              <a:rPr lang="ko-KR" altLang="en-US" b="1" u="sng" dirty="0"/>
              <a:t>무엇을 반환</a:t>
            </a:r>
            <a:r>
              <a:rPr lang="ko-KR" altLang="en-US" dirty="0"/>
              <a:t>하는지 등이 정의 안에 전부 녹아 있어야 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양의 정수 </a:t>
            </a:r>
            <a:r>
              <a:rPr lang="en-US" altLang="ko-KR" dirty="0"/>
              <a:t>n</a:t>
            </a:r>
            <a:r>
              <a:rPr lang="ko-KR" altLang="en-US" dirty="0"/>
              <a:t>이 주어졌을 때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 합한 수를 계산하여라</a:t>
            </a:r>
            <a:r>
              <a:rPr lang="en-US" altLang="ko-KR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재귀 함수 구현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Tip 3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가지</a:t>
            </a:r>
            <a:endParaRPr lang="en-US" altLang="ko-K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A1E042-C643-84E4-496B-4E36FC163929}"/>
              </a:ext>
            </a:extLst>
          </p:cNvPr>
          <p:cNvSpPr/>
          <p:nvPr/>
        </p:nvSpPr>
        <p:spPr>
          <a:xfrm>
            <a:off x="2024744" y="3508135"/>
            <a:ext cx="8509517" cy="138110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def Sum (a, b): </a:t>
            </a:r>
            <a:r>
              <a:rPr lang="en-US" altLang="ko-KR" dirty="0">
                <a:solidFill>
                  <a:srgbClr val="FF0000"/>
                </a:solidFill>
              </a:rPr>
              <a:t># </a:t>
            </a:r>
            <a:r>
              <a:rPr lang="ko-KR" altLang="en-US" dirty="0">
                <a:solidFill>
                  <a:srgbClr val="FF0000"/>
                </a:solidFill>
              </a:rPr>
              <a:t>자연수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부터 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ko-KR" altLang="en-US" dirty="0">
                <a:solidFill>
                  <a:srgbClr val="FF0000"/>
                </a:solidFill>
              </a:rPr>
              <a:t>까지의 합을 반환하는 함수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if a==b: 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return a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return Sum(a,b-1)+b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EDF02-0BF3-5DF9-1FD8-E558135C3C3F}"/>
              </a:ext>
            </a:extLst>
          </p:cNvPr>
          <p:cNvSpPr txBox="1"/>
          <p:nvPr/>
        </p:nvSpPr>
        <p:spPr>
          <a:xfrm>
            <a:off x="2024744" y="5242560"/>
            <a:ext cx="407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Sum(4,9) = 39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8DA390-5DCA-C7C1-6689-966348086D6D}"/>
              </a:ext>
            </a:extLst>
          </p:cNvPr>
          <p:cNvSpPr/>
          <p:nvPr/>
        </p:nvSpPr>
        <p:spPr>
          <a:xfrm>
            <a:off x="2468880" y="3931920"/>
            <a:ext cx="2448560" cy="8839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194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4" y="1369938"/>
            <a:ext cx="9098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정렬된 두 개의 리스트가 주어졌을 때</a:t>
            </a:r>
            <a:r>
              <a:rPr lang="en-US" altLang="ko-KR" dirty="0"/>
              <a:t>, </a:t>
            </a:r>
            <a:r>
              <a:rPr lang="ko-KR" altLang="en-US" dirty="0"/>
              <a:t>두 리스트를 합병하여 정렬한 결과의 각 원소가 두 리스트 중 어떤 리스트에서 가져온 것인지 계산하는 프로그램을 작성하여라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합병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5C847-0B4B-4118-A1B4-D91F2CAE4444}"/>
              </a:ext>
            </a:extLst>
          </p:cNvPr>
          <p:cNvGraphicFramePr>
            <a:graphicFrameLocks noGrp="1"/>
          </p:cNvGraphicFramePr>
          <p:nvPr/>
        </p:nvGraphicFramePr>
        <p:xfrm>
          <a:off x="6390781" y="2800647"/>
          <a:ext cx="3317375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EE36F4-5425-4A6A-BE67-3A08E27A12CA}"/>
              </a:ext>
            </a:extLst>
          </p:cNvPr>
          <p:cNvGraphicFramePr>
            <a:graphicFrameLocks noGrp="1"/>
          </p:cNvGraphicFramePr>
          <p:nvPr/>
        </p:nvGraphicFramePr>
        <p:xfrm>
          <a:off x="2615339" y="2800647"/>
          <a:ext cx="3317375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D6922E0-21EA-4BAB-8A02-A9588B5FD924}"/>
              </a:ext>
            </a:extLst>
          </p:cNvPr>
          <p:cNvSpPr txBox="1"/>
          <p:nvPr/>
        </p:nvSpPr>
        <p:spPr>
          <a:xfrm>
            <a:off x="3924300" y="23241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List 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90DF5-30F8-4721-83C2-C3A8E4CDF317}"/>
              </a:ext>
            </a:extLst>
          </p:cNvPr>
          <p:cNvSpPr txBox="1"/>
          <p:nvPr/>
        </p:nvSpPr>
        <p:spPr>
          <a:xfrm>
            <a:off x="7724775" y="23241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451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4" y="1369938"/>
            <a:ext cx="9098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정렬된 두 개의 리스트가 주어졌을 때</a:t>
            </a:r>
            <a:r>
              <a:rPr lang="en-US" altLang="ko-KR" dirty="0"/>
              <a:t>, </a:t>
            </a:r>
            <a:r>
              <a:rPr lang="ko-KR" altLang="en-US" dirty="0"/>
              <a:t>두 리스트를 합병하여 정렬한 결과의 각 원소가 두 리스트 중 어떤 리스트에서 가져온 것인지 계산하는 프로그램을 작성하여라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합병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5C847-0B4B-4118-A1B4-D91F2CAE4444}"/>
              </a:ext>
            </a:extLst>
          </p:cNvPr>
          <p:cNvGraphicFramePr>
            <a:graphicFrameLocks noGrp="1"/>
          </p:cNvGraphicFramePr>
          <p:nvPr/>
        </p:nvGraphicFramePr>
        <p:xfrm>
          <a:off x="6390781" y="2800647"/>
          <a:ext cx="3317375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EE36F4-5425-4A6A-BE67-3A08E27A12CA}"/>
              </a:ext>
            </a:extLst>
          </p:cNvPr>
          <p:cNvGraphicFramePr>
            <a:graphicFrameLocks noGrp="1"/>
          </p:cNvGraphicFramePr>
          <p:nvPr/>
        </p:nvGraphicFramePr>
        <p:xfrm>
          <a:off x="2615339" y="2800647"/>
          <a:ext cx="3317375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CCA8A5A-F22B-4C48-90B1-2B0FB7E2157B}"/>
              </a:ext>
            </a:extLst>
          </p:cNvPr>
          <p:cNvGraphicFramePr>
            <a:graphicFrameLocks noGrp="1"/>
          </p:cNvGraphicFramePr>
          <p:nvPr/>
        </p:nvGraphicFramePr>
        <p:xfrm>
          <a:off x="2924195" y="4359478"/>
          <a:ext cx="6343610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1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245200295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2656573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30515362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22370333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184753442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9" name="아래쪽 화살표 11">
            <a:extLst>
              <a:ext uri="{FF2B5EF4-FFF2-40B4-BE49-F238E27FC236}">
                <a16:creationId xmlns:a16="http://schemas.microsoft.com/office/drawing/2014/main" id="{DE69E8C8-FAD7-4807-9176-558D017F5981}"/>
              </a:ext>
            </a:extLst>
          </p:cNvPr>
          <p:cNvSpPr/>
          <p:nvPr/>
        </p:nvSpPr>
        <p:spPr>
          <a:xfrm rot="10800000">
            <a:off x="2752579" y="3557156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11">
            <a:extLst>
              <a:ext uri="{FF2B5EF4-FFF2-40B4-BE49-F238E27FC236}">
                <a16:creationId xmlns:a16="http://schemas.microsoft.com/office/drawing/2014/main" id="{EC21AB7D-F74F-4164-AFFC-D310EBDE59BB}"/>
              </a:ext>
            </a:extLst>
          </p:cNvPr>
          <p:cNvSpPr/>
          <p:nvPr/>
        </p:nvSpPr>
        <p:spPr>
          <a:xfrm rot="10800000">
            <a:off x="6558334" y="3557157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CAAF4-A200-4452-A167-9FE938738D33}"/>
              </a:ext>
            </a:extLst>
          </p:cNvPr>
          <p:cNvSpPr txBox="1"/>
          <p:nvPr/>
        </p:nvSpPr>
        <p:spPr>
          <a:xfrm>
            <a:off x="3924300" y="23241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List 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768188-7229-4837-BA3E-9E737D072326}"/>
              </a:ext>
            </a:extLst>
          </p:cNvPr>
          <p:cNvSpPr txBox="1"/>
          <p:nvPr/>
        </p:nvSpPr>
        <p:spPr>
          <a:xfrm>
            <a:off x="7724775" y="23241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93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4" y="1369938"/>
            <a:ext cx="9098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정렬된 두 개의 리스트가 주어졌을 때</a:t>
            </a:r>
            <a:r>
              <a:rPr lang="en-US" altLang="ko-KR" dirty="0"/>
              <a:t>, </a:t>
            </a:r>
            <a:r>
              <a:rPr lang="ko-KR" altLang="en-US" dirty="0"/>
              <a:t>두 리스트를 합병하여 정렬한 결과의 각 원소가 두 리스트 중 어떤 리스트에서 가져온 것인지 계산하는 프로그램을 작성하여라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합병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5C847-0B4B-4118-A1B4-D91F2CAE4444}"/>
              </a:ext>
            </a:extLst>
          </p:cNvPr>
          <p:cNvGraphicFramePr>
            <a:graphicFrameLocks noGrp="1"/>
          </p:cNvGraphicFramePr>
          <p:nvPr/>
        </p:nvGraphicFramePr>
        <p:xfrm>
          <a:off x="6390781" y="2800647"/>
          <a:ext cx="3317375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EE36F4-5425-4A6A-BE67-3A08E27A12CA}"/>
              </a:ext>
            </a:extLst>
          </p:cNvPr>
          <p:cNvGraphicFramePr>
            <a:graphicFrameLocks noGrp="1"/>
          </p:cNvGraphicFramePr>
          <p:nvPr/>
        </p:nvGraphicFramePr>
        <p:xfrm>
          <a:off x="2615339" y="2800647"/>
          <a:ext cx="3317375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CCA8A5A-F22B-4C48-90B1-2B0FB7E2157B}"/>
              </a:ext>
            </a:extLst>
          </p:cNvPr>
          <p:cNvGraphicFramePr>
            <a:graphicFrameLocks noGrp="1"/>
          </p:cNvGraphicFramePr>
          <p:nvPr/>
        </p:nvGraphicFramePr>
        <p:xfrm>
          <a:off x="2924195" y="4359478"/>
          <a:ext cx="6343610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1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245200295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2656573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30515362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22370333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184753442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9" name="아래쪽 화살표 11">
            <a:extLst>
              <a:ext uri="{FF2B5EF4-FFF2-40B4-BE49-F238E27FC236}">
                <a16:creationId xmlns:a16="http://schemas.microsoft.com/office/drawing/2014/main" id="{DE69E8C8-FAD7-4807-9176-558D017F5981}"/>
              </a:ext>
            </a:extLst>
          </p:cNvPr>
          <p:cNvSpPr/>
          <p:nvPr/>
        </p:nvSpPr>
        <p:spPr>
          <a:xfrm rot="10800000">
            <a:off x="2752579" y="3557156"/>
            <a:ext cx="343231" cy="4481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11">
            <a:extLst>
              <a:ext uri="{FF2B5EF4-FFF2-40B4-BE49-F238E27FC236}">
                <a16:creationId xmlns:a16="http://schemas.microsoft.com/office/drawing/2014/main" id="{EC21AB7D-F74F-4164-AFFC-D310EBDE59BB}"/>
              </a:ext>
            </a:extLst>
          </p:cNvPr>
          <p:cNvSpPr/>
          <p:nvPr/>
        </p:nvSpPr>
        <p:spPr>
          <a:xfrm rot="10800000">
            <a:off x="6558334" y="3557157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C60A6-67D9-41C5-B889-AE669F4D63FF}"/>
              </a:ext>
            </a:extLst>
          </p:cNvPr>
          <p:cNvSpPr txBox="1"/>
          <p:nvPr/>
        </p:nvSpPr>
        <p:spPr>
          <a:xfrm>
            <a:off x="3924300" y="23241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List 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15E64-98A7-4802-89BF-F5BECE61CADF}"/>
              </a:ext>
            </a:extLst>
          </p:cNvPr>
          <p:cNvSpPr txBox="1"/>
          <p:nvPr/>
        </p:nvSpPr>
        <p:spPr>
          <a:xfrm>
            <a:off x="7724775" y="23241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053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4" y="1369938"/>
            <a:ext cx="9098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정렬된 두 개의 리스트가 주어졌을 때</a:t>
            </a:r>
            <a:r>
              <a:rPr lang="en-US" altLang="ko-KR" dirty="0"/>
              <a:t>, </a:t>
            </a:r>
            <a:r>
              <a:rPr lang="ko-KR" altLang="en-US" dirty="0"/>
              <a:t>두 리스트를 합병하여 정렬한 결과의 각 원소가 두 리스트 중 어떤 리스트에서 가져온 것인지 계산하는 프로그램을 작성하여라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합병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5C847-0B4B-4118-A1B4-D91F2CAE4444}"/>
              </a:ext>
            </a:extLst>
          </p:cNvPr>
          <p:cNvGraphicFramePr>
            <a:graphicFrameLocks noGrp="1"/>
          </p:cNvGraphicFramePr>
          <p:nvPr/>
        </p:nvGraphicFramePr>
        <p:xfrm>
          <a:off x="6390781" y="2800647"/>
          <a:ext cx="3317375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EE36F4-5425-4A6A-BE67-3A08E27A12CA}"/>
              </a:ext>
            </a:extLst>
          </p:cNvPr>
          <p:cNvGraphicFramePr>
            <a:graphicFrameLocks noGrp="1"/>
          </p:cNvGraphicFramePr>
          <p:nvPr/>
        </p:nvGraphicFramePr>
        <p:xfrm>
          <a:off x="2615339" y="2800647"/>
          <a:ext cx="3317375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CCA8A5A-F22B-4C48-90B1-2B0FB7E2157B}"/>
              </a:ext>
            </a:extLst>
          </p:cNvPr>
          <p:cNvGraphicFramePr>
            <a:graphicFrameLocks noGrp="1"/>
          </p:cNvGraphicFramePr>
          <p:nvPr/>
        </p:nvGraphicFramePr>
        <p:xfrm>
          <a:off x="2924195" y="4359478"/>
          <a:ext cx="6343610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1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245200295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2656573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30515362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22370333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184753442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9" name="아래쪽 화살표 11">
            <a:extLst>
              <a:ext uri="{FF2B5EF4-FFF2-40B4-BE49-F238E27FC236}">
                <a16:creationId xmlns:a16="http://schemas.microsoft.com/office/drawing/2014/main" id="{DE69E8C8-FAD7-4807-9176-558D017F5981}"/>
              </a:ext>
            </a:extLst>
          </p:cNvPr>
          <p:cNvSpPr/>
          <p:nvPr/>
        </p:nvSpPr>
        <p:spPr>
          <a:xfrm rot="10800000">
            <a:off x="3449264" y="3557157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11">
            <a:extLst>
              <a:ext uri="{FF2B5EF4-FFF2-40B4-BE49-F238E27FC236}">
                <a16:creationId xmlns:a16="http://schemas.microsoft.com/office/drawing/2014/main" id="{EC21AB7D-F74F-4164-AFFC-D310EBDE59BB}"/>
              </a:ext>
            </a:extLst>
          </p:cNvPr>
          <p:cNvSpPr/>
          <p:nvPr/>
        </p:nvSpPr>
        <p:spPr>
          <a:xfrm rot="10800000">
            <a:off x="6558334" y="3557157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4BA6A-4775-422F-B440-3465A40CC54E}"/>
              </a:ext>
            </a:extLst>
          </p:cNvPr>
          <p:cNvSpPr txBox="1"/>
          <p:nvPr/>
        </p:nvSpPr>
        <p:spPr>
          <a:xfrm>
            <a:off x="3924300" y="23241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List 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C0F73-6225-46A5-B43C-59F3BC7808D2}"/>
              </a:ext>
            </a:extLst>
          </p:cNvPr>
          <p:cNvSpPr txBox="1"/>
          <p:nvPr/>
        </p:nvSpPr>
        <p:spPr>
          <a:xfrm>
            <a:off x="7724775" y="23241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505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4" y="1369938"/>
            <a:ext cx="9098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정렬된 두 개의 리스트가 주어졌을 때</a:t>
            </a:r>
            <a:r>
              <a:rPr lang="en-US" altLang="ko-KR" dirty="0"/>
              <a:t>, </a:t>
            </a:r>
            <a:r>
              <a:rPr lang="ko-KR" altLang="en-US" dirty="0"/>
              <a:t>두 리스트를 합병하여 정렬한 결과의 각 원소가 두 리스트 중 어떤 리스트에서 가져온 것인지 계산하는 프로그램을 작성하여라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합병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5C847-0B4B-4118-A1B4-D91F2CAE4444}"/>
              </a:ext>
            </a:extLst>
          </p:cNvPr>
          <p:cNvGraphicFramePr>
            <a:graphicFrameLocks noGrp="1"/>
          </p:cNvGraphicFramePr>
          <p:nvPr/>
        </p:nvGraphicFramePr>
        <p:xfrm>
          <a:off x="6390781" y="2800647"/>
          <a:ext cx="3317375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EE36F4-5425-4A6A-BE67-3A08E27A12CA}"/>
              </a:ext>
            </a:extLst>
          </p:cNvPr>
          <p:cNvGraphicFramePr>
            <a:graphicFrameLocks noGrp="1"/>
          </p:cNvGraphicFramePr>
          <p:nvPr/>
        </p:nvGraphicFramePr>
        <p:xfrm>
          <a:off x="2615339" y="2800647"/>
          <a:ext cx="3317375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CCA8A5A-F22B-4C48-90B1-2B0FB7E2157B}"/>
              </a:ext>
            </a:extLst>
          </p:cNvPr>
          <p:cNvGraphicFramePr>
            <a:graphicFrameLocks noGrp="1"/>
          </p:cNvGraphicFramePr>
          <p:nvPr/>
        </p:nvGraphicFramePr>
        <p:xfrm>
          <a:off x="2924195" y="4359478"/>
          <a:ext cx="6343610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1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245200295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2656573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30515362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22370333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184753442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9" name="아래쪽 화살표 11">
            <a:extLst>
              <a:ext uri="{FF2B5EF4-FFF2-40B4-BE49-F238E27FC236}">
                <a16:creationId xmlns:a16="http://schemas.microsoft.com/office/drawing/2014/main" id="{DE69E8C8-FAD7-4807-9176-558D017F5981}"/>
              </a:ext>
            </a:extLst>
          </p:cNvPr>
          <p:cNvSpPr/>
          <p:nvPr/>
        </p:nvSpPr>
        <p:spPr>
          <a:xfrm rot="10800000">
            <a:off x="3449264" y="3557157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11">
            <a:extLst>
              <a:ext uri="{FF2B5EF4-FFF2-40B4-BE49-F238E27FC236}">
                <a16:creationId xmlns:a16="http://schemas.microsoft.com/office/drawing/2014/main" id="{EC21AB7D-F74F-4164-AFFC-D310EBDE59BB}"/>
              </a:ext>
            </a:extLst>
          </p:cNvPr>
          <p:cNvSpPr/>
          <p:nvPr/>
        </p:nvSpPr>
        <p:spPr>
          <a:xfrm rot="10800000">
            <a:off x="6558334" y="3557157"/>
            <a:ext cx="343231" cy="4481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A394E-FB1D-4815-9020-B4831EFB4890}"/>
              </a:ext>
            </a:extLst>
          </p:cNvPr>
          <p:cNvSpPr txBox="1"/>
          <p:nvPr/>
        </p:nvSpPr>
        <p:spPr>
          <a:xfrm>
            <a:off x="3924300" y="23241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List 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CFADF-FBAE-4144-B9DD-50A2ED685406}"/>
              </a:ext>
            </a:extLst>
          </p:cNvPr>
          <p:cNvSpPr txBox="1"/>
          <p:nvPr/>
        </p:nvSpPr>
        <p:spPr>
          <a:xfrm>
            <a:off x="7724775" y="23241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981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4" y="1369938"/>
            <a:ext cx="9098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정렬된 두 개의 리스트가 주어졌을 때</a:t>
            </a:r>
            <a:r>
              <a:rPr lang="en-US" altLang="ko-KR" dirty="0"/>
              <a:t>, </a:t>
            </a:r>
            <a:r>
              <a:rPr lang="ko-KR" altLang="en-US" dirty="0"/>
              <a:t>두 리스트를 합병하여 정렬한 결과의 각 원소가 두 리스트 중 어떤 리스트에서 가져온 것인지 계산하는 프로그램을 작성하여라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합병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5C847-0B4B-4118-A1B4-D91F2CAE4444}"/>
              </a:ext>
            </a:extLst>
          </p:cNvPr>
          <p:cNvGraphicFramePr>
            <a:graphicFrameLocks noGrp="1"/>
          </p:cNvGraphicFramePr>
          <p:nvPr/>
        </p:nvGraphicFramePr>
        <p:xfrm>
          <a:off x="6390781" y="2800647"/>
          <a:ext cx="3317375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EE36F4-5425-4A6A-BE67-3A08E27A12CA}"/>
              </a:ext>
            </a:extLst>
          </p:cNvPr>
          <p:cNvGraphicFramePr>
            <a:graphicFrameLocks noGrp="1"/>
          </p:cNvGraphicFramePr>
          <p:nvPr/>
        </p:nvGraphicFramePr>
        <p:xfrm>
          <a:off x="2615339" y="2800647"/>
          <a:ext cx="3317375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CCA8A5A-F22B-4C48-90B1-2B0FB7E2157B}"/>
              </a:ext>
            </a:extLst>
          </p:cNvPr>
          <p:cNvGraphicFramePr>
            <a:graphicFrameLocks noGrp="1"/>
          </p:cNvGraphicFramePr>
          <p:nvPr/>
        </p:nvGraphicFramePr>
        <p:xfrm>
          <a:off x="2924195" y="4359478"/>
          <a:ext cx="6343610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1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245200295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2656573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30515362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22370333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184753442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9" name="아래쪽 화살표 11">
            <a:extLst>
              <a:ext uri="{FF2B5EF4-FFF2-40B4-BE49-F238E27FC236}">
                <a16:creationId xmlns:a16="http://schemas.microsoft.com/office/drawing/2014/main" id="{DE69E8C8-FAD7-4807-9176-558D017F5981}"/>
              </a:ext>
            </a:extLst>
          </p:cNvPr>
          <p:cNvSpPr/>
          <p:nvPr/>
        </p:nvSpPr>
        <p:spPr>
          <a:xfrm rot="10800000">
            <a:off x="3438378" y="3557157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11">
            <a:extLst>
              <a:ext uri="{FF2B5EF4-FFF2-40B4-BE49-F238E27FC236}">
                <a16:creationId xmlns:a16="http://schemas.microsoft.com/office/drawing/2014/main" id="{EC21AB7D-F74F-4164-AFFC-D310EBDE59BB}"/>
              </a:ext>
            </a:extLst>
          </p:cNvPr>
          <p:cNvSpPr/>
          <p:nvPr/>
        </p:nvSpPr>
        <p:spPr>
          <a:xfrm rot="10800000">
            <a:off x="7233248" y="3557158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39EC85-B442-42A3-85FC-190BB1C8D4A0}"/>
              </a:ext>
            </a:extLst>
          </p:cNvPr>
          <p:cNvSpPr txBox="1"/>
          <p:nvPr/>
        </p:nvSpPr>
        <p:spPr>
          <a:xfrm>
            <a:off x="3924300" y="23241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List 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D51C0-2568-4689-80F1-424C4929765E}"/>
              </a:ext>
            </a:extLst>
          </p:cNvPr>
          <p:cNvSpPr txBox="1"/>
          <p:nvPr/>
        </p:nvSpPr>
        <p:spPr>
          <a:xfrm>
            <a:off x="7724775" y="23241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035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4" y="1369938"/>
            <a:ext cx="9098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정렬된 두 개의 리스트가 주어졌을 때</a:t>
            </a:r>
            <a:r>
              <a:rPr lang="en-US" altLang="ko-KR" dirty="0"/>
              <a:t>, </a:t>
            </a:r>
            <a:r>
              <a:rPr lang="ko-KR" altLang="en-US" dirty="0"/>
              <a:t>두 리스트를 합병하여 정렬한 결과의 각 원소가 두 리스트 중 어떤 리스트에서 가져온 것인지 계산하는 프로그램을 작성하여라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합병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5C847-0B4B-4118-A1B4-D91F2CAE4444}"/>
              </a:ext>
            </a:extLst>
          </p:cNvPr>
          <p:cNvGraphicFramePr>
            <a:graphicFrameLocks noGrp="1"/>
          </p:cNvGraphicFramePr>
          <p:nvPr/>
        </p:nvGraphicFramePr>
        <p:xfrm>
          <a:off x="6390781" y="2800647"/>
          <a:ext cx="3317375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EE36F4-5425-4A6A-BE67-3A08E27A12CA}"/>
              </a:ext>
            </a:extLst>
          </p:cNvPr>
          <p:cNvGraphicFramePr>
            <a:graphicFrameLocks noGrp="1"/>
          </p:cNvGraphicFramePr>
          <p:nvPr/>
        </p:nvGraphicFramePr>
        <p:xfrm>
          <a:off x="2615339" y="2800647"/>
          <a:ext cx="3317375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CCA8A5A-F22B-4C48-90B1-2B0FB7E2157B}"/>
              </a:ext>
            </a:extLst>
          </p:cNvPr>
          <p:cNvGraphicFramePr>
            <a:graphicFrameLocks noGrp="1"/>
          </p:cNvGraphicFramePr>
          <p:nvPr/>
        </p:nvGraphicFramePr>
        <p:xfrm>
          <a:off x="2924195" y="4359478"/>
          <a:ext cx="6343610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1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245200295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2656573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30515362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22370333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184753442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9" name="아래쪽 화살표 11">
            <a:extLst>
              <a:ext uri="{FF2B5EF4-FFF2-40B4-BE49-F238E27FC236}">
                <a16:creationId xmlns:a16="http://schemas.microsoft.com/office/drawing/2014/main" id="{DE69E8C8-FAD7-4807-9176-558D017F5981}"/>
              </a:ext>
            </a:extLst>
          </p:cNvPr>
          <p:cNvSpPr/>
          <p:nvPr/>
        </p:nvSpPr>
        <p:spPr>
          <a:xfrm rot="10800000">
            <a:off x="3438378" y="3557157"/>
            <a:ext cx="343231" cy="4481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11">
            <a:extLst>
              <a:ext uri="{FF2B5EF4-FFF2-40B4-BE49-F238E27FC236}">
                <a16:creationId xmlns:a16="http://schemas.microsoft.com/office/drawing/2014/main" id="{EC21AB7D-F74F-4164-AFFC-D310EBDE59BB}"/>
              </a:ext>
            </a:extLst>
          </p:cNvPr>
          <p:cNvSpPr/>
          <p:nvPr/>
        </p:nvSpPr>
        <p:spPr>
          <a:xfrm rot="10800000">
            <a:off x="7233248" y="3557158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0ED75-1FE9-4598-B991-4BFB0CC3A21B}"/>
              </a:ext>
            </a:extLst>
          </p:cNvPr>
          <p:cNvSpPr txBox="1"/>
          <p:nvPr/>
        </p:nvSpPr>
        <p:spPr>
          <a:xfrm>
            <a:off x="3924300" y="23241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List 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A65E6F-A272-4FE6-B82D-AA6637887878}"/>
              </a:ext>
            </a:extLst>
          </p:cNvPr>
          <p:cNvSpPr txBox="1"/>
          <p:nvPr/>
        </p:nvSpPr>
        <p:spPr>
          <a:xfrm>
            <a:off x="7724775" y="23241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050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4" y="1369938"/>
            <a:ext cx="9098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정렬된 두 개의 리스트가 주어졌을 때</a:t>
            </a:r>
            <a:r>
              <a:rPr lang="en-US" altLang="ko-KR" dirty="0"/>
              <a:t>, </a:t>
            </a:r>
            <a:r>
              <a:rPr lang="ko-KR" altLang="en-US" dirty="0"/>
              <a:t>두 리스트를 합병하여 정렬한 결과의 각 원소가 두 리스트 중 어떤 리스트에서 가져온 것인지 계산하는 프로그램을 작성하여라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합병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5C847-0B4B-4118-A1B4-D91F2CAE4444}"/>
              </a:ext>
            </a:extLst>
          </p:cNvPr>
          <p:cNvGraphicFramePr>
            <a:graphicFrameLocks noGrp="1"/>
          </p:cNvGraphicFramePr>
          <p:nvPr/>
        </p:nvGraphicFramePr>
        <p:xfrm>
          <a:off x="6390781" y="2800647"/>
          <a:ext cx="3317375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EE36F4-5425-4A6A-BE67-3A08E27A12CA}"/>
              </a:ext>
            </a:extLst>
          </p:cNvPr>
          <p:cNvGraphicFramePr>
            <a:graphicFrameLocks noGrp="1"/>
          </p:cNvGraphicFramePr>
          <p:nvPr/>
        </p:nvGraphicFramePr>
        <p:xfrm>
          <a:off x="2615339" y="2800647"/>
          <a:ext cx="3317375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CCA8A5A-F22B-4C48-90B1-2B0FB7E2157B}"/>
              </a:ext>
            </a:extLst>
          </p:cNvPr>
          <p:cNvGraphicFramePr>
            <a:graphicFrameLocks noGrp="1"/>
          </p:cNvGraphicFramePr>
          <p:nvPr/>
        </p:nvGraphicFramePr>
        <p:xfrm>
          <a:off x="2924195" y="4359478"/>
          <a:ext cx="6343610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1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245200295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2656573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30515362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22370333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184753442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9" name="아래쪽 화살표 11">
            <a:extLst>
              <a:ext uri="{FF2B5EF4-FFF2-40B4-BE49-F238E27FC236}">
                <a16:creationId xmlns:a16="http://schemas.microsoft.com/office/drawing/2014/main" id="{DE69E8C8-FAD7-4807-9176-558D017F5981}"/>
              </a:ext>
            </a:extLst>
          </p:cNvPr>
          <p:cNvSpPr/>
          <p:nvPr/>
        </p:nvSpPr>
        <p:spPr>
          <a:xfrm rot="10800000">
            <a:off x="4102410" y="3557158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11">
            <a:extLst>
              <a:ext uri="{FF2B5EF4-FFF2-40B4-BE49-F238E27FC236}">
                <a16:creationId xmlns:a16="http://schemas.microsoft.com/office/drawing/2014/main" id="{EC21AB7D-F74F-4164-AFFC-D310EBDE59BB}"/>
              </a:ext>
            </a:extLst>
          </p:cNvPr>
          <p:cNvSpPr/>
          <p:nvPr/>
        </p:nvSpPr>
        <p:spPr>
          <a:xfrm rot="10800000">
            <a:off x="7233248" y="3557158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B449C4-68E2-42CA-BB07-1407017CA08E}"/>
              </a:ext>
            </a:extLst>
          </p:cNvPr>
          <p:cNvSpPr txBox="1"/>
          <p:nvPr/>
        </p:nvSpPr>
        <p:spPr>
          <a:xfrm>
            <a:off x="3924300" y="23241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List 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2A19C-7877-4602-B682-A7D6F3FB9B67}"/>
              </a:ext>
            </a:extLst>
          </p:cNvPr>
          <p:cNvSpPr txBox="1"/>
          <p:nvPr/>
        </p:nvSpPr>
        <p:spPr>
          <a:xfrm>
            <a:off x="7724775" y="23241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256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4" y="1369938"/>
            <a:ext cx="9098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정렬된 두 개의 리스트가 주어졌을 때</a:t>
            </a:r>
            <a:r>
              <a:rPr lang="en-US" altLang="ko-KR" dirty="0"/>
              <a:t>, </a:t>
            </a:r>
            <a:r>
              <a:rPr lang="ko-KR" altLang="en-US" dirty="0"/>
              <a:t>두 리스트를 합병하여 정렬한 결과의 각 원소가 두 리스트 중 어떤 리스트에서 가져온 것인지 계산하는 프로그램을 작성하여라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합병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5C847-0B4B-4118-A1B4-D91F2CAE4444}"/>
              </a:ext>
            </a:extLst>
          </p:cNvPr>
          <p:cNvGraphicFramePr>
            <a:graphicFrameLocks noGrp="1"/>
          </p:cNvGraphicFramePr>
          <p:nvPr/>
        </p:nvGraphicFramePr>
        <p:xfrm>
          <a:off x="6390781" y="2800647"/>
          <a:ext cx="3317375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EE36F4-5425-4A6A-BE67-3A08E27A12CA}"/>
              </a:ext>
            </a:extLst>
          </p:cNvPr>
          <p:cNvGraphicFramePr>
            <a:graphicFrameLocks noGrp="1"/>
          </p:cNvGraphicFramePr>
          <p:nvPr/>
        </p:nvGraphicFramePr>
        <p:xfrm>
          <a:off x="2615339" y="2800647"/>
          <a:ext cx="3317375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C41A255-50B9-40A9-963F-836F6FB81870}"/>
              </a:ext>
            </a:extLst>
          </p:cNvPr>
          <p:cNvGraphicFramePr>
            <a:graphicFrameLocks noGrp="1"/>
          </p:cNvGraphicFramePr>
          <p:nvPr/>
        </p:nvGraphicFramePr>
        <p:xfrm>
          <a:off x="2924195" y="4359478"/>
          <a:ext cx="6343610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1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245200295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2656573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30515362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22370333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184753442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1BC8C5-E585-4DF9-A68B-0B566D4D9739}"/>
              </a:ext>
            </a:extLst>
          </p:cNvPr>
          <p:cNvSpPr txBox="1"/>
          <p:nvPr/>
        </p:nvSpPr>
        <p:spPr>
          <a:xfrm>
            <a:off x="3924300" y="23241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List 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B560C-138A-44FE-B77E-B94D2AB20D03}"/>
              </a:ext>
            </a:extLst>
          </p:cNvPr>
          <p:cNvSpPr txBox="1"/>
          <p:nvPr/>
        </p:nvSpPr>
        <p:spPr>
          <a:xfrm>
            <a:off x="7724775" y="23241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5956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4" y="1369938"/>
            <a:ext cx="9098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정렬된 두 개의 리스트가 주어졌을 때</a:t>
            </a:r>
            <a:r>
              <a:rPr lang="en-US" altLang="ko-KR" dirty="0"/>
              <a:t>, </a:t>
            </a:r>
            <a:r>
              <a:rPr lang="ko-KR" altLang="en-US" dirty="0"/>
              <a:t>두 리스트를 합병하여 정렬한 결과의 각 원소가 두 리스트 중 어떤 리스트에서 가져온 것인지 계산하는 프로그램을 작성하여라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합병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5C847-0B4B-4118-A1B4-D91F2CAE4444}"/>
              </a:ext>
            </a:extLst>
          </p:cNvPr>
          <p:cNvGraphicFramePr>
            <a:graphicFrameLocks noGrp="1"/>
          </p:cNvGraphicFramePr>
          <p:nvPr/>
        </p:nvGraphicFramePr>
        <p:xfrm>
          <a:off x="6390781" y="2800647"/>
          <a:ext cx="3317375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EE36F4-5425-4A6A-BE67-3A08E27A12CA}"/>
              </a:ext>
            </a:extLst>
          </p:cNvPr>
          <p:cNvGraphicFramePr>
            <a:graphicFrameLocks noGrp="1"/>
          </p:cNvGraphicFramePr>
          <p:nvPr/>
        </p:nvGraphicFramePr>
        <p:xfrm>
          <a:off x="2615339" y="2800647"/>
          <a:ext cx="3317375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C41A255-50B9-40A9-963F-836F6FB81870}"/>
              </a:ext>
            </a:extLst>
          </p:cNvPr>
          <p:cNvGraphicFramePr>
            <a:graphicFrameLocks noGrp="1"/>
          </p:cNvGraphicFramePr>
          <p:nvPr/>
        </p:nvGraphicFramePr>
        <p:xfrm>
          <a:off x="2924195" y="4359478"/>
          <a:ext cx="6343610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1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245200295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2656573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305153621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2022370333"/>
                    </a:ext>
                  </a:extLst>
                </a:gridCol>
                <a:gridCol w="634361">
                  <a:extLst>
                    <a:ext uri="{9D8B030D-6E8A-4147-A177-3AD203B41FA5}">
                      <a16:colId xmlns:a16="http://schemas.microsoft.com/office/drawing/2014/main" val="1847534428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6E91447-EA76-455E-A90C-55A816B45461}"/>
              </a:ext>
            </a:extLst>
          </p:cNvPr>
          <p:cNvSpPr txBox="1"/>
          <p:nvPr/>
        </p:nvSpPr>
        <p:spPr>
          <a:xfrm>
            <a:off x="3037114" y="5118730"/>
            <a:ext cx="32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03531-16AF-4C7D-A80A-42A3BC2A1757}"/>
              </a:ext>
            </a:extLst>
          </p:cNvPr>
          <p:cNvSpPr txBox="1"/>
          <p:nvPr/>
        </p:nvSpPr>
        <p:spPr>
          <a:xfrm>
            <a:off x="3712029" y="5118730"/>
            <a:ext cx="32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E965C1-CEC2-4BA2-B2D4-7E84AFB243FB}"/>
              </a:ext>
            </a:extLst>
          </p:cNvPr>
          <p:cNvSpPr txBox="1"/>
          <p:nvPr/>
        </p:nvSpPr>
        <p:spPr>
          <a:xfrm>
            <a:off x="2288767" y="5110289"/>
            <a:ext cx="77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BCD31-DEB9-43D4-8684-BFB3E954C628}"/>
              </a:ext>
            </a:extLst>
          </p:cNvPr>
          <p:cNvSpPr txBox="1"/>
          <p:nvPr/>
        </p:nvSpPr>
        <p:spPr>
          <a:xfrm>
            <a:off x="4963886" y="5110289"/>
            <a:ext cx="32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E3864C-07C1-4160-89F6-1AC4F91D621B}"/>
              </a:ext>
            </a:extLst>
          </p:cNvPr>
          <p:cNvSpPr txBox="1"/>
          <p:nvPr/>
        </p:nvSpPr>
        <p:spPr>
          <a:xfrm>
            <a:off x="5646920" y="5118730"/>
            <a:ext cx="32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D8CA2-E9B3-4E08-B88D-D0FA8208F1B7}"/>
              </a:ext>
            </a:extLst>
          </p:cNvPr>
          <p:cNvSpPr txBox="1"/>
          <p:nvPr/>
        </p:nvSpPr>
        <p:spPr>
          <a:xfrm>
            <a:off x="7500258" y="5118730"/>
            <a:ext cx="32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51A1A-6D8C-487A-B717-C8B2EE05DF22}"/>
              </a:ext>
            </a:extLst>
          </p:cNvPr>
          <p:cNvSpPr txBox="1"/>
          <p:nvPr/>
        </p:nvSpPr>
        <p:spPr>
          <a:xfrm>
            <a:off x="8186058" y="5110289"/>
            <a:ext cx="32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41ADD5-4732-4FFA-984D-00A40FE383C6}"/>
              </a:ext>
            </a:extLst>
          </p:cNvPr>
          <p:cNvSpPr txBox="1"/>
          <p:nvPr/>
        </p:nvSpPr>
        <p:spPr>
          <a:xfrm>
            <a:off x="4354285" y="5118730"/>
            <a:ext cx="32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A5621A-8FDD-42DF-B534-06534C7AD0C6}"/>
              </a:ext>
            </a:extLst>
          </p:cNvPr>
          <p:cNvSpPr txBox="1"/>
          <p:nvPr/>
        </p:nvSpPr>
        <p:spPr>
          <a:xfrm>
            <a:off x="6259286" y="5110289"/>
            <a:ext cx="32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D5292B-D5C4-435B-8137-9F7CD3D64C66}"/>
              </a:ext>
            </a:extLst>
          </p:cNvPr>
          <p:cNvSpPr txBox="1"/>
          <p:nvPr/>
        </p:nvSpPr>
        <p:spPr>
          <a:xfrm>
            <a:off x="6879772" y="5118730"/>
            <a:ext cx="32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84CFAE-19A7-4B6C-9883-C9CDE1695FE4}"/>
              </a:ext>
            </a:extLst>
          </p:cNvPr>
          <p:cNvSpPr txBox="1"/>
          <p:nvPr/>
        </p:nvSpPr>
        <p:spPr>
          <a:xfrm>
            <a:off x="8806544" y="5118730"/>
            <a:ext cx="32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11FA4-1CA3-4A9E-9A13-8D9C37CE3CEE}"/>
              </a:ext>
            </a:extLst>
          </p:cNvPr>
          <p:cNvSpPr txBox="1"/>
          <p:nvPr/>
        </p:nvSpPr>
        <p:spPr>
          <a:xfrm>
            <a:off x="3924300" y="23241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List 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47014-95D5-4BC0-AF75-F0B3891E46A7}"/>
              </a:ext>
            </a:extLst>
          </p:cNvPr>
          <p:cNvSpPr txBox="1"/>
          <p:nvPr/>
        </p:nvSpPr>
        <p:spPr>
          <a:xfrm>
            <a:off x="7724775" y="23241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57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재귀 함수 구현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Tip 3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가지</a:t>
            </a:r>
            <a:endParaRPr lang="en-US" altLang="ko-K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04703" y="1369938"/>
            <a:ext cx="1018729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sz="2500" dirty="0"/>
              <a:t>재귀 함수가 함수 내에서 호출이 된다면</a:t>
            </a:r>
            <a:r>
              <a:rPr lang="en-US" altLang="ko-KR" sz="2500" dirty="0"/>
              <a:t>, </a:t>
            </a:r>
            <a:r>
              <a:rPr lang="ko-KR" altLang="en-US" sz="2500" dirty="0"/>
              <a:t>그것은</a:t>
            </a:r>
            <a:r>
              <a:rPr lang="en-US" altLang="ko-KR" sz="2500" dirty="0"/>
              <a:t> </a:t>
            </a:r>
            <a:r>
              <a:rPr lang="ko-KR" altLang="en-US" sz="2500" b="1" dirty="0">
                <a:solidFill>
                  <a:srgbClr val="FF0000"/>
                </a:solidFill>
              </a:rPr>
              <a:t>올바른 답을 준다고 가정</a:t>
            </a:r>
            <a:r>
              <a:rPr lang="ko-KR" altLang="en-US" sz="2500" dirty="0"/>
              <a:t>하고</a:t>
            </a:r>
            <a:r>
              <a:rPr lang="en-US" altLang="ko-KR" sz="2500" dirty="0"/>
              <a:t>, </a:t>
            </a:r>
            <a:r>
              <a:rPr lang="ko-KR" altLang="en-US" sz="2500" dirty="0"/>
              <a:t>하위 문제 정답을 통해 원래 문제의 정답을 구합니다</a:t>
            </a:r>
            <a:r>
              <a:rPr lang="en-US" altLang="ko-KR" sz="2500" dirty="0"/>
              <a:t>.</a:t>
            </a:r>
            <a:endParaRPr lang="en-US" altLang="ko-KR" sz="2500" b="1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/>
              <a:t>예를 들어 현재</a:t>
            </a:r>
            <a:r>
              <a:rPr lang="en-US" altLang="ko-KR" dirty="0"/>
              <a:t> </a:t>
            </a:r>
            <a:r>
              <a:rPr lang="ko-KR" altLang="en-US" dirty="0"/>
              <a:t>구현 중인 </a:t>
            </a:r>
            <a:r>
              <a:rPr lang="en-US" altLang="ko-KR" dirty="0"/>
              <a:t>Sum(</a:t>
            </a:r>
            <a:r>
              <a:rPr lang="en-US" altLang="ko-KR" dirty="0" err="1"/>
              <a:t>a,b</a:t>
            </a:r>
            <a:r>
              <a:rPr lang="en-US" altLang="ko-KR" dirty="0"/>
              <a:t>) </a:t>
            </a:r>
            <a:r>
              <a:rPr lang="ko-KR" altLang="en-US" dirty="0"/>
              <a:t>함수를 봅시다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Sum(a,b-1)</a:t>
            </a:r>
            <a:r>
              <a:rPr lang="ko-KR" altLang="en-US" dirty="0"/>
              <a:t>은 </a:t>
            </a:r>
            <a:r>
              <a:rPr lang="en-US" altLang="ko-KR" dirty="0"/>
              <a:t>a</a:t>
            </a:r>
            <a:r>
              <a:rPr lang="ko-KR" altLang="en-US" dirty="0"/>
              <a:t>부터 </a:t>
            </a:r>
            <a:r>
              <a:rPr lang="en-US" altLang="ko-KR" dirty="0"/>
              <a:t>b-1</a:t>
            </a:r>
            <a:r>
              <a:rPr lang="ko-KR" altLang="en-US" dirty="0"/>
              <a:t>까지의 합을 반환하므로</a:t>
            </a:r>
            <a:r>
              <a:rPr lang="en-US" altLang="ko-KR" dirty="0"/>
              <a:t>, Sum(</a:t>
            </a:r>
            <a:r>
              <a:rPr lang="en-US" altLang="ko-KR" dirty="0" err="1"/>
              <a:t>a,b</a:t>
            </a:r>
            <a:r>
              <a:rPr lang="en-US" altLang="ko-KR" dirty="0"/>
              <a:t>) = b + Sum(a,b-1)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아직 </a:t>
            </a:r>
            <a:r>
              <a:rPr lang="en-US" altLang="ko-KR" dirty="0"/>
              <a:t>Sum(a,b-1)</a:t>
            </a:r>
            <a:r>
              <a:rPr lang="ko-KR" altLang="en-US" dirty="0"/>
              <a:t>를 구현하지 않았지만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구현했다고 가정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6365A8-8D5E-0EAE-04D4-CF98669F82BD}"/>
              </a:ext>
            </a:extLst>
          </p:cNvPr>
          <p:cNvSpPr/>
          <p:nvPr/>
        </p:nvSpPr>
        <p:spPr>
          <a:xfrm>
            <a:off x="2024744" y="3508135"/>
            <a:ext cx="8509517" cy="138110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def Sum (a, b): </a:t>
            </a:r>
            <a:r>
              <a:rPr lang="en-US" altLang="ko-KR" dirty="0">
                <a:solidFill>
                  <a:srgbClr val="FF0000"/>
                </a:solidFill>
              </a:rPr>
              <a:t># </a:t>
            </a:r>
            <a:r>
              <a:rPr lang="ko-KR" altLang="en-US" dirty="0">
                <a:solidFill>
                  <a:srgbClr val="FF0000"/>
                </a:solidFill>
              </a:rPr>
              <a:t>자연수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부터 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ko-KR" altLang="en-US" dirty="0">
                <a:solidFill>
                  <a:srgbClr val="FF0000"/>
                </a:solidFill>
              </a:rPr>
              <a:t>까지의 합을 반환하는 함수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if a==b: 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return a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return Sum(a,b-1)+b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18CEF-0857-FFB9-FE62-D1C2F536AE9A}"/>
              </a:ext>
            </a:extLst>
          </p:cNvPr>
          <p:cNvSpPr txBox="1"/>
          <p:nvPr/>
        </p:nvSpPr>
        <p:spPr>
          <a:xfrm>
            <a:off x="2025023" y="5334667"/>
            <a:ext cx="817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“Sum(a,b-1) </a:t>
            </a:r>
            <a:r>
              <a:rPr lang="ko-KR" altLang="en-US" dirty="0"/>
              <a:t>은 자연수 </a:t>
            </a:r>
            <a:r>
              <a:rPr lang="en-US" altLang="ko-KR" dirty="0"/>
              <a:t>a</a:t>
            </a:r>
            <a:r>
              <a:rPr lang="ko-KR" altLang="en-US" dirty="0"/>
              <a:t>부터 </a:t>
            </a:r>
            <a:r>
              <a:rPr lang="en-US" altLang="ko-KR" dirty="0"/>
              <a:t>b-1</a:t>
            </a:r>
            <a:r>
              <a:rPr lang="ko-KR" altLang="en-US" dirty="0"/>
              <a:t>까지의 합을 반환해 줄 것이다</a:t>
            </a:r>
            <a:r>
              <a:rPr lang="en-US" altLang="ko-KR" dirty="0"/>
              <a:t>” </a:t>
            </a:r>
            <a:r>
              <a:rPr lang="ko-KR" altLang="en-US" dirty="0"/>
              <a:t>라는 믿음</a:t>
            </a:r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68F58398-3704-E8C7-1BBB-7EE1B59FA753}"/>
              </a:ext>
            </a:extLst>
          </p:cNvPr>
          <p:cNvSpPr/>
          <p:nvPr/>
        </p:nvSpPr>
        <p:spPr>
          <a:xfrm>
            <a:off x="3545840" y="4813147"/>
            <a:ext cx="304800" cy="445426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B3CD32-3EE8-8DBE-6119-1BD01B2CC5AB}"/>
              </a:ext>
            </a:extLst>
          </p:cNvPr>
          <p:cNvSpPr/>
          <p:nvPr/>
        </p:nvSpPr>
        <p:spPr>
          <a:xfrm>
            <a:off x="2468880" y="3931920"/>
            <a:ext cx="2448560" cy="5118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81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재귀 함수 구현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Tip 3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가지</a:t>
            </a:r>
            <a:endParaRPr lang="en-US" altLang="ko-K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04703" y="1369938"/>
            <a:ext cx="10187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재귀 함수엔 </a:t>
            </a:r>
            <a:r>
              <a:rPr lang="ko-KR" altLang="en-US" dirty="0">
                <a:solidFill>
                  <a:srgbClr val="FF0000"/>
                </a:solidFill>
              </a:rPr>
              <a:t>명확한 종료 </a:t>
            </a:r>
            <a:r>
              <a:rPr lang="ko-KR" altLang="en-US" dirty="0"/>
              <a:t>조건이 반드시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재귀 함수는 자기 자신을 부르는 함수이므로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종료 조건이 없다면 무한히 수행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따라서 함수 내에 </a:t>
            </a:r>
            <a:r>
              <a:rPr lang="ko-KR" altLang="en-US" dirty="0">
                <a:solidFill>
                  <a:srgbClr val="FF0000"/>
                </a:solidFill>
              </a:rPr>
              <a:t>종료 조건</a:t>
            </a:r>
            <a:r>
              <a:rPr lang="ko-KR" altLang="en-US" dirty="0"/>
              <a:t>이 존재하고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ko-KR" altLang="en-US" dirty="0">
                <a:solidFill>
                  <a:srgbClr val="FF0000"/>
                </a:solidFill>
              </a:rPr>
              <a:t>가장 단순한 경우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Sum(</a:t>
            </a:r>
            <a:r>
              <a:rPr lang="en-US" altLang="ko-KR" dirty="0" err="1"/>
              <a:t>a,b</a:t>
            </a:r>
            <a:r>
              <a:rPr lang="en-US" altLang="ko-KR" dirty="0"/>
              <a:t>) 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크다면</a:t>
            </a:r>
            <a:r>
              <a:rPr lang="en-US" altLang="ko-KR" dirty="0"/>
              <a:t>?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같다면</a:t>
            </a:r>
            <a:r>
              <a:rPr lang="en-US" altLang="ko-KR" dirty="0"/>
              <a:t>?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88176"/>
              </p:ext>
            </p:extLst>
          </p:nvPr>
        </p:nvGraphicFramePr>
        <p:xfrm>
          <a:off x="2428239" y="3058160"/>
          <a:ext cx="52832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91">
                  <a:extLst>
                    <a:ext uri="{9D8B030D-6E8A-4147-A177-3AD203B41FA5}">
                      <a16:colId xmlns:a16="http://schemas.microsoft.com/office/drawing/2014/main" val="489116839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4079592463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4278654513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2034223488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258535376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906017551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1133078390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385384562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2589626579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918404231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427923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658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28239" y="3535872"/>
            <a:ext cx="30652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Sum(4,9) = </a:t>
            </a:r>
            <a:r>
              <a:rPr lang="en-US" altLang="ko-KR" dirty="0">
                <a:sym typeface="Wingdings" panose="05000000000000000000" pitchFamily="2" charset="2"/>
              </a:rPr>
              <a:t>Sum(4,8) + 9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Sum(4,8) = Sum(4,7) + 8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Sum(4,7) = Sum(4,6) + 7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Sum(4,6) = Sum(4,5) + 6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Sum(4,5) = Sum(4,4) + 5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/>
              <a:t>Sum(4,4) </a:t>
            </a:r>
            <a:r>
              <a:rPr lang="en-US" altLang="ko-KR" dirty="0">
                <a:solidFill>
                  <a:srgbClr val="FF0000"/>
                </a:solidFill>
              </a:rPr>
              <a:t>=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3502" y="3535872"/>
            <a:ext cx="699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= 39</a:t>
            </a:r>
          </a:p>
          <a:p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= 30</a:t>
            </a:r>
          </a:p>
          <a:p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= 22</a:t>
            </a:r>
          </a:p>
          <a:p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= 15</a:t>
            </a:r>
          </a:p>
          <a:p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=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1C651-FB03-274A-6592-596D10901EF1}"/>
              </a:ext>
            </a:extLst>
          </p:cNvPr>
          <p:cNvSpPr txBox="1"/>
          <p:nvPr/>
        </p:nvSpPr>
        <p:spPr>
          <a:xfrm>
            <a:off x="2545293" y="5303396"/>
            <a:ext cx="314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자연수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부터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까지의 합</a:t>
            </a:r>
            <a:r>
              <a:rPr lang="en-US" altLang="ko-KR" dirty="0">
                <a:solidFill>
                  <a:srgbClr val="FF0000"/>
                </a:solidFill>
              </a:rPr>
              <a:t>???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F9F8A-F32F-E421-E86B-A42ACAC64CAA}"/>
              </a:ext>
            </a:extLst>
          </p:cNvPr>
          <p:cNvSpPr txBox="1"/>
          <p:nvPr/>
        </p:nvSpPr>
        <p:spPr>
          <a:xfrm>
            <a:off x="2428238" y="4920866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/>
              <a:t>Sum(4,4) = Sum(4,3) + 4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97FFC9-9476-13B5-34CE-0C1EB4885F28}"/>
              </a:ext>
            </a:extLst>
          </p:cNvPr>
          <p:cNvSpPr/>
          <p:nvPr/>
        </p:nvSpPr>
        <p:spPr>
          <a:xfrm>
            <a:off x="2024744" y="3508135"/>
            <a:ext cx="8509517" cy="138110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def Sum (a, b): </a:t>
            </a:r>
            <a:r>
              <a:rPr lang="en-US" altLang="ko-KR" dirty="0">
                <a:solidFill>
                  <a:srgbClr val="FF0000"/>
                </a:solidFill>
              </a:rPr>
              <a:t># </a:t>
            </a:r>
            <a:r>
              <a:rPr lang="ko-KR" altLang="en-US" dirty="0">
                <a:solidFill>
                  <a:srgbClr val="FF0000"/>
                </a:solidFill>
              </a:rPr>
              <a:t>자연수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부터 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ko-KR" altLang="en-US" dirty="0">
                <a:solidFill>
                  <a:srgbClr val="FF0000"/>
                </a:solidFill>
              </a:rPr>
              <a:t>까지의 합을 반환하는 함수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if a==b: 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return a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return Sum(a,b-1)+b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D1486A-F6C9-C472-E48A-C0A041336370}"/>
              </a:ext>
            </a:extLst>
          </p:cNvPr>
          <p:cNvSpPr txBox="1"/>
          <p:nvPr/>
        </p:nvSpPr>
        <p:spPr>
          <a:xfrm>
            <a:off x="2215643" y="4973287"/>
            <a:ext cx="380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자연수 </a:t>
            </a:r>
            <a:r>
              <a:rPr lang="en-US" altLang="ko-KR" dirty="0"/>
              <a:t>a</a:t>
            </a:r>
            <a:r>
              <a:rPr lang="ko-KR" altLang="en-US" dirty="0"/>
              <a:t>부터 </a:t>
            </a:r>
            <a:r>
              <a:rPr lang="en-US" altLang="ko-KR" dirty="0"/>
              <a:t>a</a:t>
            </a:r>
            <a:r>
              <a:rPr lang="ko-KR" altLang="en-US" dirty="0"/>
              <a:t>까지의 합은 </a:t>
            </a:r>
            <a:r>
              <a:rPr lang="en-US" altLang="ko-KR" dirty="0"/>
              <a:t>a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이미 알고 있는 사실</a:t>
            </a:r>
          </a:p>
        </p:txBody>
      </p:sp>
    </p:spTree>
    <p:extLst>
      <p:ext uri="{BB962C8B-B14F-4D97-AF65-F5344CB8AC3E}">
        <p14:creationId xmlns:p14="http://schemas.microsoft.com/office/powerpoint/2010/main" val="359827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  <p:bldP spid="3" grpId="0"/>
      <p:bldP spid="3" grpId="1"/>
      <p:bldP spid="3" grpId="2"/>
      <p:bldP spid="6" grpId="0" build="allAtOnce"/>
      <p:bldP spid="6" grpId="1" build="allAtOnce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04703" y="1369938"/>
            <a:ext cx="101872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피보나치 수열의 </a:t>
            </a:r>
            <a:r>
              <a:rPr lang="en-US" altLang="ko-KR" dirty="0"/>
              <a:t>n</a:t>
            </a:r>
            <a:r>
              <a:rPr lang="ko-KR" altLang="en-US" dirty="0"/>
              <a:t>번째 항을 계산합니다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F(1) = 1</a:t>
            </a:r>
          </a:p>
          <a:p>
            <a:r>
              <a:rPr lang="en-US" altLang="ko-KR" dirty="0"/>
              <a:t>F(2) = 1</a:t>
            </a:r>
          </a:p>
          <a:p>
            <a:r>
              <a:rPr lang="en-US" altLang="ko-KR" dirty="0"/>
              <a:t>F(3) = F(1) + F(2) = 1 + 1 = 2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F(N) = F(N-1) + F(N-2)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재귀 함수</a:t>
            </a:r>
            <a:r>
              <a:rPr lang="en-US" altLang="ko-KR" dirty="0"/>
              <a:t>(Recursive Function)</a:t>
            </a:r>
            <a:r>
              <a:rPr lang="ko-KR" altLang="en-US" dirty="0"/>
              <a:t>를 이용하여 구현하여 봅시다</a:t>
            </a:r>
            <a:r>
              <a:rPr lang="en-US" altLang="ko-KR" dirty="0"/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01.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피보나치 수열의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번째 항 구하기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64466" y="1605606"/>
            <a:ext cx="9240859" cy="2718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3</a:t>
            </a:r>
            <a:r>
              <a:rPr lang="ko-KR" altLang="en-US" dirty="0"/>
              <a:t>개의 기둥 </a:t>
            </a:r>
            <a:r>
              <a:rPr lang="en-US" altLang="ko-KR" dirty="0"/>
              <a:t>A, B, C</a:t>
            </a:r>
            <a:r>
              <a:rPr lang="ko-KR" altLang="en-US" dirty="0"/>
              <a:t>가 있고</a:t>
            </a:r>
            <a:r>
              <a:rPr lang="en-US" altLang="ko-KR" dirty="0"/>
              <a:t>, A</a:t>
            </a:r>
            <a:r>
              <a:rPr lang="ko-KR" altLang="en-US" dirty="0"/>
              <a:t>에 있는 </a:t>
            </a:r>
            <a:r>
              <a:rPr lang="en-US" altLang="ko-KR" dirty="0"/>
              <a:t>n</a:t>
            </a:r>
            <a:r>
              <a:rPr lang="ko-KR" altLang="en-US" dirty="0"/>
              <a:t>개의 무게가 다른 원판을 </a:t>
            </a:r>
            <a:r>
              <a:rPr lang="en-US" altLang="ko-KR" dirty="0"/>
              <a:t>C</a:t>
            </a:r>
            <a:r>
              <a:rPr lang="ko-KR" altLang="en-US" dirty="0"/>
              <a:t>로 옮기고 싶습니다</a:t>
            </a:r>
            <a:r>
              <a:rPr lang="en-US" altLang="ko-KR" dirty="0"/>
              <a:t>. </a:t>
            </a:r>
            <a:r>
              <a:rPr lang="ko-KR" altLang="en-US" dirty="0"/>
              <a:t>아래와 같은 규칙에 따라 원판을 이동시킬 수 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/>
              <a:t>원판은 한 번에 한 개씩만 제일 위에 있는 원판만 이동할 수 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/>
              <a:t>원판은 항상 무거운 것이 아래에 있어야 합니다</a:t>
            </a:r>
            <a:r>
              <a:rPr lang="en-US" altLang="ko-KR" dirty="0"/>
              <a:t>. (</a:t>
            </a:r>
            <a:r>
              <a:rPr lang="ko-KR" altLang="en-US" dirty="0"/>
              <a:t>시작 상태에서도 마찬가지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로 최소 횟수로 이동시킬 때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이동하는 방식을 출력하는 </a:t>
            </a:r>
            <a:r>
              <a:rPr lang="ko-KR" altLang="en-US" dirty="0"/>
              <a:t>프로그램을 작성합니다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하노이 탑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C0D9ED-7FCE-4E8B-B0C3-F6FC93A7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466" y="4448992"/>
            <a:ext cx="1019175" cy="9810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52F275B-8FD7-4B25-A727-AF4ADEC7B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7" y="4448992"/>
            <a:ext cx="1228725" cy="2209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A7C5F6D-665D-4507-BC0D-0085018FB7B6}"/>
              </a:ext>
            </a:extLst>
          </p:cNvPr>
          <p:cNvSpPr/>
          <p:nvPr/>
        </p:nvSpPr>
        <p:spPr>
          <a:xfrm>
            <a:off x="2164466" y="4913672"/>
            <a:ext cx="317477" cy="14341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71BC75-D171-45F3-92B2-536A405FAEE9}"/>
              </a:ext>
            </a:extLst>
          </p:cNvPr>
          <p:cNvSpPr/>
          <p:nvPr/>
        </p:nvSpPr>
        <p:spPr>
          <a:xfrm>
            <a:off x="2164466" y="5075628"/>
            <a:ext cx="317477" cy="1434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A051C8-230A-4EF3-B6C2-5082AFBDB416}"/>
              </a:ext>
            </a:extLst>
          </p:cNvPr>
          <p:cNvSpPr/>
          <p:nvPr/>
        </p:nvSpPr>
        <p:spPr>
          <a:xfrm>
            <a:off x="2164465" y="5237584"/>
            <a:ext cx="317477" cy="14341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640C98-3E0F-472C-8BE6-EDC501C89C4F}"/>
              </a:ext>
            </a:extLst>
          </p:cNvPr>
          <p:cNvSpPr/>
          <p:nvPr/>
        </p:nvSpPr>
        <p:spPr>
          <a:xfrm>
            <a:off x="3401876" y="4833256"/>
            <a:ext cx="490855" cy="537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C726C9-C7C8-4AD2-A097-3D66A6CAF8CE}"/>
              </a:ext>
            </a:extLst>
          </p:cNvPr>
          <p:cNvSpPr/>
          <p:nvPr/>
        </p:nvSpPr>
        <p:spPr>
          <a:xfrm>
            <a:off x="3403442" y="5388769"/>
            <a:ext cx="490855" cy="11709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531DFE-3640-41FC-B2A7-057D58657DEE}"/>
              </a:ext>
            </a:extLst>
          </p:cNvPr>
          <p:cNvSpPr/>
          <p:nvPr/>
        </p:nvSpPr>
        <p:spPr>
          <a:xfrm>
            <a:off x="5930388" y="4052278"/>
            <a:ext cx="45719" cy="24209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7DD045-0EC1-4E00-81ED-90ED01678BCB}"/>
              </a:ext>
            </a:extLst>
          </p:cNvPr>
          <p:cNvSpPr/>
          <p:nvPr/>
        </p:nvSpPr>
        <p:spPr>
          <a:xfrm>
            <a:off x="7607330" y="4067757"/>
            <a:ext cx="45719" cy="24209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63D3F0-2207-4F36-A0BE-2E1C3B5E8701}"/>
              </a:ext>
            </a:extLst>
          </p:cNvPr>
          <p:cNvSpPr/>
          <p:nvPr/>
        </p:nvSpPr>
        <p:spPr>
          <a:xfrm>
            <a:off x="9280267" y="4049161"/>
            <a:ext cx="45719" cy="24209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7DE0C5-20BD-4BC2-8DF4-4576A130A0D5}"/>
              </a:ext>
            </a:extLst>
          </p:cNvPr>
          <p:cNvSpPr txBox="1"/>
          <p:nvPr/>
        </p:nvSpPr>
        <p:spPr>
          <a:xfrm>
            <a:off x="5782633" y="647318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3A06EB-CE25-4D71-B84D-B1E688F7D8BF}"/>
              </a:ext>
            </a:extLst>
          </p:cNvPr>
          <p:cNvSpPr txBox="1"/>
          <p:nvPr/>
        </p:nvSpPr>
        <p:spPr>
          <a:xfrm>
            <a:off x="7470530" y="6488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CEE59-A94E-498E-87CE-58FCCE779227}"/>
              </a:ext>
            </a:extLst>
          </p:cNvPr>
          <p:cNvSpPr txBox="1"/>
          <p:nvPr/>
        </p:nvSpPr>
        <p:spPr>
          <a:xfrm>
            <a:off x="9135126" y="6488668"/>
            <a:ext cx="29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0" name="사다리꼴 19">
            <a:extLst>
              <a:ext uri="{FF2B5EF4-FFF2-40B4-BE49-F238E27FC236}">
                <a16:creationId xmlns:a16="http://schemas.microsoft.com/office/drawing/2014/main" id="{2B79896A-9895-4FC6-9A92-EB7F298150D1}"/>
              </a:ext>
            </a:extLst>
          </p:cNvPr>
          <p:cNvSpPr/>
          <p:nvPr/>
        </p:nvSpPr>
        <p:spPr>
          <a:xfrm>
            <a:off x="5301175" y="6168843"/>
            <a:ext cx="1304144" cy="304346"/>
          </a:xfrm>
          <a:prstGeom prst="trapezoid">
            <a:avLst>
              <a:gd name="adj" fmla="val 32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D6F7CF65-27A3-45A5-9791-BA211E3F50D6}"/>
              </a:ext>
            </a:extLst>
          </p:cNvPr>
          <p:cNvSpPr/>
          <p:nvPr/>
        </p:nvSpPr>
        <p:spPr>
          <a:xfrm>
            <a:off x="5407808" y="4539458"/>
            <a:ext cx="1098888" cy="162938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n-1</a:t>
            </a:r>
          </a:p>
          <a:p>
            <a:pPr algn="ctr"/>
            <a:r>
              <a:rPr lang="ko-KR" altLang="en-US" dirty="0"/>
              <a:t>개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E9A405B-FA21-436C-8545-D11D9EE3475A}"/>
              </a:ext>
            </a:extLst>
          </p:cNvPr>
          <p:cNvSpPr/>
          <p:nvPr/>
        </p:nvSpPr>
        <p:spPr>
          <a:xfrm>
            <a:off x="5303463" y="4539458"/>
            <a:ext cx="1304144" cy="19337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86575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04703" y="1377433"/>
            <a:ext cx="95084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재귀 함수의 정의</a:t>
            </a:r>
            <a:endParaRPr lang="en-US" altLang="ko-KR" dirty="0"/>
          </a:p>
          <a:p>
            <a:r>
              <a:rPr lang="en-US" altLang="ko-KR" dirty="0"/>
              <a:t>Hanoi(</a:t>
            </a:r>
            <a:r>
              <a:rPr lang="en-US" altLang="ko-KR" dirty="0" err="1"/>
              <a:t>start,mid,end,n</a:t>
            </a:r>
            <a:r>
              <a:rPr lang="en-US" altLang="ko-KR" dirty="0"/>
              <a:t>) </a:t>
            </a:r>
            <a:r>
              <a:rPr lang="en-US" altLang="ko-KR" sz="1600" b="1" dirty="0">
                <a:solidFill>
                  <a:srgbClr val="FF0000"/>
                </a:solidFill>
              </a:rPr>
              <a:t>#n</a:t>
            </a:r>
            <a:r>
              <a:rPr lang="ko-KR" altLang="en-US" sz="1600" b="1" dirty="0">
                <a:solidFill>
                  <a:srgbClr val="FF0000"/>
                </a:solidFill>
              </a:rPr>
              <a:t>개의 원판을 </a:t>
            </a:r>
            <a:r>
              <a:rPr lang="en-US" altLang="ko-KR" sz="1600" b="1" dirty="0" err="1">
                <a:solidFill>
                  <a:srgbClr val="FF0000"/>
                </a:solidFill>
              </a:rPr>
              <a:t>strat</a:t>
            </a:r>
            <a:r>
              <a:rPr lang="ko-KR" altLang="en-US" sz="1600" b="1" dirty="0">
                <a:solidFill>
                  <a:srgbClr val="FF0000"/>
                </a:solidFill>
              </a:rPr>
              <a:t>에서 </a:t>
            </a:r>
            <a:r>
              <a:rPr lang="en-US" altLang="ko-KR" sz="1600" b="1" dirty="0">
                <a:solidFill>
                  <a:srgbClr val="FF0000"/>
                </a:solidFill>
              </a:rPr>
              <a:t>mid</a:t>
            </a:r>
            <a:r>
              <a:rPr lang="ko-KR" altLang="en-US" sz="1600" b="1" dirty="0">
                <a:solidFill>
                  <a:srgbClr val="FF0000"/>
                </a:solidFill>
              </a:rPr>
              <a:t>를 거쳐 </a:t>
            </a:r>
            <a:r>
              <a:rPr lang="en-US" altLang="ko-KR" sz="1600" b="1" dirty="0">
                <a:solidFill>
                  <a:srgbClr val="FF0000"/>
                </a:solidFill>
              </a:rPr>
              <a:t>end</a:t>
            </a:r>
            <a:r>
              <a:rPr lang="ko-KR" altLang="en-US" sz="1600" b="1" dirty="0">
                <a:solidFill>
                  <a:srgbClr val="FF0000"/>
                </a:solidFill>
              </a:rPr>
              <a:t>로 이동하는 방식을 출력하는 함수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재귀 호출을 어떤 식으로 할 수 있을까요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종료 조건</a:t>
            </a:r>
            <a:r>
              <a:rPr lang="en-US" altLang="ko-KR" dirty="0"/>
              <a:t>: </a:t>
            </a:r>
            <a:r>
              <a:rPr lang="ko-KR" altLang="en-US" dirty="0"/>
              <a:t>가장 기본적인 수행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  <a:r>
              <a:rPr lang="ko-KR" altLang="en-US" dirty="0"/>
              <a:t>어떠한 실행도 하지 않고 함수를 종료한다</a:t>
            </a:r>
            <a:r>
              <a:rPr lang="en-US" altLang="ko-KR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하노이 탑</a:t>
            </a:r>
            <a:endParaRPr lang="en-US" altLang="ko-K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41492" y="2818151"/>
            <a:ext cx="45719" cy="24209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73862" y="2818151"/>
            <a:ext cx="45719" cy="24209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806232" y="2818151"/>
            <a:ext cx="45719" cy="24209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193737" y="523906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37062" y="52390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663821" y="52390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5" name="사다리꼴 34"/>
          <p:cNvSpPr/>
          <p:nvPr/>
        </p:nvSpPr>
        <p:spPr>
          <a:xfrm>
            <a:off x="2712279" y="4934716"/>
            <a:ext cx="1304144" cy="304346"/>
          </a:xfrm>
          <a:prstGeom prst="trapezoid">
            <a:avLst>
              <a:gd name="adj" fmla="val 32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  <p:sp>
        <p:nvSpPr>
          <p:cNvPr id="33" name="이등변 삼각형 32"/>
          <p:cNvSpPr/>
          <p:nvPr/>
        </p:nvSpPr>
        <p:spPr>
          <a:xfrm>
            <a:off x="2818912" y="3305331"/>
            <a:ext cx="1098888" cy="162938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n-1</a:t>
            </a:r>
          </a:p>
          <a:p>
            <a:pPr algn="ctr"/>
            <a:r>
              <a:rPr lang="ko-KR" altLang="en-US" dirty="0"/>
              <a:t>개</a:t>
            </a:r>
          </a:p>
        </p:txBody>
      </p:sp>
      <p:sp>
        <p:nvSpPr>
          <p:cNvPr id="36" name="이등변 삼각형 35"/>
          <p:cNvSpPr/>
          <p:nvPr/>
        </p:nvSpPr>
        <p:spPr>
          <a:xfrm>
            <a:off x="5547277" y="3609676"/>
            <a:ext cx="1098888" cy="162938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n-1</a:t>
            </a:r>
          </a:p>
          <a:p>
            <a:pPr algn="ctr"/>
            <a:r>
              <a:rPr lang="ko-KR" altLang="en-US" dirty="0"/>
              <a:t>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260539" y="2296647"/>
            <a:ext cx="1888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Hanoi(A,C,B,n-1)</a:t>
            </a:r>
            <a:endParaRPr lang="ko-KR" altLang="en-US" dirty="0"/>
          </a:p>
        </p:txBody>
      </p:sp>
      <p:sp>
        <p:nvSpPr>
          <p:cNvPr id="3" name="이등변 삼각형 2"/>
          <p:cNvSpPr/>
          <p:nvPr/>
        </p:nvSpPr>
        <p:spPr>
          <a:xfrm>
            <a:off x="2714567" y="3305331"/>
            <a:ext cx="1304144" cy="19337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ko-KR" altLang="en-US" dirty="0"/>
              <a:t>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887568" y="3454924"/>
            <a:ext cx="18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Hanoi(A,C,B,n-1)</a:t>
            </a:r>
          </a:p>
          <a:p>
            <a:r>
              <a:rPr lang="en-US" altLang="ko-KR" dirty="0"/>
              <a:t>print(A,-&gt;,C)</a:t>
            </a:r>
          </a:p>
          <a:p>
            <a:r>
              <a:rPr lang="en-US" altLang="ko-KR" dirty="0"/>
              <a:t>Hanoi(B,A,C,n-1)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75310-091C-4B9F-93FA-E8FFCA515FE2}"/>
              </a:ext>
            </a:extLst>
          </p:cNvPr>
          <p:cNvSpPr txBox="1"/>
          <p:nvPr/>
        </p:nvSpPr>
        <p:spPr>
          <a:xfrm>
            <a:off x="9673789" y="4565384"/>
            <a:ext cx="237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A,B,C</a:t>
            </a:r>
            <a:r>
              <a:rPr lang="ko-KR" altLang="en-US" dirty="0">
                <a:solidFill>
                  <a:srgbClr val="FF0000"/>
                </a:solidFill>
              </a:rPr>
              <a:t>의 위치에 주의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52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44857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22474 0.0446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7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0.44753 3.33333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22396 -0.04421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98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3" grpId="0" animBg="1"/>
      <p:bldP spid="33" grpId="1" animBg="1"/>
      <p:bldP spid="33" grpId="2" animBg="1"/>
      <p:bldP spid="36" grpId="0" animBg="1"/>
      <p:bldP spid="36" grpId="1" animBg="1"/>
      <p:bldP spid="3" grpId="0" animBg="1"/>
      <p:bldP spid="3" grpId="1" animBg="1"/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8407</TotalTime>
  <Words>3283</Words>
  <Application>Microsoft Office PowerPoint</Application>
  <PresentationFormat>와이드스크린</PresentationFormat>
  <Paragraphs>861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이승준(수학과)</dc:creator>
  <cp:lastModifiedBy>재훈 정</cp:lastModifiedBy>
  <cp:revision>325</cp:revision>
  <cp:lastPrinted>2022-06-14T02:48:44Z</cp:lastPrinted>
  <dcterms:created xsi:type="dcterms:W3CDTF">2018-03-12T02:24:53Z</dcterms:created>
  <dcterms:modified xsi:type="dcterms:W3CDTF">2023-08-27T16:11:34Z</dcterms:modified>
</cp:coreProperties>
</file>