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9" r:id="rId3"/>
    <p:sldId id="258" r:id="rId4"/>
    <p:sldId id="257" r:id="rId5"/>
    <p:sldId id="261" r:id="rId6"/>
    <p:sldId id="262" r:id="rId7"/>
    <p:sldId id="260" r:id="rId8"/>
    <p:sldId id="264" r:id="rId9"/>
    <p:sldId id="270" r:id="rId10"/>
    <p:sldId id="269" r:id="rId11"/>
    <p:sldId id="268"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632"/>
  </p:normalViewPr>
  <p:slideViewPr>
    <p:cSldViewPr snapToGrid="0" snapToObjects="1">
      <p:cViewPr>
        <p:scale>
          <a:sx n="66" d="100"/>
          <a:sy n="66" d="100"/>
        </p:scale>
        <p:origin x="2336" y="912"/>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0644F-FBF0-5F49-90E5-228DC14F6E5E}" type="datetimeFigureOut">
              <a:rPr lang="en-US" smtClean="0"/>
              <a:t>10/26/18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09019-3F88-334D-BF07-2BF39036BD11}" type="slidenum">
              <a:rPr lang="en-US" smtClean="0"/>
              <a:t>‹#›</a:t>
            </a:fld>
            <a:endParaRPr lang="en-US"/>
          </a:p>
        </p:txBody>
      </p:sp>
    </p:spTree>
    <p:extLst>
      <p:ext uri="{BB962C8B-B14F-4D97-AF65-F5344CB8AC3E}">
        <p14:creationId xmlns:p14="http://schemas.microsoft.com/office/powerpoint/2010/main" val="652719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Shareholder theory is attributed to Milton Friedman, an economist.</a:t>
            </a:r>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3</a:t>
            </a:fld>
            <a:endParaRPr lang="en-US"/>
          </a:p>
        </p:txBody>
      </p:sp>
    </p:spTree>
    <p:extLst>
      <p:ext uri="{BB962C8B-B14F-4D97-AF65-F5344CB8AC3E}">
        <p14:creationId xmlns:p14="http://schemas.microsoft.com/office/powerpoint/2010/main" val="368894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Asymmetric information.  Since the</a:t>
            </a:r>
            <a:r>
              <a:rPr lang="en-US" baseline="0" dirty="0" smtClean="0"/>
              <a:t> seller generally knows more than the buyer, the seller</a:t>
            </a:r>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13</a:t>
            </a:fld>
            <a:endParaRPr lang="en-US"/>
          </a:p>
        </p:txBody>
      </p:sp>
    </p:spTree>
    <p:extLst>
      <p:ext uri="{BB962C8B-B14F-4D97-AF65-F5344CB8AC3E}">
        <p14:creationId xmlns:p14="http://schemas.microsoft.com/office/powerpoint/2010/main" val="210451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5</a:t>
            </a:fld>
            <a:endParaRPr lang="en-US"/>
          </a:p>
        </p:txBody>
      </p:sp>
    </p:spTree>
    <p:extLst>
      <p:ext uri="{BB962C8B-B14F-4D97-AF65-F5344CB8AC3E}">
        <p14:creationId xmlns:p14="http://schemas.microsoft.com/office/powerpoint/2010/main" val="170706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6</a:t>
            </a:fld>
            <a:endParaRPr lang="en-US"/>
          </a:p>
        </p:txBody>
      </p:sp>
    </p:spTree>
    <p:extLst>
      <p:ext uri="{BB962C8B-B14F-4D97-AF65-F5344CB8AC3E}">
        <p14:creationId xmlns:p14="http://schemas.microsoft.com/office/powerpoint/2010/main" val="1347666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7</a:t>
            </a:fld>
            <a:endParaRPr lang="en-US"/>
          </a:p>
        </p:txBody>
      </p:sp>
    </p:spTree>
    <p:extLst>
      <p:ext uri="{BB962C8B-B14F-4D97-AF65-F5344CB8AC3E}">
        <p14:creationId xmlns:p14="http://schemas.microsoft.com/office/powerpoint/2010/main" val="55669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8</a:t>
            </a:fld>
            <a:endParaRPr lang="en-US"/>
          </a:p>
        </p:txBody>
      </p:sp>
    </p:spTree>
    <p:extLst>
      <p:ext uri="{BB962C8B-B14F-4D97-AF65-F5344CB8AC3E}">
        <p14:creationId xmlns:p14="http://schemas.microsoft.com/office/powerpoint/2010/main" val="653253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Pollution</a:t>
            </a:r>
            <a:r>
              <a:rPr lang="en-US" baseline="0" dirty="0" smtClean="0"/>
              <a:t> and traffic congestion.  Putting more cars on the road may be the best way to maximize profits.  The cost imposed on others by putting more cars on the road is not imposed on the business that chooses to put more cars on the road.</a:t>
            </a:r>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9</a:t>
            </a:fld>
            <a:endParaRPr lang="en-US"/>
          </a:p>
        </p:txBody>
      </p:sp>
    </p:spTree>
    <p:extLst>
      <p:ext uri="{BB962C8B-B14F-4D97-AF65-F5344CB8AC3E}">
        <p14:creationId xmlns:p14="http://schemas.microsoft.com/office/powerpoint/2010/main" val="1519128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Pollution</a:t>
            </a:r>
            <a:r>
              <a:rPr lang="en-US" baseline="0" dirty="0" smtClean="0"/>
              <a:t> and traffic congestion.  Putting more cars on the road may be the best way to maximize profits.  The cost imposed on others by putting more cars on the road is not imposed on the business that chooses to put more cars on the road.</a:t>
            </a:r>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10</a:t>
            </a:fld>
            <a:endParaRPr lang="en-US"/>
          </a:p>
        </p:txBody>
      </p:sp>
    </p:spTree>
    <p:extLst>
      <p:ext uri="{BB962C8B-B14F-4D97-AF65-F5344CB8AC3E}">
        <p14:creationId xmlns:p14="http://schemas.microsoft.com/office/powerpoint/2010/main" val="1256243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Pollution</a:t>
            </a:r>
            <a:r>
              <a:rPr lang="en-US" baseline="0" dirty="0" smtClean="0"/>
              <a:t> and traffic congestion.  Putting more cars on the road may be the best way to maximize profits.  The cost imposed on others by putting more cars on the road is not imposed on the business that chooses to put more cars on the road.</a:t>
            </a:r>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11</a:t>
            </a:fld>
            <a:endParaRPr lang="en-US"/>
          </a:p>
        </p:txBody>
      </p:sp>
    </p:spTree>
    <p:extLst>
      <p:ext uri="{BB962C8B-B14F-4D97-AF65-F5344CB8AC3E}">
        <p14:creationId xmlns:p14="http://schemas.microsoft.com/office/powerpoint/2010/main" val="122568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Asymmetric information.  Since the</a:t>
            </a:r>
            <a:r>
              <a:rPr lang="en-US" baseline="0" dirty="0" smtClean="0"/>
              <a:t> seller generally knows more than the buyer, the seller</a:t>
            </a:r>
            <a:endParaRPr lang="en-US" dirty="0"/>
          </a:p>
        </p:txBody>
      </p:sp>
      <p:sp>
        <p:nvSpPr>
          <p:cNvPr id="4" name="Slide Number Placeholder 3"/>
          <p:cNvSpPr>
            <a:spLocks noGrp="1"/>
          </p:cNvSpPr>
          <p:nvPr>
            <p:ph type="sldNum" sz="quarter" idx="10"/>
          </p:nvPr>
        </p:nvSpPr>
        <p:spPr/>
        <p:txBody>
          <a:bodyPr/>
          <a:lstStyle/>
          <a:p>
            <a:fld id="{2C209019-3F88-334D-BF07-2BF39036BD11}" type="slidenum">
              <a:rPr lang="en-US" smtClean="0"/>
              <a:t>12</a:t>
            </a:fld>
            <a:endParaRPr lang="en-US"/>
          </a:p>
        </p:txBody>
      </p:sp>
    </p:spTree>
    <p:extLst>
      <p:ext uri="{BB962C8B-B14F-4D97-AF65-F5344CB8AC3E}">
        <p14:creationId xmlns:p14="http://schemas.microsoft.com/office/powerpoint/2010/main" val="518688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8D4F90-3BB8-CB45-A04D-29A28A27371A}" type="datetimeFigureOut">
              <a:rPr lang="en-US" smtClean="0"/>
              <a:t>10/26/18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212513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8D4F90-3BB8-CB45-A04D-29A28A27371A}" type="datetimeFigureOut">
              <a:rPr lang="en-US" smtClean="0"/>
              <a:t>10/26/18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197245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8D4F90-3BB8-CB45-A04D-29A28A27371A}" type="datetimeFigureOut">
              <a:rPr lang="en-US" smtClean="0"/>
              <a:t>10/26/18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37506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8D4F90-3BB8-CB45-A04D-29A28A27371A}" type="datetimeFigureOut">
              <a:rPr lang="en-US" smtClean="0"/>
              <a:t>10/26/18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26135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D4F90-3BB8-CB45-A04D-29A28A27371A}" type="datetimeFigureOut">
              <a:rPr lang="en-US" smtClean="0"/>
              <a:t>10/26/18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103559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8D4F90-3BB8-CB45-A04D-29A28A27371A}" type="datetimeFigureOut">
              <a:rPr lang="en-US" smtClean="0"/>
              <a:t>10/26/18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204968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8D4F90-3BB8-CB45-A04D-29A28A27371A}" type="datetimeFigureOut">
              <a:rPr lang="en-US" smtClean="0"/>
              <a:t>10/26/18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135313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8D4F90-3BB8-CB45-A04D-29A28A27371A}" type="datetimeFigureOut">
              <a:rPr lang="en-US" smtClean="0"/>
              <a:t>10/26/18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30229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D4F90-3BB8-CB45-A04D-29A28A27371A}" type="datetimeFigureOut">
              <a:rPr lang="en-US" smtClean="0"/>
              <a:t>10/26/18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181560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8D4F90-3BB8-CB45-A04D-29A28A27371A}" type="datetimeFigureOut">
              <a:rPr lang="en-US" smtClean="0"/>
              <a:t>10/26/18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133930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8D4F90-3BB8-CB45-A04D-29A28A27371A}" type="datetimeFigureOut">
              <a:rPr lang="en-US" smtClean="0"/>
              <a:t>10/26/18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90373-C578-124A-975F-30975E0C9C4B}" type="slidenum">
              <a:rPr lang="en-US" smtClean="0"/>
              <a:t>‹#›</a:t>
            </a:fld>
            <a:endParaRPr lang="en-US"/>
          </a:p>
        </p:txBody>
      </p:sp>
    </p:spTree>
    <p:extLst>
      <p:ext uri="{BB962C8B-B14F-4D97-AF65-F5344CB8AC3E}">
        <p14:creationId xmlns:p14="http://schemas.microsoft.com/office/powerpoint/2010/main" val="19376696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D4F90-3BB8-CB45-A04D-29A28A27371A}" type="datetimeFigureOut">
              <a:rPr lang="en-US" smtClean="0"/>
              <a:t>10/26/18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90373-C578-124A-975F-30975E0C9C4B}" type="slidenum">
              <a:rPr lang="en-US" smtClean="0"/>
              <a:t>‹#›</a:t>
            </a:fld>
            <a:endParaRPr lang="en-US"/>
          </a:p>
        </p:txBody>
      </p:sp>
    </p:spTree>
    <p:extLst>
      <p:ext uri="{BB962C8B-B14F-4D97-AF65-F5344CB8AC3E}">
        <p14:creationId xmlns:p14="http://schemas.microsoft.com/office/powerpoint/2010/main" val="996118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017" y="1122363"/>
            <a:ext cx="10509663" cy="2387600"/>
          </a:xfrm>
        </p:spPr>
        <p:txBody>
          <a:bodyPr/>
          <a:lstStyle/>
          <a:p>
            <a:r>
              <a:rPr lang="en-US" dirty="0" smtClean="0"/>
              <a:t>The Purpose of the Corporation</a:t>
            </a:r>
            <a:endParaRPr lang="en-US" dirty="0"/>
          </a:p>
        </p:txBody>
      </p:sp>
    </p:spTree>
    <p:extLst>
      <p:ext uri="{BB962C8B-B14F-4D97-AF65-F5344CB8AC3E}">
        <p14:creationId xmlns:p14="http://schemas.microsoft.com/office/powerpoint/2010/main" val="901943460"/>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0" y="0"/>
            <a:ext cx="12191999" cy="1320800"/>
          </a:xfrm>
        </p:spPr>
        <p:txBody>
          <a:bodyPr>
            <a:normAutofit fontScale="90000"/>
          </a:bodyPr>
          <a:lstStyle/>
          <a:p>
            <a:r>
              <a:rPr lang="en-US" dirty="0"/>
              <a:t>Opposing </a:t>
            </a:r>
            <a:r>
              <a:rPr lang="en-US" dirty="0" smtClean="0"/>
              <a:t>Argument to Shareholder Theory</a:t>
            </a:r>
            <a:endParaRPr lang="en-US" dirty="0"/>
          </a:p>
        </p:txBody>
      </p:sp>
      <p:sp>
        <p:nvSpPr>
          <p:cNvPr id="6" name="Rectangle 5"/>
          <p:cNvSpPr/>
          <p:nvPr/>
        </p:nvSpPr>
        <p:spPr>
          <a:xfrm>
            <a:off x="130629" y="1320800"/>
            <a:ext cx="12061370" cy="1569660"/>
          </a:xfrm>
          <a:prstGeom prst="rect">
            <a:avLst/>
          </a:prstGeom>
        </p:spPr>
        <p:txBody>
          <a:bodyPr wrap="square">
            <a:spAutoFit/>
          </a:bodyPr>
          <a:lstStyle/>
          <a:p>
            <a:r>
              <a:rPr lang="en-US" sz="4800" dirty="0" smtClean="0">
                <a:latin typeface="+mj-lt"/>
                <a:ea typeface="+mj-ea"/>
                <a:cs typeface="+mj-cs"/>
              </a:rPr>
              <a:t>Phillip Arrow has 2 effects of maximizing profits </a:t>
            </a:r>
            <a:r>
              <a:rPr lang="en-US" sz="4800" smtClean="0">
                <a:latin typeface="+mj-lt"/>
                <a:ea typeface="+mj-ea"/>
                <a:cs typeface="+mj-cs"/>
              </a:rPr>
              <a:t>that are undesirable to </a:t>
            </a:r>
            <a:r>
              <a:rPr lang="en-US" sz="4800" dirty="0" smtClean="0">
                <a:latin typeface="+mj-lt"/>
                <a:ea typeface="+mj-ea"/>
                <a:cs typeface="+mj-cs"/>
              </a:rPr>
              <a:t>society</a:t>
            </a:r>
          </a:p>
        </p:txBody>
      </p:sp>
      <p:sp>
        <p:nvSpPr>
          <p:cNvPr id="7" name="Rectangle 6"/>
          <p:cNvSpPr/>
          <p:nvPr/>
        </p:nvSpPr>
        <p:spPr>
          <a:xfrm>
            <a:off x="535048" y="3072348"/>
            <a:ext cx="11656952" cy="1569660"/>
          </a:xfrm>
          <a:prstGeom prst="rect">
            <a:avLst/>
          </a:prstGeom>
        </p:spPr>
        <p:txBody>
          <a:bodyPr wrap="square">
            <a:spAutoFit/>
          </a:bodyPr>
          <a:lstStyle/>
          <a:p>
            <a:pPr marL="914400" indent="-914400">
              <a:buFont typeface="+mj-lt"/>
              <a:buAutoNum type="arabicPeriod"/>
            </a:pPr>
            <a:r>
              <a:rPr lang="en-US" sz="4800" dirty="0" smtClean="0">
                <a:latin typeface="+mj-lt"/>
                <a:ea typeface="+mj-ea"/>
                <a:cs typeface="+mj-cs"/>
              </a:rPr>
              <a:t>When an action poses a greater cost to society than to the imposer of the cost.</a:t>
            </a:r>
          </a:p>
        </p:txBody>
      </p:sp>
    </p:spTree>
    <p:extLst>
      <p:ext uri="{BB962C8B-B14F-4D97-AF65-F5344CB8AC3E}">
        <p14:creationId xmlns:p14="http://schemas.microsoft.com/office/powerpoint/2010/main" val="1587017501"/>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5048" y="3072348"/>
            <a:ext cx="11656952" cy="3785652"/>
          </a:xfrm>
          <a:prstGeom prst="rect">
            <a:avLst/>
          </a:prstGeom>
        </p:spPr>
        <p:txBody>
          <a:bodyPr wrap="square">
            <a:spAutoFit/>
          </a:bodyPr>
          <a:lstStyle/>
          <a:p>
            <a:pPr marL="914400" indent="-914400">
              <a:buFont typeface="+mj-lt"/>
              <a:buAutoNum type="arabicPeriod"/>
            </a:pPr>
            <a:r>
              <a:rPr lang="en-US" sz="4800" dirty="0" smtClean="0">
                <a:latin typeface="+mj-lt"/>
                <a:ea typeface="+mj-ea"/>
                <a:cs typeface="+mj-cs"/>
              </a:rPr>
              <a:t>When an action poses a greater cost to society than to the imposer of the cost.</a:t>
            </a:r>
          </a:p>
          <a:p>
            <a:r>
              <a:rPr lang="en-US" sz="4800" b="1" dirty="0" smtClean="0">
                <a:latin typeface="+mj-lt"/>
                <a:ea typeface="+mj-ea"/>
                <a:cs typeface="+mj-cs"/>
              </a:rPr>
              <a:t>Examples</a:t>
            </a:r>
            <a:r>
              <a:rPr lang="en-US" sz="4800" dirty="0" smtClean="0">
                <a:latin typeface="+mj-lt"/>
                <a:ea typeface="+mj-ea"/>
                <a:cs typeface="+mj-cs"/>
              </a:rPr>
              <a:t>: </a:t>
            </a:r>
          </a:p>
          <a:p>
            <a:pPr marL="685800" indent="-685800">
              <a:buFont typeface="Arial" charset="0"/>
              <a:buChar char="•"/>
            </a:pPr>
            <a:r>
              <a:rPr lang="en-US" sz="4800" dirty="0" smtClean="0">
                <a:latin typeface="+mj-lt"/>
                <a:ea typeface="+mj-ea"/>
                <a:cs typeface="+mj-cs"/>
              </a:rPr>
              <a:t>Pollution</a:t>
            </a:r>
          </a:p>
          <a:p>
            <a:pPr marL="685800" indent="-685800">
              <a:buFont typeface="Arial" charset="0"/>
              <a:buChar char="•"/>
            </a:pPr>
            <a:r>
              <a:rPr lang="en-US" sz="4800" dirty="0" smtClean="0">
                <a:latin typeface="+mj-lt"/>
                <a:ea typeface="+mj-ea"/>
                <a:cs typeface="+mj-cs"/>
              </a:rPr>
              <a:t>Traffic congestion</a:t>
            </a:r>
          </a:p>
        </p:txBody>
      </p:sp>
      <p:sp>
        <p:nvSpPr>
          <p:cNvPr id="11" name="Title 1"/>
          <p:cNvSpPr>
            <a:spLocks noGrp="1"/>
          </p:cNvSpPr>
          <p:nvPr>
            <p:ph type="ctrTitle"/>
          </p:nvPr>
        </p:nvSpPr>
        <p:spPr>
          <a:xfrm>
            <a:off x="0" y="0"/>
            <a:ext cx="12191999" cy="1320800"/>
          </a:xfrm>
        </p:spPr>
        <p:txBody>
          <a:bodyPr>
            <a:normAutofit fontScale="90000"/>
          </a:bodyPr>
          <a:lstStyle/>
          <a:p>
            <a:r>
              <a:rPr lang="en-US"/>
              <a:t>Opposing </a:t>
            </a:r>
            <a:r>
              <a:rPr lang="en-US" smtClean="0"/>
              <a:t>Argument to Shareholder </a:t>
            </a:r>
            <a:r>
              <a:rPr lang="en-US" dirty="0" smtClean="0"/>
              <a:t>Theory</a:t>
            </a:r>
            <a:endParaRPr lang="en-US" dirty="0"/>
          </a:p>
        </p:txBody>
      </p:sp>
      <p:sp>
        <p:nvSpPr>
          <p:cNvPr id="5" name="Rectangle 4"/>
          <p:cNvSpPr/>
          <p:nvPr/>
        </p:nvSpPr>
        <p:spPr>
          <a:xfrm>
            <a:off x="130629" y="1320800"/>
            <a:ext cx="12061370" cy="1569660"/>
          </a:xfrm>
          <a:prstGeom prst="rect">
            <a:avLst/>
          </a:prstGeom>
        </p:spPr>
        <p:txBody>
          <a:bodyPr wrap="square">
            <a:spAutoFit/>
          </a:bodyPr>
          <a:lstStyle/>
          <a:p>
            <a:r>
              <a:rPr lang="en-US" sz="4800" dirty="0" smtClean="0">
                <a:latin typeface="+mj-lt"/>
                <a:ea typeface="+mj-ea"/>
                <a:cs typeface="+mj-cs"/>
              </a:rPr>
              <a:t>Phillip Arrow has 2 effects of maximizing profits that are undesirable to society</a:t>
            </a:r>
          </a:p>
        </p:txBody>
      </p:sp>
    </p:spTree>
    <p:extLst>
      <p:ext uri="{BB962C8B-B14F-4D97-AF65-F5344CB8AC3E}">
        <p14:creationId xmlns:p14="http://schemas.microsoft.com/office/powerpoint/2010/main" val="1225034296"/>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0" y="0"/>
            <a:ext cx="12191999" cy="1320800"/>
          </a:xfrm>
        </p:spPr>
        <p:txBody>
          <a:bodyPr>
            <a:normAutofit fontScale="90000"/>
          </a:bodyPr>
          <a:lstStyle/>
          <a:p>
            <a:r>
              <a:rPr lang="en-US" dirty="0"/>
              <a:t>Opposing </a:t>
            </a:r>
            <a:r>
              <a:rPr lang="en-US" dirty="0" smtClean="0"/>
              <a:t>Argument to Shareholder Theory</a:t>
            </a:r>
            <a:endParaRPr lang="en-US" dirty="0"/>
          </a:p>
        </p:txBody>
      </p:sp>
      <p:sp>
        <p:nvSpPr>
          <p:cNvPr id="5" name="Rectangle 4"/>
          <p:cNvSpPr/>
          <p:nvPr/>
        </p:nvSpPr>
        <p:spPr>
          <a:xfrm>
            <a:off x="130629" y="1320800"/>
            <a:ext cx="12061370" cy="1569660"/>
          </a:xfrm>
          <a:prstGeom prst="rect">
            <a:avLst/>
          </a:prstGeom>
        </p:spPr>
        <p:txBody>
          <a:bodyPr wrap="square">
            <a:spAutoFit/>
          </a:bodyPr>
          <a:lstStyle/>
          <a:p>
            <a:r>
              <a:rPr lang="en-US" sz="4800" dirty="0" smtClean="0">
                <a:latin typeface="+mj-lt"/>
                <a:ea typeface="+mj-ea"/>
                <a:cs typeface="+mj-cs"/>
              </a:rPr>
              <a:t>Phillip Arrow has 2 effects of maximizing profits </a:t>
            </a:r>
            <a:r>
              <a:rPr lang="en-US" sz="4800" smtClean="0">
                <a:latin typeface="+mj-lt"/>
                <a:ea typeface="+mj-ea"/>
                <a:cs typeface="+mj-cs"/>
              </a:rPr>
              <a:t>that are undesirable to </a:t>
            </a:r>
            <a:r>
              <a:rPr lang="en-US" sz="4800" dirty="0" smtClean="0">
                <a:latin typeface="+mj-lt"/>
                <a:ea typeface="+mj-ea"/>
                <a:cs typeface="+mj-cs"/>
              </a:rPr>
              <a:t>society</a:t>
            </a:r>
          </a:p>
        </p:txBody>
      </p:sp>
      <p:sp>
        <p:nvSpPr>
          <p:cNvPr id="7" name="Rectangle 6"/>
          <p:cNvSpPr/>
          <p:nvPr/>
        </p:nvSpPr>
        <p:spPr>
          <a:xfrm>
            <a:off x="872246" y="3089072"/>
            <a:ext cx="10447506" cy="830997"/>
          </a:xfrm>
          <a:prstGeom prst="rect">
            <a:avLst/>
          </a:prstGeom>
        </p:spPr>
        <p:txBody>
          <a:bodyPr wrap="square">
            <a:spAutoFit/>
          </a:bodyPr>
          <a:lstStyle/>
          <a:p>
            <a:r>
              <a:rPr lang="en-US" sz="4800" dirty="0" smtClean="0">
                <a:latin typeface="+mj-lt"/>
                <a:ea typeface="+mj-ea"/>
                <a:cs typeface="+mj-cs"/>
              </a:rPr>
              <a:t>2. Asymmetric information</a:t>
            </a:r>
          </a:p>
        </p:txBody>
      </p:sp>
    </p:spTree>
    <p:extLst>
      <p:ext uri="{BB962C8B-B14F-4D97-AF65-F5344CB8AC3E}">
        <p14:creationId xmlns:p14="http://schemas.microsoft.com/office/powerpoint/2010/main" val="1543658513"/>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0" y="0"/>
            <a:ext cx="12191999" cy="1320800"/>
          </a:xfrm>
        </p:spPr>
        <p:txBody>
          <a:bodyPr>
            <a:normAutofit fontScale="90000"/>
          </a:bodyPr>
          <a:lstStyle/>
          <a:p>
            <a:r>
              <a:rPr lang="en-US" dirty="0"/>
              <a:t>Opposing </a:t>
            </a:r>
            <a:r>
              <a:rPr lang="en-US" dirty="0" smtClean="0"/>
              <a:t>Argument to Shareholder Theory</a:t>
            </a:r>
            <a:endParaRPr lang="en-US" dirty="0"/>
          </a:p>
        </p:txBody>
      </p:sp>
      <p:sp>
        <p:nvSpPr>
          <p:cNvPr id="5" name="Rectangle 4"/>
          <p:cNvSpPr/>
          <p:nvPr/>
        </p:nvSpPr>
        <p:spPr>
          <a:xfrm>
            <a:off x="130629" y="1320800"/>
            <a:ext cx="12061370" cy="1569660"/>
          </a:xfrm>
          <a:prstGeom prst="rect">
            <a:avLst/>
          </a:prstGeom>
        </p:spPr>
        <p:txBody>
          <a:bodyPr wrap="square">
            <a:spAutoFit/>
          </a:bodyPr>
          <a:lstStyle/>
          <a:p>
            <a:r>
              <a:rPr lang="en-US" sz="4800" dirty="0" smtClean="0">
                <a:latin typeface="+mj-lt"/>
                <a:ea typeface="+mj-ea"/>
                <a:cs typeface="+mj-cs"/>
              </a:rPr>
              <a:t>Phillip Arrow has 2 effects of maximizing profits </a:t>
            </a:r>
            <a:r>
              <a:rPr lang="en-US" sz="4800" smtClean="0">
                <a:latin typeface="+mj-lt"/>
                <a:ea typeface="+mj-ea"/>
                <a:cs typeface="+mj-cs"/>
              </a:rPr>
              <a:t>that are undesirable to </a:t>
            </a:r>
            <a:r>
              <a:rPr lang="en-US" sz="4800" dirty="0" smtClean="0">
                <a:latin typeface="+mj-lt"/>
                <a:ea typeface="+mj-ea"/>
                <a:cs typeface="+mj-cs"/>
              </a:rPr>
              <a:t>society</a:t>
            </a:r>
          </a:p>
        </p:txBody>
      </p:sp>
      <p:sp>
        <p:nvSpPr>
          <p:cNvPr id="6" name="Rectangle 5"/>
          <p:cNvSpPr/>
          <p:nvPr/>
        </p:nvSpPr>
        <p:spPr>
          <a:xfrm>
            <a:off x="872246" y="3089072"/>
            <a:ext cx="9711448" cy="3785652"/>
          </a:xfrm>
          <a:prstGeom prst="rect">
            <a:avLst/>
          </a:prstGeom>
        </p:spPr>
        <p:txBody>
          <a:bodyPr wrap="square">
            <a:spAutoFit/>
          </a:bodyPr>
          <a:lstStyle/>
          <a:p>
            <a:r>
              <a:rPr lang="en-US" sz="4800" dirty="0" smtClean="0">
                <a:latin typeface="+mj-lt"/>
                <a:ea typeface="+mj-ea"/>
                <a:cs typeface="+mj-cs"/>
              </a:rPr>
              <a:t>2. Asymmetric information</a:t>
            </a:r>
          </a:p>
          <a:p>
            <a:r>
              <a:rPr lang="en-US" sz="4800" b="1" dirty="0" smtClean="0">
                <a:latin typeface="+mj-lt"/>
                <a:ea typeface="+mj-ea"/>
                <a:cs typeface="+mj-cs"/>
              </a:rPr>
              <a:t>Examples</a:t>
            </a:r>
            <a:r>
              <a:rPr lang="en-US" sz="4800" dirty="0" smtClean="0">
                <a:latin typeface="+mj-lt"/>
                <a:ea typeface="+mj-ea"/>
                <a:cs typeface="+mj-cs"/>
              </a:rPr>
              <a:t>:</a:t>
            </a:r>
          </a:p>
          <a:p>
            <a:pPr marL="1143000" lvl="1" indent="-685800">
              <a:buFont typeface="Arial" charset="0"/>
              <a:buChar char="•"/>
            </a:pPr>
            <a:r>
              <a:rPr lang="en-US" sz="4800" dirty="0" smtClean="0">
                <a:latin typeface="+mj-lt"/>
                <a:ea typeface="+mj-ea"/>
                <a:cs typeface="+mj-cs"/>
              </a:rPr>
              <a:t>The car salesperson knows more about the defects of the car than the buyer</a:t>
            </a:r>
          </a:p>
        </p:txBody>
      </p:sp>
    </p:spTree>
    <p:extLst>
      <p:ext uri="{BB962C8B-B14F-4D97-AF65-F5344CB8AC3E}">
        <p14:creationId xmlns:p14="http://schemas.microsoft.com/office/powerpoint/2010/main" val="82922230"/>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217" y="0"/>
            <a:ext cx="10509663" cy="1320800"/>
          </a:xfrm>
        </p:spPr>
        <p:txBody>
          <a:bodyPr/>
          <a:lstStyle/>
          <a:p>
            <a:r>
              <a:rPr lang="en-US" smtClean="0"/>
              <a:t>Shareholder Theory</a:t>
            </a:r>
            <a:endParaRPr lang="en-US" dirty="0"/>
          </a:p>
        </p:txBody>
      </p:sp>
    </p:spTree>
    <p:extLst>
      <p:ext uri="{BB962C8B-B14F-4D97-AF65-F5344CB8AC3E}">
        <p14:creationId xmlns:p14="http://schemas.microsoft.com/office/powerpoint/2010/main" val="2011252"/>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217" y="0"/>
            <a:ext cx="10509663" cy="1320800"/>
          </a:xfrm>
        </p:spPr>
        <p:txBody>
          <a:bodyPr/>
          <a:lstStyle/>
          <a:p>
            <a:r>
              <a:rPr lang="en-US" smtClean="0"/>
              <a:t>Shareholder Theory</a:t>
            </a:r>
            <a:endParaRPr lang="en-US" dirty="0"/>
          </a:p>
        </p:txBody>
      </p:sp>
      <p:sp>
        <p:nvSpPr>
          <p:cNvPr id="4" name="Title 1"/>
          <p:cNvSpPr txBox="1">
            <a:spLocks/>
          </p:cNvSpPr>
          <p:nvPr/>
        </p:nvSpPr>
        <p:spPr>
          <a:xfrm>
            <a:off x="893617" y="1562100"/>
            <a:ext cx="7945583" cy="889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smtClean="0"/>
              <a:t>Milton Friedman 1912-2006</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8100" y="1562100"/>
            <a:ext cx="1341120" cy="1673352"/>
          </a:xfrm>
          <a:prstGeom prst="rect">
            <a:avLst/>
          </a:prstGeom>
        </p:spPr>
      </p:pic>
    </p:spTree>
    <p:extLst>
      <p:ext uri="{BB962C8B-B14F-4D97-AF65-F5344CB8AC3E}">
        <p14:creationId xmlns:p14="http://schemas.microsoft.com/office/powerpoint/2010/main" val="2049220607"/>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217" y="0"/>
            <a:ext cx="10509663" cy="1320800"/>
          </a:xfrm>
        </p:spPr>
        <p:txBody>
          <a:bodyPr/>
          <a:lstStyle/>
          <a:p>
            <a:r>
              <a:rPr lang="en-US" smtClean="0"/>
              <a:t>Shareholder Theory</a:t>
            </a:r>
            <a:endParaRPr lang="en-US" dirty="0"/>
          </a:p>
        </p:txBody>
      </p:sp>
      <p:sp>
        <p:nvSpPr>
          <p:cNvPr id="4" name="Title 1"/>
          <p:cNvSpPr txBox="1">
            <a:spLocks/>
          </p:cNvSpPr>
          <p:nvPr/>
        </p:nvSpPr>
        <p:spPr>
          <a:xfrm>
            <a:off x="893617" y="1562100"/>
            <a:ext cx="7945583" cy="889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smtClean="0"/>
              <a:t>Milton Friedman 1912-2006</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8100" y="1562100"/>
            <a:ext cx="1341120" cy="1673352"/>
          </a:xfrm>
          <a:prstGeom prst="rect">
            <a:avLst/>
          </a:prstGeom>
        </p:spPr>
      </p:pic>
      <p:sp>
        <p:nvSpPr>
          <p:cNvPr id="6" name="Title 1"/>
          <p:cNvSpPr txBox="1">
            <a:spLocks/>
          </p:cNvSpPr>
          <p:nvPr/>
        </p:nvSpPr>
        <p:spPr>
          <a:xfrm>
            <a:off x="1020617" y="3476752"/>
            <a:ext cx="9494983" cy="2120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smtClean="0"/>
              <a:t>The purpose of the corporation is to maximize shareholder value</a:t>
            </a:r>
            <a:endParaRPr lang="en-US" sz="4800" dirty="0"/>
          </a:p>
        </p:txBody>
      </p:sp>
    </p:spTree>
    <p:extLst>
      <p:ext uri="{BB962C8B-B14F-4D97-AF65-F5344CB8AC3E}">
        <p14:creationId xmlns:p14="http://schemas.microsoft.com/office/powerpoint/2010/main" val="430104304"/>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217" y="0"/>
            <a:ext cx="10509663" cy="1320800"/>
          </a:xfrm>
        </p:spPr>
        <p:txBody>
          <a:bodyPr/>
          <a:lstStyle/>
          <a:p>
            <a:r>
              <a:rPr lang="en-US" smtClean="0"/>
              <a:t>Shareholder Theory</a:t>
            </a:r>
            <a:endParaRPr lang="en-US" dirty="0"/>
          </a:p>
        </p:txBody>
      </p:sp>
      <p:sp>
        <p:nvSpPr>
          <p:cNvPr id="6" name="Title 1"/>
          <p:cNvSpPr txBox="1">
            <a:spLocks/>
          </p:cNvSpPr>
          <p:nvPr/>
        </p:nvSpPr>
        <p:spPr>
          <a:xfrm>
            <a:off x="1007917" y="1320800"/>
            <a:ext cx="9494983" cy="16637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smtClean="0"/>
              <a:t>A </a:t>
            </a:r>
            <a:r>
              <a:rPr lang="en-US" sz="4800" u="sng" dirty="0" smtClean="0"/>
              <a:t>shareholder</a:t>
            </a:r>
            <a:r>
              <a:rPr lang="en-US" sz="4800" dirty="0" smtClean="0"/>
              <a:t> is someone who owns stock in the corporation</a:t>
            </a:r>
            <a:endParaRPr lang="en-US" sz="4800" dirty="0"/>
          </a:p>
        </p:txBody>
      </p:sp>
    </p:spTree>
    <p:extLst>
      <p:ext uri="{BB962C8B-B14F-4D97-AF65-F5344CB8AC3E}">
        <p14:creationId xmlns:p14="http://schemas.microsoft.com/office/powerpoint/2010/main" val="919046198"/>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217" y="0"/>
            <a:ext cx="10509663" cy="1320800"/>
          </a:xfrm>
        </p:spPr>
        <p:txBody>
          <a:bodyPr/>
          <a:lstStyle/>
          <a:p>
            <a:r>
              <a:rPr lang="en-US" smtClean="0"/>
              <a:t>Shareholder Theory</a:t>
            </a:r>
            <a:endParaRPr lang="en-US" dirty="0"/>
          </a:p>
        </p:txBody>
      </p:sp>
      <p:sp>
        <p:nvSpPr>
          <p:cNvPr id="6" name="Title 1"/>
          <p:cNvSpPr txBox="1">
            <a:spLocks/>
          </p:cNvSpPr>
          <p:nvPr/>
        </p:nvSpPr>
        <p:spPr>
          <a:xfrm>
            <a:off x="1007917" y="1320800"/>
            <a:ext cx="9494983" cy="16637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smtClean="0"/>
              <a:t>A </a:t>
            </a:r>
            <a:r>
              <a:rPr lang="en-US" sz="4800" u="sng" dirty="0" smtClean="0"/>
              <a:t>shareholder</a:t>
            </a:r>
            <a:r>
              <a:rPr lang="en-US" sz="4800" dirty="0" smtClean="0"/>
              <a:t> is someone who owns stock in the corporation</a:t>
            </a:r>
            <a:endParaRPr lang="en-US" sz="4800" dirty="0"/>
          </a:p>
        </p:txBody>
      </p:sp>
      <p:sp>
        <p:nvSpPr>
          <p:cNvPr id="7" name="Title 1"/>
          <p:cNvSpPr txBox="1">
            <a:spLocks/>
          </p:cNvSpPr>
          <p:nvPr/>
        </p:nvSpPr>
        <p:spPr>
          <a:xfrm>
            <a:off x="1007916" y="2901950"/>
            <a:ext cx="9494983" cy="16637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smtClean="0"/>
              <a:t>A business maximizes the value of stock by maximizing profits</a:t>
            </a:r>
            <a:endParaRPr lang="en-US" sz="4800" dirty="0"/>
          </a:p>
        </p:txBody>
      </p:sp>
    </p:spTree>
    <p:extLst>
      <p:ext uri="{BB962C8B-B14F-4D97-AF65-F5344CB8AC3E}">
        <p14:creationId xmlns:p14="http://schemas.microsoft.com/office/powerpoint/2010/main" val="686988740"/>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44548" y="1104901"/>
            <a:ext cx="11656952" cy="5262979"/>
          </a:xfrm>
          <a:prstGeom prst="rect">
            <a:avLst/>
          </a:prstGeom>
        </p:spPr>
        <p:txBody>
          <a:bodyPr wrap="square">
            <a:spAutoFit/>
          </a:bodyPr>
          <a:lstStyle/>
          <a:p>
            <a:r>
              <a:rPr lang="en-US" sz="4800" dirty="0" smtClean="0">
                <a:latin typeface="+mj-lt"/>
                <a:ea typeface="+mj-ea"/>
                <a:cs typeface="+mj-cs"/>
              </a:rPr>
              <a:t>“there is </a:t>
            </a:r>
            <a:r>
              <a:rPr lang="en-US" sz="4800" dirty="0">
                <a:latin typeface="+mj-lt"/>
                <a:ea typeface="+mj-ea"/>
                <a:cs typeface="+mj-cs"/>
              </a:rPr>
              <a:t>one and only one social responsibility of business–to use </a:t>
            </a:r>
            <a:r>
              <a:rPr lang="en-US" sz="4800" dirty="0" smtClean="0">
                <a:latin typeface="+mj-lt"/>
                <a:ea typeface="+mj-ea"/>
                <a:cs typeface="+mj-cs"/>
              </a:rPr>
              <a:t>its </a:t>
            </a:r>
            <a:r>
              <a:rPr lang="en-US" sz="4800" dirty="0">
                <a:latin typeface="+mj-lt"/>
                <a:ea typeface="+mj-ea"/>
                <a:cs typeface="+mj-cs"/>
              </a:rPr>
              <a:t>resources and engage in activities </a:t>
            </a:r>
            <a:r>
              <a:rPr lang="en-US" sz="4800" dirty="0" smtClean="0">
                <a:latin typeface="+mj-lt"/>
                <a:ea typeface="+mj-ea"/>
                <a:cs typeface="+mj-cs"/>
              </a:rPr>
              <a:t>designed </a:t>
            </a:r>
            <a:r>
              <a:rPr lang="en-US" sz="4800" dirty="0">
                <a:latin typeface="+mj-lt"/>
                <a:ea typeface="+mj-ea"/>
                <a:cs typeface="+mj-cs"/>
              </a:rPr>
              <a:t>to increase its profits so long as it stays within the rules of the game, which </a:t>
            </a:r>
            <a:r>
              <a:rPr lang="en-US" sz="4800" dirty="0">
                <a:latin typeface="+mj-lt"/>
                <a:ea typeface="+mj-ea"/>
                <a:cs typeface="+mj-cs"/>
              </a:rPr>
              <a:t>is to say, </a:t>
            </a:r>
            <a:r>
              <a:rPr lang="en-US" sz="4800" dirty="0">
                <a:latin typeface="+mj-lt"/>
                <a:ea typeface="+mj-ea"/>
                <a:cs typeface="+mj-cs"/>
              </a:rPr>
              <a:t>engages </a:t>
            </a:r>
            <a:r>
              <a:rPr lang="en-US" sz="4800" dirty="0">
                <a:latin typeface="+mj-lt"/>
                <a:ea typeface="+mj-ea"/>
                <a:cs typeface="+mj-cs"/>
              </a:rPr>
              <a:t>in open and free competition without deception or fraud</a:t>
            </a:r>
            <a:r>
              <a:rPr lang="en-US" sz="4800" dirty="0">
                <a:latin typeface="+mj-lt"/>
                <a:ea typeface="+mj-ea"/>
                <a:cs typeface="+mj-cs"/>
              </a:rPr>
              <a:t>.”</a:t>
            </a:r>
          </a:p>
          <a:p>
            <a:r>
              <a:rPr lang="en-US" sz="4800" dirty="0" smtClean="0">
                <a:latin typeface="+mj-lt"/>
                <a:ea typeface="+mj-ea"/>
                <a:cs typeface="+mj-cs"/>
              </a:rPr>
              <a:t>-Milton Friedman</a:t>
            </a:r>
            <a:endParaRPr lang="en-US" sz="4800" dirty="0">
              <a:latin typeface="+mj-lt"/>
              <a:ea typeface="+mj-ea"/>
              <a:cs typeface="+mj-cs"/>
            </a:endParaRPr>
          </a:p>
        </p:txBody>
      </p:sp>
      <p:sp>
        <p:nvSpPr>
          <p:cNvPr id="11" name="Title 1"/>
          <p:cNvSpPr>
            <a:spLocks noGrp="1"/>
          </p:cNvSpPr>
          <p:nvPr>
            <p:ph type="ctrTitle"/>
          </p:nvPr>
        </p:nvSpPr>
        <p:spPr>
          <a:xfrm>
            <a:off x="741217" y="0"/>
            <a:ext cx="10509663" cy="1320800"/>
          </a:xfrm>
        </p:spPr>
        <p:txBody>
          <a:bodyPr/>
          <a:lstStyle/>
          <a:p>
            <a:r>
              <a:rPr lang="en-US" smtClean="0"/>
              <a:t>Shareholder Theory</a:t>
            </a:r>
            <a:endParaRPr lang="en-US" dirty="0"/>
          </a:p>
        </p:txBody>
      </p:sp>
    </p:spTree>
    <p:extLst>
      <p:ext uri="{BB962C8B-B14F-4D97-AF65-F5344CB8AC3E}">
        <p14:creationId xmlns:p14="http://schemas.microsoft.com/office/powerpoint/2010/main" val="338918977"/>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0" y="0"/>
            <a:ext cx="12191999" cy="1320800"/>
          </a:xfrm>
        </p:spPr>
        <p:txBody>
          <a:bodyPr>
            <a:normAutofit fontScale="90000"/>
          </a:bodyPr>
          <a:lstStyle/>
          <a:p>
            <a:r>
              <a:rPr lang="en-US"/>
              <a:t>Opposing </a:t>
            </a:r>
            <a:r>
              <a:rPr lang="en-US" smtClean="0"/>
              <a:t>Argument to Shareholder </a:t>
            </a:r>
            <a:r>
              <a:rPr lang="en-US" dirty="0" smtClean="0"/>
              <a:t>Theory</a:t>
            </a:r>
            <a:endParaRPr lang="en-US" dirty="0"/>
          </a:p>
        </p:txBody>
      </p:sp>
      <p:sp>
        <p:nvSpPr>
          <p:cNvPr id="4" name="Title 1"/>
          <p:cNvSpPr txBox="1">
            <a:spLocks/>
          </p:cNvSpPr>
          <p:nvPr/>
        </p:nvSpPr>
        <p:spPr>
          <a:xfrm>
            <a:off x="2908662" y="2653211"/>
            <a:ext cx="6374674" cy="9753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Market Failures</a:t>
            </a:r>
            <a:endParaRPr lang="en-US" dirty="0"/>
          </a:p>
        </p:txBody>
      </p:sp>
    </p:spTree>
    <p:extLst>
      <p:ext uri="{BB962C8B-B14F-4D97-AF65-F5344CB8AC3E}">
        <p14:creationId xmlns:p14="http://schemas.microsoft.com/office/powerpoint/2010/main" val="136372839"/>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0" y="0"/>
            <a:ext cx="12191999" cy="1320800"/>
          </a:xfrm>
        </p:spPr>
        <p:txBody>
          <a:bodyPr>
            <a:normAutofit fontScale="90000"/>
          </a:bodyPr>
          <a:lstStyle/>
          <a:p>
            <a:r>
              <a:rPr lang="en-US"/>
              <a:t>Opposing </a:t>
            </a:r>
            <a:r>
              <a:rPr lang="en-US" smtClean="0"/>
              <a:t>Argument to Shareholder </a:t>
            </a:r>
            <a:r>
              <a:rPr lang="en-US" dirty="0" smtClean="0"/>
              <a:t>Theory</a:t>
            </a:r>
            <a:endParaRPr lang="en-US" dirty="0"/>
          </a:p>
        </p:txBody>
      </p:sp>
      <p:sp>
        <p:nvSpPr>
          <p:cNvPr id="6" name="Rectangle 5"/>
          <p:cNvSpPr/>
          <p:nvPr/>
        </p:nvSpPr>
        <p:spPr>
          <a:xfrm>
            <a:off x="130629" y="1320800"/>
            <a:ext cx="12061370" cy="1569660"/>
          </a:xfrm>
          <a:prstGeom prst="rect">
            <a:avLst/>
          </a:prstGeom>
        </p:spPr>
        <p:txBody>
          <a:bodyPr wrap="square">
            <a:spAutoFit/>
          </a:bodyPr>
          <a:lstStyle/>
          <a:p>
            <a:r>
              <a:rPr lang="en-US" sz="4800" dirty="0" smtClean="0">
                <a:latin typeface="+mj-lt"/>
                <a:ea typeface="+mj-ea"/>
                <a:cs typeface="+mj-cs"/>
              </a:rPr>
              <a:t>Phillip Arrow has 2 effects of maximizing profits </a:t>
            </a:r>
            <a:r>
              <a:rPr lang="en-US" sz="4800" smtClean="0">
                <a:latin typeface="+mj-lt"/>
                <a:ea typeface="+mj-ea"/>
                <a:cs typeface="+mj-cs"/>
              </a:rPr>
              <a:t>that are undesirable to </a:t>
            </a:r>
            <a:r>
              <a:rPr lang="en-US" sz="4800" dirty="0" smtClean="0">
                <a:latin typeface="+mj-lt"/>
                <a:ea typeface="+mj-ea"/>
                <a:cs typeface="+mj-cs"/>
              </a:rPr>
              <a:t>society</a:t>
            </a:r>
          </a:p>
        </p:txBody>
      </p:sp>
    </p:spTree>
    <p:extLst>
      <p:ext uri="{BB962C8B-B14F-4D97-AF65-F5344CB8AC3E}">
        <p14:creationId xmlns:p14="http://schemas.microsoft.com/office/powerpoint/2010/main" val="1573105867"/>
      </p:ext>
    </p:extLst>
  </p:cSld>
  <p:clrMapOvr>
    <a:masterClrMapping/>
  </p:clrMapOvr>
  <mc:AlternateContent xmlns:mc="http://schemas.openxmlformats.org/markup-compatibility/2006" xmlns:p14="http://schemas.microsoft.com/office/powerpoint/2010/main">
    <mc:Choice Requires="p14">
      <p:transition spd="slow" p14:dur="2000" advTm="2515"/>
    </mc:Choice>
    <mc:Fallback xmlns="">
      <p:transition spd="slow" advTm="2515"/>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472</Words>
  <Application>Microsoft Macintosh PowerPoint</Application>
  <PresentationFormat>Widescreen</PresentationFormat>
  <Paragraphs>52</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The Purpose of the Corporation</vt:lpstr>
      <vt:lpstr>Shareholder Theory</vt:lpstr>
      <vt:lpstr>Shareholder Theory</vt:lpstr>
      <vt:lpstr>Shareholder Theory</vt:lpstr>
      <vt:lpstr>Shareholder Theory</vt:lpstr>
      <vt:lpstr>Shareholder Theory</vt:lpstr>
      <vt:lpstr>Shareholder Theory</vt:lpstr>
      <vt:lpstr>Opposing Argument to Shareholder Theory</vt:lpstr>
      <vt:lpstr>Opposing Argument to Shareholder Theory</vt:lpstr>
      <vt:lpstr>Opposing Argument to Shareholder Theory</vt:lpstr>
      <vt:lpstr>Opposing Argument to Shareholder Theory</vt:lpstr>
      <vt:lpstr>Opposing Argument to Shareholder Theory</vt:lpstr>
      <vt:lpstr>Opposing Argument to Shareholder Theory</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Winkelman, Tanner J. (S&amp;T-Student)</dc:creator>
  <cp:lastModifiedBy>Winkelman, Tanner J. (S&amp;T-Student)</cp:lastModifiedBy>
  <cp:revision>41</cp:revision>
  <dcterms:created xsi:type="dcterms:W3CDTF">2018-10-07T18:52:30Z</dcterms:created>
  <dcterms:modified xsi:type="dcterms:W3CDTF">2018-10-27T00:44:02Z</dcterms:modified>
</cp:coreProperties>
</file>