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9" r:id="rId11"/>
    <p:sldId id="264" r:id="rId12"/>
    <p:sldId id="277" r:id="rId13"/>
    <p:sldId id="266" r:id="rId14"/>
    <p:sldId id="267" r:id="rId15"/>
    <p:sldId id="270" r:id="rId16"/>
    <p:sldId id="271" r:id="rId17"/>
    <p:sldId id="278" r:id="rId18"/>
    <p:sldId id="272" r:id="rId19"/>
    <p:sldId id="273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FB0F-FC82-F341-8F73-F9813FD8CB1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94E6-DDB0-6145-B532-120E07FB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multiple actions are available, </a:t>
            </a:r>
            <a:r>
              <a:rPr lang="en-US" dirty="0" smtClean="0"/>
              <a:t>Utilitarianism obligates the individual to take</a:t>
            </a:r>
            <a:r>
              <a:rPr lang="en-US" baseline="0" dirty="0" smtClean="0"/>
              <a:t> the action that maximizes net aggregate happiness.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94E6-DDB0-6145-B532-120E07FB5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94E6-DDB0-6145-B532-120E07FB5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more idea proposed by Aristotle is the function argument.  Aristotle argued that something is good if it is doing its function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94E6-DDB0-6145-B532-120E07FB5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CF0-81A2-F14F-9732-11E21E99EC3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5.m4a"/><Relationship Id="rId2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pic>
        <p:nvPicPr>
          <p:cNvPr id="7" name="Sound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6"/>
    </mc:Choice>
    <mc:Fallback xmlns="">
      <p:transition spd="slow" advTm="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825" y="4772748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+mj-lt"/>
              </a:rPr>
              <a:t>n</a:t>
            </a:r>
            <a:r>
              <a:rPr lang="en-US" sz="4400" u="sng" dirty="0" smtClean="0">
                <a:latin typeface="+mj-lt"/>
              </a:rPr>
              <a:t>et</a:t>
            </a:r>
            <a:r>
              <a:rPr lang="en-US" sz="4400" dirty="0" smtClean="0">
                <a:latin typeface="+mj-lt"/>
              </a:rPr>
              <a:t> means good minus bad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56" y="3187929"/>
            <a:ext cx="10904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smtClean="0">
                <a:latin typeface="+mj-lt"/>
              </a:rPr>
              <a:t>happiness</a:t>
            </a:r>
            <a:r>
              <a:rPr lang="en-US" sz="4400" smtClean="0">
                <a:latin typeface="+mj-lt"/>
              </a:rPr>
              <a:t> </a:t>
            </a:r>
            <a:r>
              <a:rPr lang="en-US" sz="4400" smtClean="0">
                <a:latin typeface="+mj-lt"/>
              </a:rPr>
              <a:t>is </a:t>
            </a:r>
            <a:r>
              <a:rPr lang="en-US" sz="4400" dirty="0" smtClean="0">
                <a:latin typeface="+mj-lt"/>
              </a:rPr>
              <a:t>pleasure </a:t>
            </a:r>
            <a:r>
              <a:rPr lang="en-US" sz="4400" dirty="0" smtClean="0">
                <a:latin typeface="+mj-lt"/>
              </a:rPr>
              <a:t>and the </a:t>
            </a:r>
            <a:r>
              <a:rPr lang="en-US" sz="4400" dirty="0" smtClean="0">
                <a:latin typeface="+mj-lt"/>
              </a:rPr>
              <a:t>absence of pain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825" y="4772748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+mj-lt"/>
              </a:rPr>
              <a:t>n</a:t>
            </a:r>
            <a:r>
              <a:rPr lang="en-US" sz="4400" u="sng" dirty="0" smtClean="0">
                <a:latin typeface="+mj-lt"/>
              </a:rPr>
              <a:t>et</a:t>
            </a:r>
            <a:r>
              <a:rPr lang="en-US" sz="4400" dirty="0" smtClean="0">
                <a:latin typeface="+mj-lt"/>
              </a:rPr>
              <a:t> means good minus bad</a:t>
            </a:r>
            <a:endParaRPr lang="en-US" sz="4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825" y="5542189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aggregate</a:t>
            </a:r>
            <a:r>
              <a:rPr lang="en-US" sz="4400" dirty="0" smtClean="0">
                <a:latin typeface="+mj-lt"/>
              </a:rPr>
              <a:t> means sum for all individuals</a:t>
            </a:r>
            <a:endParaRPr lang="en-US" sz="4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156" y="3187929"/>
            <a:ext cx="10904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smtClean="0">
                <a:latin typeface="+mj-lt"/>
              </a:rPr>
              <a:t>happiness</a:t>
            </a:r>
            <a:r>
              <a:rPr lang="en-US" sz="4400" smtClean="0">
                <a:latin typeface="+mj-lt"/>
              </a:rPr>
              <a:t> </a:t>
            </a:r>
            <a:r>
              <a:rPr lang="en-US" sz="4400" smtClean="0">
                <a:latin typeface="+mj-lt"/>
              </a:rPr>
              <a:t>is </a:t>
            </a:r>
            <a:r>
              <a:rPr lang="en-US" sz="4400" dirty="0" smtClean="0">
                <a:latin typeface="+mj-lt"/>
              </a:rPr>
              <a:t>pleasure </a:t>
            </a:r>
            <a:r>
              <a:rPr lang="en-US" sz="4400" dirty="0" smtClean="0">
                <a:latin typeface="+mj-lt"/>
              </a:rPr>
              <a:t>and the </a:t>
            </a:r>
            <a:r>
              <a:rPr lang="en-US" sz="4400" dirty="0" smtClean="0">
                <a:latin typeface="+mj-lt"/>
              </a:rPr>
              <a:t>absence of pain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2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22" y="1570733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Example</a:t>
            </a:r>
            <a:r>
              <a:rPr lang="en-US" sz="4400" dirty="0" smtClean="0">
                <a:latin typeface="+mj-lt"/>
              </a:rPr>
              <a:t>:  A surgeon has five dying patients who are each in urgent need of a different organ.  A homeless man walks into the hospital with all the organs necessary to save all five patients.</a:t>
            </a:r>
            <a:endParaRPr lang="en-US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" y="4544142"/>
            <a:ext cx="119940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Utilitarian answer</a:t>
            </a:r>
            <a:r>
              <a:rPr lang="en-US" sz="4400" dirty="0" smtClean="0">
                <a:latin typeface="+mj-lt"/>
              </a:rPr>
              <a:t>: Kill the homeless man to save the five.  It is four lives better than letting the five die and letting the homeless man live.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8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1876" y="1873699"/>
            <a:ext cx="5875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+mj-lt"/>
              </a:rPr>
              <a:t>2. </a:t>
            </a:r>
            <a:r>
              <a:rPr lang="en-US" sz="5400" dirty="0" smtClean="0">
                <a:latin typeface="+mj-lt"/>
              </a:rPr>
              <a:t>Deontology </a:t>
            </a:r>
            <a:r>
              <a:rPr lang="en-US" sz="5400" dirty="0">
                <a:latin typeface="+mj-lt"/>
              </a:rPr>
              <a:t>(Kant</a:t>
            </a:r>
            <a:r>
              <a:rPr lang="en-US" sz="54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192" y="1527361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1. Act only on that maxim which you can at the same time will become universal law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9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948" y="175527"/>
            <a:ext cx="1031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Kant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smtClean="0">
                <a:latin typeface="+mj-lt"/>
              </a:rPr>
              <a:t>has two </a:t>
            </a:r>
            <a:r>
              <a:rPr lang="en-US" sz="5400" u="sng" dirty="0" smtClean="0">
                <a:latin typeface="+mj-lt"/>
              </a:rPr>
              <a:t>categorical imperatives</a:t>
            </a:r>
            <a:endParaRPr lang="en-US" sz="5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192" y="1527361"/>
            <a:ext cx="10361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1. Act only on that maxim which you can at the same time will become universal law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592" y="3508561"/>
            <a:ext cx="103611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. Always treat humanity, whether yourself or others, as an end and never as a mere means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085849"/>
          </a:xfrm>
        </p:spPr>
        <p:txBody>
          <a:bodyPr>
            <a:normAutofit/>
          </a:bodyPr>
          <a:lstStyle/>
          <a:p>
            <a:r>
              <a:rPr lang="en-US" smtClean="0"/>
              <a:t>Kant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22" y="1085849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Example</a:t>
            </a:r>
            <a:r>
              <a:rPr lang="en-US" sz="4400" dirty="0" smtClean="0">
                <a:latin typeface="+mj-lt"/>
              </a:rPr>
              <a:t>:  A surgeon has five dying patients who are each in urgent need of a different organ.  A homeless man walks into the hospital with all the organs necessary to save all five patients.</a:t>
            </a:r>
            <a:endParaRPr lang="en-US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22" y="3910636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Kantian answer</a:t>
            </a:r>
            <a:r>
              <a:rPr lang="en-US" sz="4400" dirty="0" smtClean="0">
                <a:latin typeface="+mj-lt"/>
              </a:rPr>
              <a:t>: Do not kill the homeless man because it would be treating him as a means for saving others.  Also, it would not be a good universal law that surgeons may kill people for organs.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27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801" y="1559374"/>
            <a:ext cx="749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3. Virtue Ethics (</a:t>
            </a:r>
            <a:r>
              <a:rPr lang="en-US" sz="5400" dirty="0" err="1" smtClean="0">
                <a:latin typeface="+mj-lt"/>
              </a:rPr>
              <a:t>Artistotle</a:t>
            </a:r>
            <a:r>
              <a:rPr lang="en-US" sz="54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3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152" y="2834728"/>
            <a:ext cx="388266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Temperance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Wisdom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>
                <a:latin typeface="+mj-lt"/>
              </a:rPr>
              <a:t>Justice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>
                <a:latin typeface="+mj-lt"/>
              </a:rPr>
              <a:t>C</a:t>
            </a:r>
            <a:r>
              <a:rPr lang="en-US" sz="5400" dirty="0" smtClean="0">
                <a:latin typeface="+mj-lt"/>
              </a:rPr>
              <a:t>ourage</a:t>
            </a:r>
            <a:endParaRPr lang="en-US" sz="5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3" y="2146040"/>
            <a:ext cx="10542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+mj-lt"/>
              </a:rPr>
              <a:t>Aristotle’s four cardinal </a:t>
            </a:r>
            <a:r>
              <a:rPr lang="en-US" sz="5400" dirty="0">
                <a:latin typeface="+mj-lt"/>
              </a:rPr>
              <a:t>v</a:t>
            </a:r>
            <a:r>
              <a:rPr lang="en-US" sz="5400" dirty="0" smtClean="0">
                <a:latin typeface="+mj-lt"/>
              </a:rPr>
              <a:t>irtues:</a:t>
            </a:r>
            <a:endParaRPr lang="en-US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Virtue Ethics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7"/>
    </mc:Choice>
    <mc:Fallback xmlns="">
      <p:transition spd="slow" advTm="7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0425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It is possible to have too much or too little </a:t>
            </a:r>
            <a:r>
              <a:rPr lang="en-US" sz="5400" smtClean="0">
                <a:latin typeface="+mj-lt"/>
              </a:rPr>
              <a:t>of each virtue (except justice).</a:t>
            </a:r>
            <a:endParaRPr lang="en-US" sz="5400" u="sng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" y="3842653"/>
            <a:ext cx="1207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The target value of a virtue is </a:t>
            </a:r>
          </a:p>
          <a:p>
            <a:pPr algn="ctr"/>
            <a:r>
              <a:rPr lang="en-US" sz="5400" dirty="0" smtClean="0">
                <a:latin typeface="+mj-lt"/>
              </a:rPr>
              <a:t>the </a:t>
            </a:r>
            <a:r>
              <a:rPr lang="en-US" sz="5400" u="sng" dirty="0" smtClean="0">
                <a:latin typeface="+mj-lt"/>
              </a:rPr>
              <a:t>golden mean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Virtue Ethics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22" y="1085849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Example</a:t>
            </a:r>
            <a:r>
              <a:rPr lang="en-US" sz="4400" dirty="0" smtClean="0">
                <a:latin typeface="+mj-lt"/>
              </a:rPr>
              <a:t>:  A surgeon has five dying patients who are each in urgent need of a different organ.  A homeless man walks into the hospital with all the organs necessary to save all five patients.</a:t>
            </a:r>
            <a:endParaRPr lang="en-US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22" y="3910636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Virtue Ethics answer</a:t>
            </a:r>
            <a:r>
              <a:rPr lang="en-US" sz="4400" dirty="0" smtClean="0">
                <a:latin typeface="+mj-lt"/>
              </a:rPr>
              <a:t>: Unclear.</a:t>
            </a:r>
          </a:p>
          <a:p>
            <a:r>
              <a:rPr lang="en-US" sz="4400" dirty="0" smtClean="0">
                <a:latin typeface="+mj-lt"/>
              </a:rPr>
              <a:t>Chopping up the homeless man would exhibit courage, but not chopping up the homeless man would exhibit temperance.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Virtue Ethics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0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6856" y="2485340"/>
            <a:ext cx="9272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Something is good if it is doing its function well</a:t>
            </a:r>
            <a:endParaRPr lang="en-US" sz="54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Aristotle’s function argument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005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22" y="1085849"/>
            <a:ext cx="11994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Example</a:t>
            </a:r>
            <a:r>
              <a:rPr lang="en-US" sz="4400" dirty="0" smtClean="0">
                <a:latin typeface="+mj-lt"/>
              </a:rPr>
              <a:t>:  A surgeon has five dying patients who are each in urgent need of a different organ.  A homeless man walks into the hospital with all the organs necessary to save all five patients.</a:t>
            </a:r>
            <a:endParaRPr lang="en-US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22" y="3910636"/>
            <a:ext cx="119940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Function argument answer</a:t>
            </a:r>
            <a:r>
              <a:rPr lang="en-US" sz="4400" dirty="0" smtClean="0">
                <a:latin typeface="+mj-lt"/>
              </a:rPr>
              <a:t>: Chop up the homeless man because that would be doing the function of a surgeon well.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" y="1850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Function Argument</a:t>
            </a:r>
            <a:endParaRPr lang="en-US" sz="54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05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6"/>
    </mc:Choice>
    <mc:Fallback xmlns="">
      <p:transition spd="slow" advTm="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</a:t>
            </a:r>
            <a:r>
              <a:rPr lang="en-US" sz="5400" dirty="0" smtClean="0">
                <a:latin typeface="+mj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Virtue Ethics (Aristotle)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5"/>
    </mc:Choice>
    <mc:Fallback xmlns="">
      <p:transition spd="slow" advTm="5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4111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Utilitarianism = consequentialism + value theory</a:t>
            </a:r>
            <a:endParaRPr lang="en-US" sz="3600" dirty="0">
              <a:latin typeface="+mj-lt"/>
            </a:endParaRPr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4111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Utilitarianism = consequentialism + theory of right action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391" y="2757445"/>
            <a:ext cx="961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latin typeface="+mj-lt"/>
              </a:rPr>
              <a:t>c</a:t>
            </a:r>
            <a:r>
              <a:rPr lang="en-US" sz="3600" u="sng" dirty="0" smtClean="0">
                <a:latin typeface="+mj-lt"/>
              </a:rPr>
              <a:t>onsequentialism</a:t>
            </a:r>
            <a:r>
              <a:rPr lang="en-US" sz="3600" dirty="0" smtClean="0">
                <a:latin typeface="+mj-lt"/>
              </a:rPr>
              <a:t> determines what the outcomes of actions will be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518" y="4572390"/>
            <a:ext cx="961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 smtClean="0">
                <a:latin typeface="+mj-lt"/>
              </a:rPr>
              <a:t>value theory</a:t>
            </a:r>
            <a:r>
              <a:rPr lang="en-US" sz="3600" dirty="0" smtClean="0">
                <a:latin typeface="+mj-lt"/>
              </a:rPr>
              <a:t> determines what has value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</p:spTree>
    <p:extLst>
      <p:ext uri="{BB962C8B-B14F-4D97-AF65-F5344CB8AC3E}">
        <p14:creationId xmlns:p14="http://schemas.microsoft.com/office/powerpoint/2010/main" val="11716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maximize net aggregate happiness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156" y="3187929"/>
            <a:ext cx="10904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smtClean="0">
                <a:latin typeface="+mj-lt"/>
              </a:rPr>
              <a:t>happiness</a:t>
            </a:r>
            <a:r>
              <a:rPr lang="en-US" sz="4400" smtClean="0">
                <a:latin typeface="+mj-lt"/>
              </a:rPr>
              <a:t> </a:t>
            </a:r>
            <a:r>
              <a:rPr lang="en-US" sz="4400" smtClean="0">
                <a:latin typeface="+mj-lt"/>
              </a:rPr>
              <a:t>is </a:t>
            </a:r>
            <a:r>
              <a:rPr lang="en-US" sz="4400" dirty="0" smtClean="0">
                <a:latin typeface="+mj-lt"/>
              </a:rPr>
              <a:t>pleasure </a:t>
            </a:r>
            <a:r>
              <a:rPr lang="en-US" sz="4400" dirty="0" smtClean="0">
                <a:latin typeface="+mj-lt"/>
              </a:rPr>
              <a:t>and the </a:t>
            </a:r>
            <a:r>
              <a:rPr lang="en-US" sz="4400" dirty="0" smtClean="0">
                <a:latin typeface="+mj-lt"/>
              </a:rPr>
              <a:t>absence of pain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0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"/>
    </mc:Choice>
    <mc:Fallback xmlns="">
      <p:transition spd="slow" advTm="410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589</Words>
  <Application>Microsoft Macintosh PowerPoint</Application>
  <PresentationFormat>Widescreen</PresentationFormat>
  <Paragraphs>69</Paragraphs>
  <Slides>23</Slides>
  <Notes>3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Ethical Theories</vt:lpstr>
      <vt:lpstr>Ethical Theories</vt:lpstr>
      <vt:lpstr>Ethical Theories</vt:lpstr>
      <vt:lpstr>Ethical Theories</vt:lpstr>
      <vt:lpstr>Utilitarianism</vt:lpstr>
      <vt:lpstr>Utilitarianism</vt:lpstr>
      <vt:lpstr>Utilitarianism</vt:lpstr>
      <vt:lpstr>Utilitarianism</vt:lpstr>
      <vt:lpstr>Utilitarianism</vt:lpstr>
      <vt:lpstr>Utilitarianism</vt:lpstr>
      <vt:lpstr>Utilitarianism</vt:lpstr>
      <vt:lpstr>Utilitarianism</vt:lpstr>
      <vt:lpstr>PowerPoint Presentation</vt:lpstr>
      <vt:lpstr>PowerPoint Presentation</vt:lpstr>
      <vt:lpstr>PowerPoint Presentation</vt:lpstr>
      <vt:lpstr>PowerPoint Presentation</vt:lpstr>
      <vt:lpstr>Kant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Theories</dc:title>
  <dc:creator>Winkelman, Tanner J. (S&amp;T-Student)</dc:creator>
  <cp:lastModifiedBy>Winkelman, Tanner J. (S&amp;T-Student)</cp:lastModifiedBy>
  <cp:revision>17</cp:revision>
  <dcterms:created xsi:type="dcterms:W3CDTF">2018-10-06T18:27:35Z</dcterms:created>
  <dcterms:modified xsi:type="dcterms:W3CDTF">2018-10-26T21:10:44Z</dcterms:modified>
</cp:coreProperties>
</file>