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m4a" ContentType="audi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5"/>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Sheet1!$B$2:$B$16</c:f>
              <c:numCache>
                <c:formatCode>General</c:formatCode>
                <c:ptCount val="15"/>
                <c:pt idx="0">
                  <c:v>0.0</c:v>
                </c:pt>
                <c:pt idx="1">
                  <c:v>0.405465108108164</c:v>
                </c:pt>
                <c:pt idx="2">
                  <c:v>0.693147180559945</c:v>
                </c:pt>
                <c:pt idx="3">
                  <c:v>0.916290731874155</c:v>
                </c:pt>
                <c:pt idx="4">
                  <c:v>1.09861228866811</c:v>
                </c:pt>
                <c:pt idx="5">
                  <c:v>1.252762968495368</c:v>
                </c:pt>
                <c:pt idx="6">
                  <c:v>1.386294361119891</c:v>
                </c:pt>
                <c:pt idx="7">
                  <c:v>1.504077396776274</c:v>
                </c:pt>
                <c:pt idx="8">
                  <c:v>1.6094379124341</c:v>
                </c:pt>
                <c:pt idx="9">
                  <c:v>1.704748092238425</c:v>
                </c:pt>
                <c:pt idx="10">
                  <c:v>1.791759469228055</c:v>
                </c:pt>
                <c:pt idx="11">
                  <c:v>1.871802176901591</c:v>
                </c:pt>
                <c:pt idx="12">
                  <c:v>1.945910149055313</c:v>
                </c:pt>
                <c:pt idx="13">
                  <c:v>2.014903020542265</c:v>
                </c:pt>
                <c:pt idx="14">
                  <c:v>2.079441541679836</c:v>
                </c:pt>
              </c:numCache>
            </c:numRef>
          </c:val>
          <c:smooth val="0"/>
        </c:ser>
        <c:ser>
          <c:idx val="1"/>
          <c:order val="1"/>
          <c:tx>
            <c:strRef>
              <c:f>Sheet1!$C$1</c:f>
              <c:strCache>
                <c:ptCount val="1"/>
                <c:pt idx="0">
                  <c:v>Column1</c:v>
                </c:pt>
              </c:strCache>
            </c:strRef>
          </c:tx>
          <c:spPr>
            <a:ln w="28575" cap="rnd">
              <a:solidFill>
                <a:schemeClr val="accent2"/>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Sheet1!$C$2:$C$16</c:f>
              <c:numCache>
                <c:formatCode>General</c:formatCode>
                <c:ptCount val="15"/>
              </c:numCache>
            </c:numRef>
          </c:val>
          <c:smooth val="0"/>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Sheet1!$D$2:$D$16</c:f>
              <c:numCache>
                <c:formatCode>General</c:formatCode>
                <c:ptCount val="15"/>
              </c:numCache>
            </c:numRef>
          </c:val>
          <c:smooth val="0"/>
        </c:ser>
        <c:ser>
          <c:idx val="3"/>
          <c:order val="3"/>
          <c:tx>
            <c:strRef>
              <c:f>Sheet1!$E$1</c:f>
              <c:strCache>
                <c:ptCount val="1"/>
                <c:pt idx="0">
                  <c:v>Column3</c:v>
                </c:pt>
              </c:strCache>
            </c:strRef>
          </c:tx>
          <c:spPr>
            <a:ln w="28575" cap="rnd">
              <a:solidFill>
                <a:schemeClr val="accent4"/>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Sheet1!$E$2:$E$16</c:f>
              <c:numCache>
                <c:formatCode>General</c:formatCode>
                <c:ptCount val="15"/>
                <c:pt idx="0">
                  <c:v>0.5</c:v>
                </c:pt>
              </c:numCache>
            </c:numRef>
          </c:val>
          <c:smooth val="0"/>
        </c:ser>
        <c:dLbls>
          <c:showLegendKey val="0"/>
          <c:showVal val="0"/>
          <c:showCatName val="0"/>
          <c:showSerName val="0"/>
          <c:showPercent val="0"/>
          <c:showBubbleSize val="0"/>
        </c:dLbls>
        <c:smooth val="0"/>
        <c:axId val="-1701885168"/>
        <c:axId val="-1701880896"/>
      </c:lineChart>
      <c:catAx>
        <c:axId val="-1701885168"/>
        <c:scaling>
          <c:orientation val="minMax"/>
        </c:scaling>
        <c:delete val="1"/>
        <c:axPos val="b"/>
        <c:title>
          <c:tx>
            <c:rich>
              <a:bodyPr rot="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r>
                  <a:rPr lang="en-US" sz="4400" dirty="0" smtClean="0"/>
                  <a:t>Value</a:t>
                </a:r>
                <a:endParaRPr lang="en-US" sz="4400" dirty="0"/>
              </a:p>
            </c:rich>
          </c:tx>
          <c:layout/>
          <c:overlay val="0"/>
          <c:spPr>
            <a:noFill/>
            <a:ln>
              <a:noFill/>
            </a:ln>
            <a:effectLst/>
          </c:spPr>
          <c:txPr>
            <a:bodyPr rot="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01880896"/>
        <c:crosses val="autoZero"/>
        <c:auto val="1"/>
        <c:lblAlgn val="ctr"/>
        <c:lblOffset val="100"/>
        <c:noMultiLvlLbl val="0"/>
      </c:catAx>
      <c:valAx>
        <c:axId val="-170188089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4400" dirty="0" smtClean="0"/>
                  <a:t>Utility</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1701885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Refugee Utility</c:v>
                </c:pt>
              </c:strCache>
            </c:strRef>
          </c:tx>
          <c:spPr>
            <a:ln w="28575" cap="rnd">
              <a:solidFill>
                <a:schemeClr val="accent1"/>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Sheet1!$B$2:$B$16</c:f>
              <c:numCache>
                <c:formatCode>General</c:formatCode>
                <c:ptCount val="15"/>
                <c:pt idx="0">
                  <c:v>0.0</c:v>
                </c:pt>
                <c:pt idx="1">
                  <c:v>0.405465108108164</c:v>
                </c:pt>
                <c:pt idx="2">
                  <c:v>0.693147180559945</c:v>
                </c:pt>
                <c:pt idx="3">
                  <c:v>0.916290731874155</c:v>
                </c:pt>
                <c:pt idx="4">
                  <c:v>1.09861228866811</c:v>
                </c:pt>
                <c:pt idx="5">
                  <c:v>1.252762968495368</c:v>
                </c:pt>
                <c:pt idx="6">
                  <c:v>1.386294361119891</c:v>
                </c:pt>
                <c:pt idx="7">
                  <c:v>1.504077396776274</c:v>
                </c:pt>
                <c:pt idx="8">
                  <c:v>1.6094379124341</c:v>
                </c:pt>
                <c:pt idx="9">
                  <c:v>1.704748092238425</c:v>
                </c:pt>
                <c:pt idx="10">
                  <c:v>1.791759469228055</c:v>
                </c:pt>
                <c:pt idx="11">
                  <c:v>1.871802176901591</c:v>
                </c:pt>
                <c:pt idx="12">
                  <c:v>1.945910149055313</c:v>
                </c:pt>
                <c:pt idx="13">
                  <c:v>2.014903020542265</c:v>
                </c:pt>
                <c:pt idx="14">
                  <c:v>2.079441541679836</c:v>
                </c:pt>
              </c:numCache>
            </c:numRef>
          </c:val>
          <c:smooth val="0"/>
        </c:ser>
        <c:ser>
          <c:idx val="1"/>
          <c:order val="1"/>
          <c:tx>
            <c:strRef>
              <c:f>Sheet1!$C$1</c:f>
              <c:strCache>
                <c:ptCount val="1"/>
                <c:pt idx="0">
                  <c:v>Your Utility</c:v>
                </c:pt>
              </c:strCache>
            </c:strRef>
          </c:tx>
          <c:spPr>
            <a:ln w="28575" cap="rnd">
              <a:solidFill>
                <a:schemeClr val="accent2"/>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Sheet1!$C$2:$C$16</c:f>
              <c:numCache>
                <c:formatCode>General</c:formatCode>
                <c:ptCount val="15"/>
                <c:pt idx="0">
                  <c:v>2.079441541679836</c:v>
                </c:pt>
                <c:pt idx="1">
                  <c:v>2.014903020542265</c:v>
                </c:pt>
                <c:pt idx="2">
                  <c:v>1.945910149055313</c:v>
                </c:pt>
                <c:pt idx="3">
                  <c:v>1.871802176901591</c:v>
                </c:pt>
                <c:pt idx="4">
                  <c:v>1.791759469228055</c:v>
                </c:pt>
                <c:pt idx="5">
                  <c:v>1.704748092238425</c:v>
                </c:pt>
                <c:pt idx="6">
                  <c:v>1.6094379124341</c:v>
                </c:pt>
                <c:pt idx="7">
                  <c:v>1.504077396776274</c:v>
                </c:pt>
                <c:pt idx="8">
                  <c:v>1.386294361119891</c:v>
                </c:pt>
                <c:pt idx="9">
                  <c:v>1.252762968495368</c:v>
                </c:pt>
                <c:pt idx="10">
                  <c:v>1.09861228866811</c:v>
                </c:pt>
                <c:pt idx="11">
                  <c:v>0.916290731874155</c:v>
                </c:pt>
                <c:pt idx="12">
                  <c:v>0.693147180559945</c:v>
                </c:pt>
                <c:pt idx="13">
                  <c:v>0.405465108108164</c:v>
                </c:pt>
                <c:pt idx="14">
                  <c:v>0.0</c:v>
                </c:pt>
              </c:numCache>
            </c:numRef>
          </c:val>
          <c:smooth val="0"/>
        </c:ser>
        <c:ser>
          <c:idx val="2"/>
          <c:order val="2"/>
          <c:tx>
            <c:strRef>
              <c:f>Sheet1!$D$1</c:f>
              <c:strCache>
                <c:ptCount val="1"/>
                <c:pt idx="0">
                  <c:v>Aggregate Utility</c:v>
                </c:pt>
              </c:strCache>
            </c:strRef>
          </c:tx>
          <c:spPr>
            <a:ln w="28575" cap="rnd">
              <a:solidFill>
                <a:schemeClr val="accent3"/>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Sheet1!$D$2:$D$16</c:f>
              <c:numCache>
                <c:formatCode>General</c:formatCode>
                <c:ptCount val="15"/>
                <c:pt idx="0">
                  <c:v>2.079441541679836</c:v>
                </c:pt>
                <c:pt idx="1">
                  <c:v>2.420368128650429</c:v>
                </c:pt>
                <c:pt idx="2">
                  <c:v>2.639057329615257</c:v>
                </c:pt>
                <c:pt idx="3">
                  <c:v>2.788092908775746</c:v>
                </c:pt>
                <c:pt idx="4">
                  <c:v>2.890371757896164</c:v>
                </c:pt>
                <c:pt idx="5">
                  <c:v>2.957511060733793</c:v>
                </c:pt>
                <c:pt idx="6">
                  <c:v>2.995732273553991</c:v>
                </c:pt>
                <c:pt idx="7">
                  <c:v>3.008154793552548</c:v>
                </c:pt>
                <c:pt idx="8">
                  <c:v>2.995732273553991</c:v>
                </c:pt>
                <c:pt idx="9">
                  <c:v>2.957511060733793</c:v>
                </c:pt>
                <c:pt idx="10">
                  <c:v>2.890371757896164</c:v>
                </c:pt>
                <c:pt idx="11">
                  <c:v>2.788092908775746</c:v>
                </c:pt>
                <c:pt idx="12">
                  <c:v>2.639057329615257</c:v>
                </c:pt>
                <c:pt idx="13">
                  <c:v>2.420368128650429</c:v>
                </c:pt>
                <c:pt idx="14">
                  <c:v>2.079441541679836</c:v>
                </c:pt>
              </c:numCache>
            </c:numRef>
          </c:val>
          <c:smooth val="0"/>
        </c:ser>
        <c:ser>
          <c:idx val="3"/>
          <c:order val="3"/>
          <c:tx>
            <c:strRef>
              <c:f>Sheet1!$E$1</c:f>
              <c:strCache>
                <c:ptCount val="1"/>
                <c:pt idx="0">
                  <c:v>Column3</c:v>
                </c:pt>
              </c:strCache>
            </c:strRef>
          </c:tx>
          <c:spPr>
            <a:ln w="28575" cap="rnd">
              <a:solidFill>
                <a:schemeClr val="accent4"/>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Sheet1!$E$2:$E$16</c:f>
              <c:numCache>
                <c:formatCode>General</c:formatCode>
                <c:ptCount val="15"/>
                <c:pt idx="0">
                  <c:v>0.5</c:v>
                </c:pt>
              </c:numCache>
            </c:numRef>
          </c:val>
          <c:smooth val="0"/>
        </c:ser>
        <c:ser>
          <c:idx val="4"/>
          <c:order val="4"/>
          <c:tx>
            <c:strRef>
              <c:f>Sheet1!$F$1</c:f>
              <c:strCache>
                <c:ptCount val="1"/>
                <c:pt idx="0">
                  <c:v>Column4</c:v>
                </c:pt>
              </c:strCache>
            </c:strRef>
          </c:tx>
          <c:spPr>
            <a:ln w="28575" cap="rnd">
              <a:solidFill>
                <a:schemeClr val="accent5"/>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Sheet1!$F$2:$F$16</c:f>
              <c:numCache>
                <c:formatCode>General</c:formatCode>
                <c:ptCount val="15"/>
              </c:numCache>
            </c:numRef>
          </c:val>
          <c:smooth val="0"/>
        </c:ser>
        <c:dLbls>
          <c:showLegendKey val="0"/>
          <c:showVal val="0"/>
          <c:showCatName val="0"/>
          <c:showSerName val="0"/>
          <c:showPercent val="0"/>
          <c:showBubbleSize val="0"/>
        </c:dLbls>
        <c:smooth val="0"/>
        <c:axId val="-1327889088"/>
        <c:axId val="-1327898848"/>
      </c:lineChart>
      <c:catAx>
        <c:axId val="-1327889088"/>
        <c:scaling>
          <c:orientation val="minMax"/>
        </c:scaling>
        <c:delete val="1"/>
        <c:axPos val="b"/>
        <c:title>
          <c:tx>
            <c:rich>
              <a:bodyPr rot="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r>
                  <a:rPr lang="en-US" sz="4400" dirty="0" smtClean="0"/>
                  <a:t>Amount Given</a:t>
                </a:r>
                <a:endParaRPr lang="en-US" sz="4400" dirty="0"/>
              </a:p>
            </c:rich>
          </c:tx>
          <c:layout/>
          <c:overlay val="0"/>
          <c:spPr>
            <a:noFill/>
            <a:ln>
              <a:noFill/>
            </a:ln>
            <a:effectLst/>
          </c:spPr>
          <c:txPr>
            <a:bodyPr rot="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27898848"/>
        <c:crosses val="autoZero"/>
        <c:auto val="1"/>
        <c:lblAlgn val="ctr"/>
        <c:lblOffset val="100"/>
        <c:noMultiLvlLbl val="0"/>
      </c:catAx>
      <c:valAx>
        <c:axId val="-1327898848"/>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4400" dirty="0" smtClean="0"/>
                  <a:t>Utility</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13278890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Entry>
      <c:legendEntry>
        <c:idx val="3"/>
        <c:delete val="1"/>
      </c:legendEntry>
      <c:legendEntry>
        <c:idx val="4"/>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Refugee Utility</c:v>
                </c:pt>
              </c:strCache>
            </c:strRef>
          </c:tx>
          <c:spPr>
            <a:ln w="28575" cap="rnd">
              <a:solidFill>
                <a:schemeClr val="accent1"/>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Sheet1!$B$2:$B$16</c:f>
              <c:numCache>
                <c:formatCode>General</c:formatCode>
                <c:ptCount val="15"/>
                <c:pt idx="0">
                  <c:v>0.0</c:v>
                </c:pt>
                <c:pt idx="1">
                  <c:v>0.405465108108164</c:v>
                </c:pt>
                <c:pt idx="2">
                  <c:v>0.693147180559945</c:v>
                </c:pt>
                <c:pt idx="3">
                  <c:v>0.916290731874155</c:v>
                </c:pt>
                <c:pt idx="4">
                  <c:v>1.09861228866811</c:v>
                </c:pt>
                <c:pt idx="5">
                  <c:v>1.252762968495368</c:v>
                </c:pt>
                <c:pt idx="6">
                  <c:v>1.386294361119891</c:v>
                </c:pt>
                <c:pt idx="7">
                  <c:v>1.504077396776274</c:v>
                </c:pt>
                <c:pt idx="8">
                  <c:v>1.6094379124341</c:v>
                </c:pt>
                <c:pt idx="9">
                  <c:v>1.704748092238425</c:v>
                </c:pt>
                <c:pt idx="10">
                  <c:v>1.791759469228055</c:v>
                </c:pt>
                <c:pt idx="11">
                  <c:v>1.871802176901591</c:v>
                </c:pt>
                <c:pt idx="12">
                  <c:v>1.945910149055313</c:v>
                </c:pt>
                <c:pt idx="13">
                  <c:v>2.014903020542265</c:v>
                </c:pt>
                <c:pt idx="14">
                  <c:v>2.079441541679836</c:v>
                </c:pt>
              </c:numCache>
            </c:numRef>
          </c:val>
          <c:smooth val="0"/>
        </c:ser>
        <c:ser>
          <c:idx val="1"/>
          <c:order val="1"/>
          <c:tx>
            <c:strRef>
              <c:f>Sheet1!$C$1</c:f>
              <c:strCache>
                <c:ptCount val="1"/>
                <c:pt idx="0">
                  <c:v>Your Utility</c:v>
                </c:pt>
              </c:strCache>
            </c:strRef>
          </c:tx>
          <c:spPr>
            <a:ln w="28575" cap="rnd">
              <a:solidFill>
                <a:schemeClr val="accent2"/>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Sheet1!$C$2:$C$16</c:f>
              <c:numCache>
                <c:formatCode>General</c:formatCode>
                <c:ptCount val="15"/>
                <c:pt idx="0">
                  <c:v>2.079441541679836</c:v>
                </c:pt>
                <c:pt idx="1">
                  <c:v>2.014903020542265</c:v>
                </c:pt>
                <c:pt idx="2">
                  <c:v>1.945910149055313</c:v>
                </c:pt>
                <c:pt idx="3">
                  <c:v>1.871802176901591</c:v>
                </c:pt>
                <c:pt idx="4">
                  <c:v>1.791759469228055</c:v>
                </c:pt>
                <c:pt idx="5">
                  <c:v>1.704748092238425</c:v>
                </c:pt>
                <c:pt idx="6">
                  <c:v>1.6094379124341</c:v>
                </c:pt>
                <c:pt idx="7">
                  <c:v>1.504077396776274</c:v>
                </c:pt>
                <c:pt idx="8">
                  <c:v>1.386294361119891</c:v>
                </c:pt>
                <c:pt idx="9">
                  <c:v>1.252762968495368</c:v>
                </c:pt>
                <c:pt idx="10">
                  <c:v>1.09861228866811</c:v>
                </c:pt>
                <c:pt idx="11">
                  <c:v>0.916290731874155</c:v>
                </c:pt>
                <c:pt idx="12">
                  <c:v>0.693147180559945</c:v>
                </c:pt>
                <c:pt idx="13">
                  <c:v>0.405465108108164</c:v>
                </c:pt>
                <c:pt idx="14">
                  <c:v>0.0</c:v>
                </c:pt>
              </c:numCache>
            </c:numRef>
          </c:val>
          <c:smooth val="0"/>
        </c:ser>
        <c:ser>
          <c:idx val="2"/>
          <c:order val="2"/>
          <c:tx>
            <c:strRef>
              <c:f>Sheet1!$D$1</c:f>
              <c:strCache>
                <c:ptCount val="1"/>
                <c:pt idx="0">
                  <c:v>Aggregate Utility</c:v>
                </c:pt>
              </c:strCache>
            </c:strRef>
          </c:tx>
          <c:spPr>
            <a:ln w="28575" cap="rnd">
              <a:solidFill>
                <a:schemeClr val="accent3"/>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Sheet1!$D$2:$D$16</c:f>
              <c:numCache>
                <c:formatCode>General</c:formatCode>
                <c:ptCount val="15"/>
                <c:pt idx="0">
                  <c:v>2.079441541679836</c:v>
                </c:pt>
                <c:pt idx="1">
                  <c:v>2.420368128650429</c:v>
                </c:pt>
                <c:pt idx="2">
                  <c:v>2.639057329615257</c:v>
                </c:pt>
                <c:pt idx="3">
                  <c:v>2.788092908775746</c:v>
                </c:pt>
                <c:pt idx="4">
                  <c:v>2.890371757896164</c:v>
                </c:pt>
                <c:pt idx="5">
                  <c:v>2.957511060733793</c:v>
                </c:pt>
                <c:pt idx="6">
                  <c:v>2.995732273553991</c:v>
                </c:pt>
                <c:pt idx="7">
                  <c:v>3.008154793552548</c:v>
                </c:pt>
                <c:pt idx="8">
                  <c:v>2.995732273553991</c:v>
                </c:pt>
                <c:pt idx="9">
                  <c:v>2.957511060733793</c:v>
                </c:pt>
                <c:pt idx="10">
                  <c:v>2.890371757896164</c:v>
                </c:pt>
                <c:pt idx="11">
                  <c:v>2.788092908775746</c:v>
                </c:pt>
                <c:pt idx="12">
                  <c:v>2.639057329615257</c:v>
                </c:pt>
                <c:pt idx="13">
                  <c:v>2.420368128650429</c:v>
                </c:pt>
                <c:pt idx="14">
                  <c:v>2.079441541679836</c:v>
                </c:pt>
              </c:numCache>
            </c:numRef>
          </c:val>
          <c:smooth val="0"/>
        </c:ser>
        <c:ser>
          <c:idx val="3"/>
          <c:order val="3"/>
          <c:tx>
            <c:strRef>
              <c:f>Sheet1!$E$1</c:f>
              <c:strCache>
                <c:ptCount val="1"/>
                <c:pt idx="0">
                  <c:v>Column3</c:v>
                </c:pt>
              </c:strCache>
            </c:strRef>
          </c:tx>
          <c:spPr>
            <a:ln w="28575" cap="rnd">
              <a:solidFill>
                <a:schemeClr val="accent4"/>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Sheet1!$E$2:$E$16</c:f>
              <c:numCache>
                <c:formatCode>General</c:formatCode>
                <c:ptCount val="15"/>
                <c:pt idx="0">
                  <c:v>0.5</c:v>
                </c:pt>
              </c:numCache>
            </c:numRef>
          </c:val>
          <c:smooth val="0"/>
        </c:ser>
        <c:ser>
          <c:idx val="4"/>
          <c:order val="4"/>
          <c:tx>
            <c:strRef>
              <c:f>Sheet1!$F$1</c:f>
              <c:strCache>
                <c:ptCount val="1"/>
                <c:pt idx="0">
                  <c:v>Column4</c:v>
                </c:pt>
              </c:strCache>
            </c:strRef>
          </c:tx>
          <c:spPr>
            <a:ln w="28575" cap="rnd">
              <a:solidFill>
                <a:schemeClr val="accent5"/>
              </a:solidFill>
              <a:round/>
            </a:ln>
            <a:effectLst/>
          </c:spPr>
          <c:marker>
            <c:symbol val="none"/>
          </c:marker>
          <c:cat>
            <c:numRef>
              <c:f>Sheet1!$A$2:$A$16</c:f>
              <c:numCache>
                <c:formatCode>General</c:formatCode>
                <c:ptCount val="15"/>
                <c:pt idx="0">
                  <c:v>0.0</c:v>
                </c:pt>
                <c:pt idx="1">
                  <c:v>0.5</c:v>
                </c:pt>
                <c:pt idx="2">
                  <c:v>1.0</c:v>
                </c:pt>
                <c:pt idx="3">
                  <c:v>1.5</c:v>
                </c:pt>
                <c:pt idx="4">
                  <c:v>2.0</c:v>
                </c:pt>
                <c:pt idx="5">
                  <c:v>2.5</c:v>
                </c:pt>
                <c:pt idx="6">
                  <c:v>3.0</c:v>
                </c:pt>
                <c:pt idx="7">
                  <c:v>3.5</c:v>
                </c:pt>
                <c:pt idx="8">
                  <c:v>4.0</c:v>
                </c:pt>
                <c:pt idx="9">
                  <c:v>4.5</c:v>
                </c:pt>
                <c:pt idx="10">
                  <c:v>5.0</c:v>
                </c:pt>
                <c:pt idx="11">
                  <c:v>5.5</c:v>
                </c:pt>
                <c:pt idx="12">
                  <c:v>6.0</c:v>
                </c:pt>
                <c:pt idx="13">
                  <c:v>6.5</c:v>
                </c:pt>
                <c:pt idx="14">
                  <c:v>7.0</c:v>
                </c:pt>
              </c:numCache>
            </c:numRef>
          </c:cat>
          <c:val>
            <c:numRef>
              <c:f>Sheet1!$F$2:$F$16</c:f>
              <c:numCache>
                <c:formatCode>General</c:formatCode>
                <c:ptCount val="15"/>
              </c:numCache>
            </c:numRef>
          </c:val>
          <c:smooth val="0"/>
        </c:ser>
        <c:dLbls>
          <c:showLegendKey val="0"/>
          <c:showVal val="0"/>
          <c:showCatName val="0"/>
          <c:showSerName val="0"/>
          <c:showPercent val="0"/>
          <c:showBubbleSize val="0"/>
        </c:dLbls>
        <c:smooth val="0"/>
        <c:axId val="-1263188992"/>
        <c:axId val="-1261859184"/>
      </c:lineChart>
      <c:catAx>
        <c:axId val="-1263188992"/>
        <c:scaling>
          <c:orientation val="minMax"/>
        </c:scaling>
        <c:delete val="1"/>
        <c:axPos val="b"/>
        <c:title>
          <c:tx>
            <c:rich>
              <a:bodyPr rot="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r>
                  <a:rPr lang="en-US" sz="4400" dirty="0" smtClean="0"/>
                  <a:t>Amount Given</a:t>
                </a:r>
                <a:endParaRPr lang="en-US" sz="4400" dirty="0"/>
              </a:p>
            </c:rich>
          </c:tx>
          <c:layout/>
          <c:overlay val="0"/>
          <c:spPr>
            <a:noFill/>
            <a:ln>
              <a:noFill/>
            </a:ln>
            <a:effectLst/>
          </c:spPr>
          <c:txPr>
            <a:bodyPr rot="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261859184"/>
        <c:crosses val="autoZero"/>
        <c:auto val="1"/>
        <c:lblAlgn val="ctr"/>
        <c:lblOffset val="100"/>
        <c:noMultiLvlLbl val="0"/>
      </c:catAx>
      <c:valAx>
        <c:axId val="-1261859184"/>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4400" dirty="0" smtClean="0"/>
                  <a:t>Utility</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126318899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Entry>
      <c:legendEntry>
        <c:idx val="3"/>
        <c:delete val="1"/>
      </c:legendEntry>
      <c:legendEntry>
        <c:idx val="4"/>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2E3B1-DB00-F547-ABE9-8EF8260FA027}"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937E6-807F-4F49-A30C-C470D98E7161}" type="slidenum">
              <a:rPr lang="en-US" smtClean="0"/>
              <a:t>‹#›</a:t>
            </a:fld>
            <a:endParaRPr lang="en-US"/>
          </a:p>
        </p:txBody>
      </p:sp>
    </p:spTree>
    <p:extLst>
      <p:ext uri="{BB962C8B-B14F-4D97-AF65-F5344CB8AC3E}">
        <p14:creationId xmlns:p14="http://schemas.microsoft.com/office/powerpoint/2010/main" val="84468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1</a:t>
            </a:fld>
            <a:endParaRPr lang="en-US"/>
          </a:p>
        </p:txBody>
      </p:sp>
    </p:spTree>
    <p:extLst>
      <p:ext uri="{BB962C8B-B14F-4D97-AF65-F5344CB8AC3E}">
        <p14:creationId xmlns:p14="http://schemas.microsoft.com/office/powerpoint/2010/main" val="173573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graph, suppose you are giving to</a:t>
            </a:r>
            <a:r>
              <a:rPr lang="en-US" baseline="0" dirty="0" smtClean="0"/>
              <a:t> one refugee.  As the amount you give increases, your utility decreases and the refugee’s utility increases.  As you can see, the aggregate utility is maximized at the point where your utility and the refugee’s utility meet.</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2</a:t>
            </a:fld>
            <a:endParaRPr lang="en-US"/>
          </a:p>
        </p:txBody>
      </p:sp>
    </p:spTree>
    <p:extLst>
      <p:ext uri="{BB962C8B-B14F-4D97-AF65-F5344CB8AC3E}">
        <p14:creationId xmlns:p14="http://schemas.microsoft.com/office/powerpoint/2010/main" val="112649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point is called the point of marginal utility in Singer’s article</a:t>
            </a:r>
            <a:r>
              <a:rPr lang="en-US" baseline="0" dirty="0" smtClean="0"/>
              <a:t>.  It is the point at which the giver has the same utility as the recipient.</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3</a:t>
            </a:fld>
            <a:endParaRPr lang="en-US"/>
          </a:p>
        </p:txBody>
      </p:sp>
    </p:spTree>
    <p:extLst>
      <p:ext uri="{BB962C8B-B14F-4D97-AF65-F5344CB8AC3E}">
        <p14:creationId xmlns:p14="http://schemas.microsoft.com/office/powerpoint/2010/main" val="117012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91CD41-0E21-B94A-890B-32845F7FEC3C}"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4057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1CD41-0E21-B94A-890B-32845F7FEC3C}"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74576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1CD41-0E21-B94A-890B-32845F7FEC3C}"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136500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1CD41-0E21-B94A-890B-32845F7FEC3C}"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113627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91CD41-0E21-B94A-890B-32845F7FEC3C}"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202353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91CD41-0E21-B94A-890B-32845F7FEC3C}"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206525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91CD41-0E21-B94A-890B-32845F7FEC3C}"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101932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91CD41-0E21-B94A-890B-32845F7FEC3C}"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127055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1CD41-0E21-B94A-890B-32845F7FEC3C}"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184225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1CD41-0E21-B94A-890B-32845F7FEC3C}"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32160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1CD41-0E21-B94A-890B-32845F7FEC3C}"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1A88D-7F0F-9C42-A673-AF729F070637}" type="slidenum">
              <a:rPr lang="en-US" smtClean="0"/>
              <a:t>‹#›</a:t>
            </a:fld>
            <a:endParaRPr lang="en-US"/>
          </a:p>
        </p:txBody>
      </p:sp>
    </p:spTree>
    <p:extLst>
      <p:ext uri="{BB962C8B-B14F-4D97-AF65-F5344CB8AC3E}">
        <p14:creationId xmlns:p14="http://schemas.microsoft.com/office/powerpoint/2010/main" val="21283620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1CD41-0E21-B94A-890B-32845F7FEC3C}" type="datetimeFigureOut">
              <a:rPr lang="en-US" smtClean="0"/>
              <a:t>11/7/18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1A88D-7F0F-9C42-A673-AF729F070637}" type="slidenum">
              <a:rPr lang="en-US" smtClean="0"/>
              <a:t>‹#›</a:t>
            </a:fld>
            <a:endParaRPr lang="en-US"/>
          </a:p>
        </p:txBody>
      </p:sp>
    </p:spTree>
    <p:extLst>
      <p:ext uri="{BB962C8B-B14F-4D97-AF65-F5344CB8AC3E}">
        <p14:creationId xmlns:p14="http://schemas.microsoft.com/office/powerpoint/2010/main" val="90565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chart" Target="../charts/chart1.xml"/><Relationship Id="rId6" Type="http://schemas.openxmlformats.org/officeDocument/2006/relationships/image" Target="../media/image1.png"/><Relationship Id="rId1" Type="http://schemas.microsoft.com/office/2007/relationships/media" Target="../media/media1.m4a"/><Relationship Id="rId2" Type="http://schemas.openxmlformats.org/officeDocument/2006/relationships/audio" Target="../media/media1.m4a"/></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chart" Target="../charts/chart2.xml"/><Relationship Id="rId6" Type="http://schemas.openxmlformats.org/officeDocument/2006/relationships/image" Target="../media/image1.png"/><Relationship Id="rId1" Type="http://schemas.microsoft.com/office/2007/relationships/media" Target="../media/media2.m4a"/><Relationship Id="rId2" Type="http://schemas.openxmlformats.org/officeDocument/2006/relationships/audio" Target="../media/media2.m4a"/></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chart" Target="../charts/chart3.xml"/><Relationship Id="rId6" Type="http://schemas.openxmlformats.org/officeDocument/2006/relationships/image" Target="../media/image1.png"/><Relationship Id="rId1" Type="http://schemas.microsoft.com/office/2007/relationships/media" Target="../media/media3.m4a"/><Relationship Id="rId2" Type="http://schemas.openxmlformats.org/officeDocument/2006/relationships/audio" Target="../media/media3.m4a"/></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5"/>
          </a:graphicData>
        </a:graphic>
      </p:graphicFrame>
      <p:pic>
        <p:nvPicPr>
          <p:cNvPr id="7" name="Sound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28415111"/>
      </p:ext>
    </p:extLst>
  </p:cSld>
  <p:clrMapOvr>
    <a:masterClrMapping/>
  </p:clrMapOvr>
  <mc:AlternateContent xmlns:mc="http://schemas.openxmlformats.org/markup-compatibility/2006" xmlns:p14="http://schemas.microsoft.com/office/powerpoint/2010/main">
    <mc:Choice Requires="p14">
      <p:transition spd="slow" p14:dur="2000" advTm="21170"/>
    </mc:Choice>
    <mc:Fallback xmlns="">
      <p:transition spd="slow" advTm="211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nvPr>
        </p:nvGraphicFramePr>
        <p:xfrm>
          <a:off x="0" y="0"/>
          <a:ext cx="12115800" cy="6858000"/>
        </p:xfrm>
        <a:graphic>
          <a:graphicData uri="http://schemas.openxmlformats.org/drawingml/2006/chart">
            <c:chart xmlns:c="http://schemas.openxmlformats.org/drawingml/2006/chart" xmlns:r="http://schemas.openxmlformats.org/officeDocument/2006/relationships" r:id="rId5"/>
          </a:graphicData>
        </a:graphic>
      </p:graphicFrame>
      <p:pic>
        <p:nvPicPr>
          <p:cNvPr id="8" name="Sound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10032542"/>
      </p:ext>
    </p:extLst>
  </p:cSld>
  <p:clrMapOvr>
    <a:masterClrMapping/>
  </p:clrMapOvr>
  <mc:AlternateContent xmlns:mc="http://schemas.openxmlformats.org/markup-compatibility/2006" xmlns:p14="http://schemas.microsoft.com/office/powerpoint/2010/main">
    <mc:Choice Requires="p14">
      <p:transition spd="slow" p14:dur="2000" advTm="21977"/>
    </mc:Choice>
    <mc:Fallback xmlns="">
      <p:transition spd="slow" advTm="219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nvPr>
        </p:nvGraphicFramePr>
        <p:xfrm>
          <a:off x="0" y="0"/>
          <a:ext cx="12115800" cy="6858000"/>
        </p:xfrm>
        <a:graphic>
          <a:graphicData uri="http://schemas.openxmlformats.org/drawingml/2006/chart">
            <c:chart xmlns:c="http://schemas.openxmlformats.org/drawingml/2006/chart" xmlns:r="http://schemas.openxmlformats.org/officeDocument/2006/relationships" r:id="rId5"/>
          </a:graphicData>
        </a:graphic>
      </p:graphicFrame>
      <p:sp>
        <p:nvSpPr>
          <p:cNvPr id="5" name="Down Arrow 4"/>
          <p:cNvSpPr/>
          <p:nvPr/>
        </p:nvSpPr>
        <p:spPr>
          <a:xfrm rot="3389301">
            <a:off x="7551143" y="644894"/>
            <a:ext cx="525996" cy="3073076"/>
          </a:xfrm>
          <a:prstGeom prst="downArrow">
            <a:avLst>
              <a:gd name="adj1" fmla="val 38076"/>
              <a:gd name="adj2" fmla="val 62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57900" y="705996"/>
            <a:ext cx="6137899" cy="769441"/>
          </a:xfrm>
          <a:prstGeom prst="rect">
            <a:avLst/>
          </a:prstGeom>
          <a:noFill/>
        </p:spPr>
        <p:txBody>
          <a:bodyPr wrap="none" rtlCol="0">
            <a:spAutoFit/>
          </a:bodyPr>
          <a:lstStyle/>
          <a:p>
            <a:r>
              <a:rPr lang="en-US" sz="4400" smtClean="0"/>
              <a:t>“Point of Marginal Utility”</a:t>
            </a:r>
            <a:endParaRPr lang="en-US" sz="4400"/>
          </a:p>
        </p:txBody>
      </p:sp>
      <p:pic>
        <p:nvPicPr>
          <p:cNvPr id="12" name="Sound 1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33615383"/>
      </p:ext>
    </p:extLst>
  </p:cSld>
  <p:clrMapOvr>
    <a:masterClrMapping/>
  </p:clrMapOvr>
  <mc:AlternateContent xmlns:mc="http://schemas.openxmlformats.org/markup-compatibility/2006" xmlns:p14="http://schemas.microsoft.com/office/powerpoint/2010/main">
    <mc:Choice Requires="p14">
      <p:transition spd="slow" p14:dur="2000" advTm="10672"/>
    </mc:Choice>
    <mc:Fallback xmlns="">
      <p:transition spd="slow" advTm="106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Words>
  <Application>Microsoft Macintosh PowerPoint</Application>
  <PresentationFormat>Widescreen</PresentationFormat>
  <Paragraphs>12</Paragraphs>
  <Slides>3</Slides>
  <Notes>3</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Winkelman, Tanner J. (S&amp;T-Student)</dc:creator>
  <cp:lastModifiedBy>Winkelman, Tanner J. (S&amp;T-Student)</cp:lastModifiedBy>
  <cp:revision>1</cp:revision>
  <dcterms:created xsi:type="dcterms:W3CDTF">2018-11-07T23:17:53Z</dcterms:created>
  <dcterms:modified xsi:type="dcterms:W3CDTF">2018-11-07T23:18:06Z</dcterms:modified>
</cp:coreProperties>
</file>