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8" r:id="rId10"/>
    <p:sldId id="269" r:id="rId11"/>
    <p:sldId id="264" r:id="rId12"/>
    <p:sldId id="266" r:id="rId13"/>
    <p:sldId id="267" r:id="rId14"/>
    <p:sldId id="270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EFB0F-FC82-F341-8F73-F9813FD8CB1C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594E6-DDB0-6145-B532-120E07FB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5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BCF0-81A2-F14F-9732-11E21E99EC3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4.m4a"/><Relationship Id="rId2" Type="http://schemas.openxmlformats.org/officeDocument/2006/relationships/audio" Target="../media/media4.m4a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5.m4a"/><Relationship Id="rId2" Type="http://schemas.openxmlformats.org/officeDocument/2006/relationships/audio" Target="../media/media5.m4a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6.m4a"/><Relationship Id="rId2" Type="http://schemas.openxmlformats.org/officeDocument/2006/relationships/audio" Target="../media/media6.m4a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pic>
        <p:nvPicPr>
          <p:cNvPr id="7" name="Sound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6"/>
    </mc:Choice>
    <mc:Fallback xmlns="">
      <p:transition spd="slow" advTm="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825" y="1871746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maximize net aggregate happiness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0849" y="3176053"/>
            <a:ext cx="10361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latin typeface="+mj-lt"/>
              </a:rPr>
              <a:t>happiness</a:t>
            </a:r>
            <a:r>
              <a:rPr lang="en-US" sz="4400" dirty="0" smtClean="0">
                <a:latin typeface="+mj-lt"/>
              </a:rPr>
              <a:t> or </a:t>
            </a:r>
            <a:r>
              <a:rPr lang="en-US" sz="4400" u="sng" dirty="0" smtClean="0">
                <a:latin typeface="+mj-lt"/>
              </a:rPr>
              <a:t>utility</a:t>
            </a:r>
            <a:r>
              <a:rPr lang="en-US" sz="4400" dirty="0" smtClean="0">
                <a:latin typeface="+mj-lt"/>
              </a:rPr>
              <a:t> is pleasure in the absence of pain</a:t>
            </a:r>
            <a:endParaRPr lang="en-US" sz="4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825" y="4772748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latin typeface="+mj-lt"/>
              </a:rPr>
              <a:t>n</a:t>
            </a:r>
            <a:r>
              <a:rPr lang="en-US" sz="4400" u="sng" dirty="0" smtClean="0">
                <a:latin typeface="+mj-lt"/>
              </a:rPr>
              <a:t>et</a:t>
            </a:r>
            <a:r>
              <a:rPr lang="en-US" sz="4400" dirty="0" smtClean="0">
                <a:latin typeface="+mj-lt"/>
              </a:rPr>
              <a:t> means good minus bad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825" y="1871746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maximize net aggregate happiness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0849" y="3176053"/>
            <a:ext cx="10361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latin typeface="+mj-lt"/>
              </a:rPr>
              <a:t>happiness</a:t>
            </a:r>
            <a:r>
              <a:rPr lang="en-US" sz="4400" dirty="0" smtClean="0">
                <a:latin typeface="+mj-lt"/>
              </a:rPr>
              <a:t> or </a:t>
            </a:r>
            <a:r>
              <a:rPr lang="en-US" sz="4400" u="sng" dirty="0" smtClean="0">
                <a:latin typeface="+mj-lt"/>
              </a:rPr>
              <a:t>utility</a:t>
            </a:r>
            <a:r>
              <a:rPr lang="en-US" sz="4400" dirty="0" smtClean="0">
                <a:latin typeface="+mj-lt"/>
              </a:rPr>
              <a:t> is pleasure in the absence of pain</a:t>
            </a:r>
            <a:endParaRPr lang="en-US" sz="4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825" y="4772748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latin typeface="+mj-lt"/>
              </a:rPr>
              <a:t>n</a:t>
            </a:r>
            <a:r>
              <a:rPr lang="en-US" sz="4400" u="sng" dirty="0" smtClean="0">
                <a:latin typeface="+mj-lt"/>
              </a:rPr>
              <a:t>et</a:t>
            </a:r>
            <a:r>
              <a:rPr lang="en-US" sz="4400" dirty="0" smtClean="0">
                <a:latin typeface="+mj-lt"/>
              </a:rPr>
              <a:t> means good minus bad</a:t>
            </a:r>
            <a:endParaRPr lang="en-US" sz="4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7825" y="5542189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latin typeface="+mj-lt"/>
              </a:rPr>
              <a:t>aggregate</a:t>
            </a:r>
            <a:r>
              <a:rPr lang="en-US" sz="4400" dirty="0" smtClean="0">
                <a:latin typeface="+mj-lt"/>
              </a:rPr>
              <a:t> means sum for all individuals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2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1876" y="1873699"/>
            <a:ext cx="5875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latin typeface="+mj-lt"/>
              </a:rPr>
              <a:t>2. </a:t>
            </a:r>
            <a:r>
              <a:rPr lang="en-US" sz="5400" dirty="0" smtClean="0">
                <a:latin typeface="+mj-lt"/>
              </a:rPr>
              <a:t>Deontology </a:t>
            </a:r>
            <a:r>
              <a:rPr lang="en-US" sz="5400" dirty="0">
                <a:latin typeface="+mj-lt"/>
              </a:rPr>
              <a:t>(Kant</a:t>
            </a:r>
            <a:r>
              <a:rPr lang="en-US" sz="540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7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9948" y="175527"/>
            <a:ext cx="10318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Kant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smtClean="0">
                <a:latin typeface="+mj-lt"/>
              </a:rPr>
              <a:t>has two </a:t>
            </a:r>
            <a:r>
              <a:rPr lang="en-US" sz="5400" u="sng" dirty="0" smtClean="0">
                <a:latin typeface="+mj-lt"/>
              </a:rPr>
              <a:t>categorical imperatives</a:t>
            </a:r>
            <a:endParaRPr lang="en-US" sz="5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9948" y="175527"/>
            <a:ext cx="10318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Kant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smtClean="0">
                <a:latin typeface="+mj-lt"/>
              </a:rPr>
              <a:t>has two </a:t>
            </a:r>
            <a:r>
              <a:rPr lang="en-US" sz="5400" u="sng" dirty="0" smtClean="0">
                <a:latin typeface="+mj-lt"/>
              </a:rPr>
              <a:t>categorical imperatives</a:t>
            </a:r>
            <a:endParaRPr lang="en-US" sz="54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192" y="1527361"/>
            <a:ext cx="10361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1. Act only on that maxim which you can at the same time will become universal law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9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9948" y="175527"/>
            <a:ext cx="10318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Kant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smtClean="0">
                <a:latin typeface="+mj-lt"/>
              </a:rPr>
              <a:t>has two </a:t>
            </a:r>
            <a:r>
              <a:rPr lang="en-US" sz="5400" u="sng" dirty="0" smtClean="0">
                <a:latin typeface="+mj-lt"/>
              </a:rPr>
              <a:t>categorical imperatives</a:t>
            </a:r>
            <a:endParaRPr lang="en-US" sz="54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192" y="1527361"/>
            <a:ext cx="10361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1. Act only on that maxim which you can at the same time will become universal law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592" y="3508561"/>
            <a:ext cx="103611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. Always treat humanity, whether yourself or others, as an end and never as a mere means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1801" y="1559374"/>
            <a:ext cx="749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3. Virtue Ethics (</a:t>
            </a:r>
            <a:r>
              <a:rPr lang="en-US" sz="5400" dirty="0" err="1" smtClean="0">
                <a:latin typeface="+mj-lt"/>
              </a:rPr>
              <a:t>Artistotle</a:t>
            </a:r>
            <a:r>
              <a:rPr lang="en-US" sz="540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33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2152" y="2834728"/>
            <a:ext cx="388266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5400" dirty="0" smtClean="0">
                <a:latin typeface="+mj-lt"/>
              </a:rPr>
              <a:t>Temperance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>
                <a:latin typeface="+mj-lt"/>
              </a:rPr>
              <a:t>Wisdom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>
                <a:latin typeface="+mj-lt"/>
              </a:rPr>
              <a:t>Justice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>
                <a:latin typeface="+mj-lt"/>
              </a:rPr>
              <a:t>C</a:t>
            </a:r>
            <a:r>
              <a:rPr lang="en-US" sz="5400" dirty="0" smtClean="0">
                <a:latin typeface="+mj-lt"/>
              </a:rPr>
              <a:t>ourage</a:t>
            </a:r>
            <a:endParaRPr lang="en-US" sz="5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3" y="2146040"/>
            <a:ext cx="10542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+mj-lt"/>
              </a:rPr>
              <a:t>Aristotle’s four cardinal </a:t>
            </a:r>
            <a:r>
              <a:rPr lang="en-US" sz="5400" dirty="0">
                <a:latin typeface="+mj-lt"/>
              </a:rPr>
              <a:t>v</a:t>
            </a:r>
            <a:r>
              <a:rPr lang="en-US" sz="5400" dirty="0" smtClean="0">
                <a:latin typeface="+mj-lt"/>
              </a:rPr>
              <a:t>irtues:</a:t>
            </a:r>
            <a:endParaRPr lang="en-US" sz="5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" y="1850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Virtue Ethics</a:t>
            </a:r>
            <a:endParaRPr lang="en-US" sz="5400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61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0425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It is possible to have too much or too little </a:t>
            </a:r>
            <a:r>
              <a:rPr lang="en-US" sz="5400" smtClean="0">
                <a:latin typeface="+mj-lt"/>
              </a:rPr>
              <a:t>of each virtue (except justice).</a:t>
            </a:r>
            <a:endParaRPr lang="en-US" sz="5400" u="sng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" y="3842653"/>
            <a:ext cx="1207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The target value of a virtue is </a:t>
            </a:r>
          </a:p>
          <a:p>
            <a:pPr algn="ctr"/>
            <a:r>
              <a:rPr lang="en-US" sz="5400" dirty="0" smtClean="0">
                <a:latin typeface="+mj-lt"/>
              </a:rPr>
              <a:t>the </a:t>
            </a:r>
            <a:r>
              <a:rPr lang="en-US" sz="5400" u="sng" dirty="0" smtClean="0">
                <a:latin typeface="+mj-lt"/>
              </a:rPr>
              <a:t>golden mean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" y="1850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Virtue Ethics</a:t>
            </a:r>
            <a:endParaRPr lang="en-US" sz="5400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3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7"/>
    </mc:Choice>
    <mc:Fallback xmlns="">
      <p:transition spd="slow" advTm="7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Deontology (Kant)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6"/>
    </mc:Choice>
    <mc:Fallback xmlns="">
      <p:transition spd="slow" advTm="5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Deontology (Kant</a:t>
            </a:r>
            <a:r>
              <a:rPr lang="en-US" sz="5400" dirty="0" smtClean="0">
                <a:latin typeface="+mj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Virtue Ethics (Aristotle)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5"/>
    </mc:Choice>
    <mc:Fallback xmlns="">
      <p:transition spd="slow" advTm="5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4111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Utilitarianism = consequentialism + value theory</a:t>
            </a:r>
            <a:endParaRPr lang="en-US" sz="3600" dirty="0">
              <a:latin typeface="+mj-lt"/>
            </a:endParaRPr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4111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Utilitarianism = consequentialism + theory of right action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0391" y="2757445"/>
            <a:ext cx="961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latin typeface="+mj-lt"/>
              </a:rPr>
              <a:t>c</a:t>
            </a:r>
            <a:r>
              <a:rPr lang="en-US" sz="3600" u="sng" dirty="0" smtClean="0">
                <a:latin typeface="+mj-lt"/>
              </a:rPr>
              <a:t>onsequentialism</a:t>
            </a:r>
            <a:r>
              <a:rPr lang="en-US" sz="3600" dirty="0" smtClean="0">
                <a:latin typeface="+mj-lt"/>
              </a:rPr>
              <a:t> determines what the outcomes of actions will be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518" y="4572390"/>
            <a:ext cx="961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 smtClean="0">
                <a:latin typeface="+mj-lt"/>
              </a:rPr>
              <a:t>value theory</a:t>
            </a:r>
            <a:r>
              <a:rPr lang="en-US" sz="3600" dirty="0" smtClean="0">
                <a:latin typeface="+mj-lt"/>
              </a:rPr>
              <a:t> determines what has value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7825" y="1871746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maximize net aggregate happiness</a:t>
            </a:r>
          </a:p>
        </p:txBody>
      </p:sp>
    </p:spTree>
    <p:extLst>
      <p:ext uri="{BB962C8B-B14F-4D97-AF65-F5344CB8AC3E}">
        <p14:creationId xmlns:p14="http://schemas.microsoft.com/office/powerpoint/2010/main" val="11716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825" y="1871746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maximize net aggregate happiness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0849" y="3176053"/>
            <a:ext cx="10361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latin typeface="+mj-lt"/>
              </a:rPr>
              <a:t>happiness</a:t>
            </a:r>
            <a:r>
              <a:rPr lang="en-US" sz="4400" dirty="0" smtClean="0">
                <a:latin typeface="+mj-lt"/>
              </a:rPr>
              <a:t> or </a:t>
            </a:r>
            <a:r>
              <a:rPr lang="en-US" sz="4400" u="sng" dirty="0" smtClean="0">
                <a:latin typeface="+mj-lt"/>
              </a:rPr>
              <a:t>utility</a:t>
            </a:r>
            <a:r>
              <a:rPr lang="en-US" sz="4400" dirty="0" smtClean="0">
                <a:latin typeface="+mj-lt"/>
              </a:rPr>
              <a:t> is pleasure in the absence of pain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60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264</Words>
  <Application>Microsoft Macintosh PowerPoint</Application>
  <PresentationFormat>Widescreen</PresentationFormat>
  <Paragraphs>49</Paragraphs>
  <Slides>18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Ethical Theories</vt:lpstr>
      <vt:lpstr>Ethical Theories</vt:lpstr>
      <vt:lpstr>Ethical Theories</vt:lpstr>
      <vt:lpstr>Ethical Theories</vt:lpstr>
      <vt:lpstr>Utilitarianism</vt:lpstr>
      <vt:lpstr>Utilitarianism</vt:lpstr>
      <vt:lpstr>Utilitarianism</vt:lpstr>
      <vt:lpstr>Utilitarianism</vt:lpstr>
      <vt:lpstr>Utilitarianism</vt:lpstr>
      <vt:lpstr>Utilitarianism</vt:lpstr>
      <vt:lpstr>Utilitarianism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Theories</dc:title>
  <dc:creator>Winkelman, Tanner J. (S&amp;T-Student)</dc:creator>
  <cp:lastModifiedBy>Winkelman, Tanner J. (S&amp;T-Student)</cp:lastModifiedBy>
  <cp:revision>12</cp:revision>
  <dcterms:created xsi:type="dcterms:W3CDTF">2018-10-06T18:27:35Z</dcterms:created>
  <dcterms:modified xsi:type="dcterms:W3CDTF">2018-10-07T20:55:15Z</dcterms:modified>
</cp:coreProperties>
</file>