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3DA"/>
          </a:solidFill>
        </a:fill>
      </a:tcStyle>
    </a:wholeTbl>
    <a:band2H>
      <a:tcTxStyle b="def" i="def"/>
      <a:tcStyle>
        <a:tcBdr/>
        <a:fill>
          <a:solidFill>
            <a:srgbClr val="E7F2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EEC"/>
          </a:solidFill>
        </a:fill>
      </a:tcStyle>
    </a:wholeTbl>
    <a:band2H>
      <a:tcTxStyle b="def" i="def"/>
      <a:tcStyle>
        <a:tcBdr/>
        <a:fill>
          <a:solidFill>
            <a:srgbClr val="E8EF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ACC"/>
          </a:solidFill>
        </a:fill>
      </a:tcStyle>
    </a:wholeTbl>
    <a:band2H>
      <a:tcTxStyle b="def" i="def"/>
      <a:tcStyle>
        <a:tcBdr/>
        <a:fill>
          <a:solidFill>
            <a:srgbClr val="F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1pPr>
    <a:lvl2pPr indent="2286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2pPr>
    <a:lvl3pPr indent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3pPr>
    <a:lvl4pPr indent="6858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4pPr>
    <a:lvl5pPr indent="9144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5pPr>
    <a:lvl6pPr indent="11430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6pPr>
    <a:lvl7pPr indent="13716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7pPr>
    <a:lvl8pPr indent="1600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8pPr>
    <a:lvl9pPr indent="18288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0" indent="4572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2pPr>
            <a:lvl3pPr marL="0" indent="9144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3pPr>
            <a:lvl4pPr marL="0" indent="13716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4pPr>
            <a:lvl5pPr marL="0" indent="18288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723900" marR="0" indent="-2667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1234439" marR="0" indent="-320039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1727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21844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26416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30988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35560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4013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aspnet/core/fundamentals/dependency-injection?view=aspnetcore-2.1#framework-provided-service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ASP.NET Core</a:t>
            </a:r>
            <a:r>
              <a:t>应用生命周期指北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t>张文清</a:t>
            </a:r>
          </a:p>
          <a:p>
            <a:pPr algn="r"/>
            <a:r>
              <a:t>me@zhangwenqing.org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5分钟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5分钟Demo</a:t>
            </a:r>
          </a:p>
        </p:txBody>
      </p:sp>
      <p:pic>
        <p:nvPicPr>
          <p:cNvPr id="144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737" t="0" r="1173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5" name="在1分钟Demo上加入并调用一些Service，调用部分内置Service，观察不同生命周期的Service的使用情况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在1分钟Demo上加入并调用一些Service，调用部分内置Service，观察不同生命周期的Service的使用情况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中间件 (Middleware)</a:t>
            </a:r>
          </a:p>
        </p:txBody>
      </p:sp>
      <p:sp>
        <p:nvSpPr>
          <p:cNvPr id="148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过程管控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中间件(Middleware)的处理模型和设计理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中间件(Middleware)的处理模型和设计理念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1689893"/>
            <a:ext cx="7620000" cy="487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中间件(Middleware)的三种写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中间件(Middleware)的三种写法</a:t>
            </a:r>
          </a:p>
        </p:txBody>
      </p:sp>
      <p:sp>
        <p:nvSpPr>
          <p:cNvPr id="154" name="app.Use( (context, next) =&gt; {…"/>
          <p:cNvSpPr txBox="1"/>
          <p:nvPr>
            <p:ph type="body" sz="quarter" idx="1"/>
          </p:nvPr>
        </p:nvSpPr>
        <p:spPr>
          <a:xfrm>
            <a:off x="838200" y="1825625"/>
            <a:ext cx="3352800" cy="3976738"/>
          </a:xfrm>
          <a:prstGeom prst="rect">
            <a:avLst/>
          </a:prstGeom>
        </p:spPr>
        <p:txBody>
          <a:bodyPr/>
          <a:lstStyle/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app.Use( (context, next) =&gt; {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next(); 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});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app.Map(“/endpoint”, (app) =&gt; {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app.Run( (context) =&gt; {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   //TODO 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});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});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app.Run( (context)=&gt; { 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/* TODO */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});</a:t>
            </a:r>
          </a:p>
        </p:txBody>
      </p:sp>
      <p:sp>
        <p:nvSpPr>
          <p:cNvPr id="155" name="public class ConventionalMiddleware…"/>
          <p:cNvSpPr txBox="1"/>
          <p:nvPr/>
        </p:nvSpPr>
        <p:spPr>
          <a:xfrm>
            <a:off x="4419600" y="1825625"/>
            <a:ext cx="3352800" cy="453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public class ConventionalMiddleware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{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private readonly RequestDelegate _next;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public ConventionalMiddleware (RequestDelegate next)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{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_next = next;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}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public async Task InvokeAsync (HttpContext context)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{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//TODO: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await _next(context);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}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app.UseMiddleware&lt;ConventionalMiddleware&gt;();</a:t>
            </a:r>
          </a:p>
        </p:txBody>
      </p:sp>
      <p:sp>
        <p:nvSpPr>
          <p:cNvPr id="156" name="public class FactoryActivatedMiddleware : IMiddleware…"/>
          <p:cNvSpPr txBox="1"/>
          <p:nvPr/>
        </p:nvSpPr>
        <p:spPr>
          <a:xfrm>
            <a:off x="8001000" y="1825625"/>
            <a:ext cx="3352800" cy="453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public class FactoryActivatedMiddleware : IMiddleware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{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public async Task InvokeAsync (HttpContext context, RequestDelegate next)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{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//TODO: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await next(context);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}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// register service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services.AddTransient&lt;FactoryActivatedMiddleware&gt;();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// apply middleware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app.UseMiddleware&lt;FactoryActivatedMiddleware&gt;();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70" y="5937299"/>
            <a:ext cx="666130" cy="666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0489" t="32009" r="30489" b="32009"/>
          <a:stretch>
            <a:fillRect/>
          </a:stretch>
        </p:blipFill>
        <p:spPr>
          <a:xfrm>
            <a:off x="1753388" y="5934806"/>
            <a:ext cx="727627" cy="670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2948" y="5937299"/>
            <a:ext cx="666131" cy="88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5分钟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5分钟Demo</a:t>
            </a:r>
          </a:p>
        </p:txBody>
      </p:sp>
      <p:pic>
        <p:nvPicPr>
          <p:cNvPr id="162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92" t="0" r="2492" b="0"/>
          <a:stretch>
            <a:fillRect/>
          </a:stretch>
        </p:blipFill>
        <p:spPr>
          <a:xfrm>
            <a:off x="5183188" y="987425"/>
            <a:ext cx="6172201" cy="4873625"/>
          </a:xfrm>
          <a:prstGeom prst="rect">
            <a:avLst/>
          </a:prstGeom>
        </p:spPr>
      </p:pic>
      <p:sp>
        <p:nvSpPr>
          <p:cNvPr id="163" name="实现不同方式的Middleware，观察顺序（Order）和管道工作方式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实现不同方式的Middleware，观察顺序（Order）和管道工作方式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上下文(context) </a:t>
            </a:r>
            <a:r>
              <a:t>- </a:t>
            </a:r>
            <a:r>
              <a:t>指引方向的北极星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Middleware中直接使用（参数传入）</a:t>
            </a:r>
          </a:p>
          <a:p>
            <a:pPr/>
            <a:r>
              <a:t>通过注入依赖 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IHttpContextAccessor</a:t>
            </a:r>
          </a:p>
          <a:p>
            <a:pPr lvl="1" marL="685800" indent="-228600"/>
            <a:r>
              <a:t>前提：services.AddHttpContextAccessor();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MVC生命周期</a:t>
            </a:r>
          </a:p>
        </p:txBody>
      </p:sp>
      <p:sp>
        <p:nvSpPr>
          <p:cNvPr id="169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VC全景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MVC全景图</a:t>
            </a:r>
          </a:p>
        </p:txBody>
      </p:sp>
      <p:sp>
        <p:nvSpPr>
          <p:cNvPr id="172" name="Model"/>
          <p:cNvSpPr/>
          <p:nvPr/>
        </p:nvSpPr>
        <p:spPr>
          <a:xfrm>
            <a:off x="6451600" y="2108200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Model</a:t>
            </a:r>
          </a:p>
        </p:txBody>
      </p:sp>
      <p:sp>
        <p:nvSpPr>
          <p:cNvPr id="173" name="Controller"/>
          <p:cNvSpPr/>
          <p:nvPr/>
        </p:nvSpPr>
        <p:spPr>
          <a:xfrm>
            <a:off x="5067300" y="3898900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Controller</a:t>
            </a:r>
          </a:p>
        </p:txBody>
      </p:sp>
      <p:sp>
        <p:nvSpPr>
          <p:cNvPr id="174" name="View…"/>
          <p:cNvSpPr/>
          <p:nvPr/>
        </p:nvSpPr>
        <p:spPr>
          <a:xfrm>
            <a:off x="7696200" y="3898900"/>
            <a:ext cx="1803500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View</a:t>
            </a:r>
          </a:p>
          <a:p>
            <a:pPr algn="ctr"/>
            <a:r>
              <a:t>(Razor)</a:t>
            </a:r>
          </a:p>
        </p:txBody>
      </p:sp>
      <p:sp>
        <p:nvSpPr>
          <p:cNvPr id="175" name="ViewComponent"/>
          <p:cNvSpPr/>
          <p:nvPr/>
        </p:nvSpPr>
        <p:spPr>
          <a:xfrm>
            <a:off x="9664700" y="3898900"/>
            <a:ext cx="1854300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ViewComponent</a:t>
            </a:r>
          </a:p>
        </p:txBody>
      </p:sp>
      <p:sp>
        <p:nvSpPr>
          <p:cNvPr id="176" name="Router"/>
          <p:cNvSpPr/>
          <p:nvPr/>
        </p:nvSpPr>
        <p:spPr>
          <a:xfrm>
            <a:off x="2438400" y="3898900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Router</a:t>
            </a:r>
          </a:p>
        </p:txBody>
      </p:sp>
      <p:sp>
        <p:nvSpPr>
          <p:cNvPr id="177" name="Model binding"/>
          <p:cNvSpPr/>
          <p:nvPr/>
        </p:nvSpPr>
        <p:spPr>
          <a:xfrm>
            <a:off x="3657600" y="2984500"/>
            <a:ext cx="1638003" cy="5674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Model binding</a:t>
            </a:r>
          </a:p>
        </p:txBody>
      </p:sp>
      <p:cxnSp>
        <p:nvCxnSpPr>
          <p:cNvPr id="178" name="Connection Line"/>
          <p:cNvCxnSpPr>
            <a:stCxn id="176" idx="0"/>
            <a:endCxn id="173" idx="0"/>
          </p:cNvCxnSpPr>
          <p:nvPr/>
        </p:nvCxnSpPr>
        <p:spPr>
          <a:xfrm>
            <a:off x="3257401" y="4276055"/>
            <a:ext cx="2628901" cy="1"/>
          </a:xfrm>
          <a:prstGeom prst="straightConnector1">
            <a:avLst/>
          </a:prstGeom>
          <a:ln w="25400">
            <a:solidFill>
              <a:schemeClr val="accent1"/>
            </a:solidFill>
            <a:miter/>
            <a:tailEnd type="triangle"/>
          </a:ln>
        </p:spPr>
      </p:cxnSp>
      <p:cxnSp>
        <p:nvCxnSpPr>
          <p:cNvPr id="179" name="Connection Line"/>
          <p:cNvCxnSpPr>
            <a:stCxn id="173" idx="0"/>
            <a:endCxn id="174" idx="0"/>
          </p:cNvCxnSpPr>
          <p:nvPr/>
        </p:nvCxnSpPr>
        <p:spPr>
          <a:xfrm>
            <a:off x="5886301" y="4276055"/>
            <a:ext cx="2711649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</p:spPr>
      </p:cxnSp>
      <p:cxnSp>
        <p:nvCxnSpPr>
          <p:cNvPr id="180" name="Connection Line"/>
          <p:cNvCxnSpPr>
            <a:stCxn id="174" idx="0"/>
            <a:endCxn id="175" idx="0"/>
          </p:cNvCxnSpPr>
          <p:nvPr/>
        </p:nvCxnSpPr>
        <p:spPr>
          <a:xfrm>
            <a:off x="8597949" y="4276055"/>
            <a:ext cx="1993901" cy="1"/>
          </a:xfrm>
          <a:prstGeom prst="straightConnector1">
            <a:avLst/>
          </a:prstGeom>
          <a:ln w="12700">
            <a:solidFill>
              <a:schemeClr val="accent1"/>
            </a:solidFill>
            <a:custDash>
              <a:ds d="200000" sp="200000"/>
            </a:custDash>
            <a:miter lim="400000"/>
            <a:tailEnd type="arrow"/>
          </a:ln>
        </p:spPr>
      </p:cxnSp>
      <p:sp>
        <p:nvSpPr>
          <p:cNvPr id="181" name="Dependency Injection"/>
          <p:cNvSpPr/>
          <p:nvPr/>
        </p:nvSpPr>
        <p:spPr>
          <a:xfrm>
            <a:off x="3657600" y="1908274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Dependency Injection</a:t>
            </a:r>
          </a:p>
        </p:txBody>
      </p:sp>
      <p:cxnSp>
        <p:nvCxnSpPr>
          <p:cNvPr id="182" name="Connection Line"/>
          <p:cNvCxnSpPr>
            <a:stCxn id="181" idx="0"/>
            <a:endCxn id="173" idx="0"/>
          </p:cNvCxnSpPr>
          <p:nvPr/>
        </p:nvCxnSpPr>
        <p:spPr>
          <a:xfrm>
            <a:off x="4476601" y="2285429"/>
            <a:ext cx="1409701" cy="1990627"/>
          </a:xfrm>
          <a:prstGeom prst="straightConnector1">
            <a:avLst/>
          </a:prstGeom>
          <a:ln w="38100">
            <a:solidFill>
              <a:schemeClr val="accent1">
                <a:lumOff val="-8470"/>
              </a:schemeClr>
            </a:solidFill>
            <a:miter lim="400000"/>
            <a:tailEnd type="arrow"/>
          </a:ln>
        </p:spPr>
      </p:cxnSp>
      <p:sp>
        <p:nvSpPr>
          <p:cNvPr id="183" name="Format response"/>
          <p:cNvSpPr/>
          <p:nvPr/>
        </p:nvSpPr>
        <p:spPr>
          <a:xfrm>
            <a:off x="3574851" y="5270500"/>
            <a:ext cx="1803500" cy="5674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Format response</a:t>
            </a:r>
          </a:p>
        </p:txBody>
      </p:sp>
      <p:cxnSp>
        <p:nvCxnSpPr>
          <p:cNvPr id="184" name="Connection Line"/>
          <p:cNvCxnSpPr>
            <a:stCxn id="173" idx="0"/>
            <a:endCxn id="176" idx="0"/>
          </p:cNvCxnSpPr>
          <p:nvPr/>
        </p:nvCxnSpPr>
        <p:spPr>
          <a:xfrm flipH="1">
            <a:off x="3257401" y="4276055"/>
            <a:ext cx="2628901" cy="1"/>
          </a:xfrm>
          <a:prstGeom prst="straightConnector1">
            <a:avLst/>
          </a:prstGeom>
          <a:ln w="12700">
            <a:solidFill>
              <a:schemeClr val="accent1"/>
            </a:solidFill>
            <a:miter/>
            <a:tailEnd type="triangle"/>
          </a:ln>
        </p:spPr>
      </p:cxnSp>
      <p:sp>
        <p:nvSpPr>
          <p:cNvPr id="185" name="Rubber Duck"/>
          <p:cNvSpPr/>
          <p:nvPr/>
        </p:nvSpPr>
        <p:spPr>
          <a:xfrm>
            <a:off x="521657" y="3857496"/>
            <a:ext cx="925760" cy="837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0" h="21600" fill="norm" stroke="1" extrusionOk="0">
                <a:moveTo>
                  <a:pt x="14685" y="0"/>
                </a:moveTo>
                <a:cubicBezTo>
                  <a:pt x="11445" y="0"/>
                  <a:pt x="10577" y="3655"/>
                  <a:pt x="10577" y="5094"/>
                </a:cubicBezTo>
                <a:cubicBezTo>
                  <a:pt x="10577" y="7387"/>
                  <a:pt x="11778" y="8546"/>
                  <a:pt x="12449" y="9877"/>
                </a:cubicBezTo>
                <a:cubicBezTo>
                  <a:pt x="12563" y="10098"/>
                  <a:pt x="12403" y="10374"/>
                  <a:pt x="12179" y="10344"/>
                </a:cubicBezTo>
                <a:cubicBezTo>
                  <a:pt x="8030" y="9812"/>
                  <a:pt x="5680" y="11913"/>
                  <a:pt x="4063" y="11943"/>
                </a:cubicBezTo>
                <a:cubicBezTo>
                  <a:pt x="3132" y="11961"/>
                  <a:pt x="1623" y="9096"/>
                  <a:pt x="412" y="10254"/>
                </a:cubicBezTo>
                <a:cubicBezTo>
                  <a:pt x="-431" y="11054"/>
                  <a:pt x="-597" y="21600"/>
                  <a:pt x="6157" y="21600"/>
                </a:cubicBezTo>
                <a:cubicBezTo>
                  <a:pt x="12906" y="21600"/>
                  <a:pt x="15044" y="21600"/>
                  <a:pt x="15044" y="21600"/>
                </a:cubicBezTo>
                <a:cubicBezTo>
                  <a:pt x="15044" y="21600"/>
                  <a:pt x="20759" y="21421"/>
                  <a:pt x="20759" y="15897"/>
                </a:cubicBezTo>
                <a:cubicBezTo>
                  <a:pt x="20759" y="10374"/>
                  <a:pt x="17847" y="10498"/>
                  <a:pt x="17847" y="8748"/>
                </a:cubicBezTo>
                <a:cubicBezTo>
                  <a:pt x="17847" y="6999"/>
                  <a:pt x="20561" y="7136"/>
                  <a:pt x="20759" y="6653"/>
                </a:cubicBezTo>
                <a:cubicBezTo>
                  <a:pt x="20977" y="6121"/>
                  <a:pt x="20078" y="5782"/>
                  <a:pt x="20078" y="5626"/>
                </a:cubicBezTo>
                <a:cubicBezTo>
                  <a:pt x="20078" y="5471"/>
                  <a:pt x="21003" y="4532"/>
                  <a:pt x="20759" y="4090"/>
                </a:cubicBezTo>
                <a:cubicBezTo>
                  <a:pt x="20525" y="3672"/>
                  <a:pt x="20071" y="4587"/>
                  <a:pt x="18719" y="4169"/>
                </a:cubicBezTo>
                <a:cubicBezTo>
                  <a:pt x="18579" y="4127"/>
                  <a:pt x="18476" y="4002"/>
                  <a:pt x="18440" y="3840"/>
                </a:cubicBezTo>
                <a:cubicBezTo>
                  <a:pt x="18185" y="2688"/>
                  <a:pt x="17680" y="0"/>
                  <a:pt x="14685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>
            <a:off x="1787393" y="3098029"/>
            <a:ext cx="1125068" cy="84466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Line"/>
          <p:cNvSpPr/>
          <p:nvPr/>
        </p:nvSpPr>
        <p:spPr>
          <a:xfrm flipH="1">
            <a:off x="1854472" y="4667769"/>
            <a:ext cx="982607" cy="98260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request"/>
          <p:cNvSpPr txBox="1"/>
          <p:nvPr/>
        </p:nvSpPr>
        <p:spPr>
          <a:xfrm>
            <a:off x="857392" y="2983230"/>
            <a:ext cx="877786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89" name="response"/>
          <p:cNvSpPr txBox="1"/>
          <p:nvPr/>
        </p:nvSpPr>
        <p:spPr>
          <a:xfrm>
            <a:off x="857392" y="5375146"/>
            <a:ext cx="10023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3467" t="0" r="1346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2" name="5分钟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5分钟Demo</a:t>
            </a:r>
          </a:p>
        </p:txBody>
      </p:sp>
      <p:sp>
        <p:nvSpPr>
          <p:cNvPr id="193" name="实现一个简单的MVC应用，添加Model binding，输出view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实现一个简单的MVC应用，添加Model binding，输出view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退出 - 被忽略的落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退出 - 被忽略的落幕</a:t>
            </a:r>
          </a:p>
        </p:txBody>
      </p:sp>
      <p:sp>
        <p:nvSpPr>
          <p:cNvPr id="196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t>道生一，一生二，</a:t>
            </a:r>
            <a:br/>
            <a:r>
              <a:t>二生三，三生万物</a:t>
            </a:r>
          </a:p>
        </p:txBody>
      </p:sp>
      <p:sp>
        <p:nvSpPr>
          <p:cNvPr id="116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 sz="3200"/>
            </a:pPr>
            <a:r>
              <a:t>《</a:t>
            </a:r>
            <a:r>
              <a:t>道德经》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安全退出（Graceful shutdown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安全退出（Graceful shutdown）</a:t>
            </a:r>
          </a:p>
        </p:txBody>
      </p:sp>
      <p:sp>
        <p:nvSpPr>
          <p:cNvPr id="199" name="Microsoft.AspNetCore.Hosting.IApplicationLifeti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pPr/>
            <a:r>
              <a:t>Microsoft.AspNetCore.Hosting.IApplicationLifetime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  <p:sp>
        <p:nvSpPr>
          <p:cNvPr id="202" name="问题和讨论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问题和讨论</a:t>
            </a:r>
          </a:p>
        </p:txBody>
      </p:sp>
      <p:sp>
        <p:nvSpPr>
          <p:cNvPr id="203" name="免责声明…"/>
          <p:cNvSpPr txBox="1"/>
          <p:nvPr/>
        </p:nvSpPr>
        <p:spPr>
          <a:xfrm>
            <a:off x="9420983" y="100330"/>
            <a:ext cx="2687611" cy="104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免责声明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本篇所涉及均为个人观点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资料和数据均来自网络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 3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我是谁，我在哪</a:t>
            </a:r>
          </a:p>
        </p:txBody>
      </p:sp>
      <p:sp>
        <p:nvSpPr>
          <p:cNvPr id="119" name="内容占位符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一些预备知识，概念和划重点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3"/>
          <p:cNvSpPr txBox="1"/>
          <p:nvPr>
            <p:ph type="title"/>
          </p:nvPr>
        </p:nvSpPr>
        <p:spPr>
          <a:xfrm>
            <a:off x="838200" y="365124"/>
            <a:ext cx="10515600" cy="156164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概念和体系：</a:t>
            </a:r>
            <a:r>
              <a:rPr sz="2300"/>
              <a:t>.NET Framework, .NET Core, ASP.NET, ASP.NET Core</a:t>
            </a:r>
          </a:p>
        </p:txBody>
      </p:sp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6403" y="2086711"/>
            <a:ext cx="7385313" cy="398461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文本框 5"/>
          <p:cNvSpPr txBox="1"/>
          <p:nvPr/>
        </p:nvSpPr>
        <p:spPr>
          <a:xfrm>
            <a:off x="6297170" y="6231264"/>
            <a:ext cx="57562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图片出自</a:t>
            </a:r>
            <a:r>
              <a:t>2016</a:t>
            </a:r>
            <a:r>
              <a:t>年</a:t>
            </a:r>
            <a:r>
              <a:t>.NET Standard</a:t>
            </a:r>
            <a:r>
              <a:t>介绍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https://blogs.msdn.microsoft.com/dotnet/2016/09/26/introducing-net-standard/</a:t>
            </a:r>
          </a:p>
        </p:txBody>
      </p:sp>
      <p:sp>
        <p:nvSpPr>
          <p:cNvPr id="124" name="矩形 6"/>
          <p:cNvSpPr/>
          <p:nvPr/>
        </p:nvSpPr>
        <p:spPr>
          <a:xfrm>
            <a:off x="5690830" y="3184071"/>
            <a:ext cx="1360715" cy="511628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Runtime, SDK, Package</a:t>
            </a:r>
          </a:p>
        </p:txBody>
      </p:sp>
      <p:sp>
        <p:nvSpPr>
          <p:cNvPr id="127" name="内容占位符 2"/>
          <p:cNvSpPr txBox="1"/>
          <p:nvPr>
            <p:ph type="body" idx="1"/>
          </p:nvPr>
        </p:nvSpPr>
        <p:spPr>
          <a:xfrm>
            <a:off x="838200" y="1825624"/>
            <a:ext cx="10515600" cy="4509862"/>
          </a:xfrm>
          <a:prstGeom prst="rect">
            <a:avLst/>
          </a:prstGeom>
        </p:spPr>
        <p:txBody>
          <a:bodyPr/>
          <a:lstStyle/>
          <a:p>
            <a:pPr marL="196596" indent="-196596" defTabSz="786384">
              <a:lnSpc>
                <a:spcPct val="81000"/>
              </a:lnSpc>
              <a:spcBef>
                <a:spcPts val="800"/>
              </a:spcBef>
              <a:defRPr sz="2150"/>
            </a:pPr>
            <a:r>
              <a:t>Runtime</a:t>
            </a:r>
            <a:r>
              <a:t>（运行时），</a:t>
            </a:r>
            <a:r>
              <a:t>.NET</a:t>
            </a:r>
            <a:r>
              <a:t> </a:t>
            </a:r>
            <a:r>
              <a:t>Core</a:t>
            </a:r>
            <a:r>
              <a:t> </a:t>
            </a:r>
            <a:r>
              <a:t>Runtime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CoreCLR</a:t>
            </a:r>
            <a:r>
              <a:t>，包含</a:t>
            </a:r>
            <a:r>
              <a:t>JIT</a:t>
            </a:r>
            <a:r>
              <a:t>（</a:t>
            </a:r>
            <a:r>
              <a:t>Just In Time</a:t>
            </a:r>
            <a:r>
              <a:t>编译器），</a:t>
            </a:r>
            <a:r>
              <a:t>ILAsm</a:t>
            </a:r>
            <a:r>
              <a:t>（</a:t>
            </a:r>
            <a:r>
              <a:t>.NET IL</a:t>
            </a:r>
            <a:r>
              <a:t>中间语言编译程序），</a:t>
            </a:r>
            <a:r>
              <a:t>ILDasm</a:t>
            </a:r>
            <a:r>
              <a:t>（</a:t>
            </a:r>
            <a:r>
              <a:t>.NET IL</a:t>
            </a:r>
            <a:r>
              <a:t>中间语言反编译程序），</a:t>
            </a:r>
            <a:r>
              <a:t>TestHost</a:t>
            </a:r>
            <a:r>
              <a:t>（</a:t>
            </a:r>
            <a:r>
              <a:t>corehost.exe</a:t>
            </a:r>
            <a:r>
              <a:t>简单控制台执行器），</a:t>
            </a:r>
            <a:r>
              <a:t> mscorelib</a:t>
            </a:r>
            <a:r>
              <a:t>，一系列原生类型和内部类型（包括</a:t>
            </a:r>
            <a:r>
              <a:t>.NET GC</a:t>
            </a:r>
            <a:r>
              <a:t>）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CoreFX</a:t>
            </a:r>
            <a:r>
              <a:t>，</a:t>
            </a:r>
            <a:r>
              <a:t>System.Collections</a:t>
            </a:r>
            <a:r>
              <a:t>，</a:t>
            </a:r>
            <a:r>
              <a:t>System.IO</a:t>
            </a:r>
            <a:r>
              <a:t>，</a:t>
            </a:r>
            <a:r>
              <a:t>System.Xml</a:t>
            </a:r>
            <a:r>
              <a:t>等等其他组件</a:t>
            </a:r>
          </a:p>
          <a:p>
            <a:pPr marL="196596" indent="-196596" defTabSz="786384">
              <a:lnSpc>
                <a:spcPct val="81000"/>
              </a:lnSpc>
              <a:spcBef>
                <a:spcPts val="800"/>
              </a:spcBef>
              <a:defRPr sz="2150"/>
            </a:pPr>
            <a:r>
              <a:t>SDK</a:t>
            </a:r>
            <a:r>
              <a:t>，</a:t>
            </a:r>
            <a:r>
              <a:t>.NET Core SDK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CLI</a:t>
            </a:r>
            <a:r>
              <a:t>，默认启动器，脚手架工具等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Roslyn</a:t>
            </a:r>
            <a:r>
              <a:t>，</a:t>
            </a:r>
            <a:r>
              <a:t>C#</a:t>
            </a:r>
            <a:r>
              <a:t>和</a:t>
            </a:r>
            <a:r>
              <a:t>VB.NET</a:t>
            </a:r>
            <a:r>
              <a:t>编译器和语言支持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SKD</a:t>
            </a:r>
            <a:r>
              <a:t>，</a:t>
            </a:r>
            <a:r>
              <a:t>MSBuild</a:t>
            </a:r>
            <a:r>
              <a:t>任务支持等其他</a:t>
            </a:r>
            <a:r>
              <a:t>VS</a:t>
            </a:r>
            <a:r>
              <a:t>必要组件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Fsc</a:t>
            </a:r>
            <a:r>
              <a:t>，</a:t>
            </a:r>
            <a:r>
              <a:t>F#</a:t>
            </a:r>
            <a:r>
              <a:t>语言支持</a:t>
            </a:r>
          </a:p>
          <a:p>
            <a:pPr marL="196596" indent="-196596" defTabSz="786384">
              <a:lnSpc>
                <a:spcPct val="81000"/>
              </a:lnSpc>
              <a:spcBef>
                <a:spcPts val="800"/>
              </a:spcBef>
              <a:defRPr sz="2150"/>
            </a:pPr>
            <a:r>
              <a:t>Package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nuget </a:t>
            </a:r>
            <a:r>
              <a:t>（</a:t>
            </a:r>
            <a:r>
              <a:t>v3 json</a:t>
            </a:r>
            <a:r>
              <a:t>）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ASP.NET Core</a:t>
            </a:r>
            <a:r>
              <a:t>所有的</a:t>
            </a:r>
            <a:r>
              <a:t>Assembly</a:t>
            </a:r>
            <a:r>
              <a:t>以</a:t>
            </a:r>
            <a:r>
              <a:t>nuget Package</a:t>
            </a:r>
            <a:r>
              <a:t>形式分发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3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</p:spPr>
        <p:txBody>
          <a:bodyPr/>
          <a:lstStyle/>
          <a:p>
            <a:pPr/>
            <a:r>
              <a:t>1分钟</a:t>
            </a:r>
            <a:r>
              <a:t>Demo</a:t>
            </a:r>
          </a:p>
        </p:txBody>
      </p:sp>
      <p:pic>
        <p:nvPicPr>
          <p:cNvPr id="130" name="图片占位符 4" descr="图片占位符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514577" y="987425"/>
            <a:ext cx="6857998" cy="4450851"/>
          </a:xfrm>
          <a:prstGeom prst="rect">
            <a:avLst/>
          </a:prstGeom>
        </p:spPr>
      </p:pic>
      <p:sp>
        <p:nvSpPr>
          <p:cNvPr id="131" name="文本占位符 5"/>
          <p:cNvSpPr txBox="1"/>
          <p:nvPr>
            <p:ph type="body" sz="quarter" idx="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 anchor="ctr"/>
          <a:lstStyle/>
          <a:p>
            <a:pPr/>
            <a:r>
              <a:t>创建并运行一个</a:t>
            </a:r>
            <a:r>
              <a:t>Hello .NET Group</a:t>
            </a:r>
            <a:r>
              <a:t>的</a:t>
            </a:r>
            <a:r>
              <a:t>ASP.NET Core</a:t>
            </a:r>
            <a:r>
              <a:t>应用</a:t>
            </a:r>
          </a:p>
          <a:p>
            <a:pPr/>
          </a:p>
          <a:p>
            <a:pPr/>
            <a:r>
              <a:t>观察结构和输出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启动 (Startup)</a:t>
            </a:r>
          </a:p>
        </p:txBody>
      </p:sp>
      <p:sp>
        <p:nvSpPr>
          <p:cNvPr id="134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秩序建立开始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代码宏观角度看启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代码宏观角度看启动</a:t>
            </a:r>
          </a:p>
        </p:txBody>
      </p:sp>
      <p:pic>
        <p:nvPicPr>
          <p:cNvPr id="137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5473" r="0" b="547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8" name="Main()和IWebHostBuilder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13894" indent="-213894">
              <a:buSzPct val="100000"/>
              <a:buAutoNum type="arabicPeriod" startAt="1"/>
            </a:pPr>
            <a:r>
              <a:t>Main()和</a:t>
            </a:r>
            <a:r>
              <a:rPr>
                <a:solidFill>
                  <a:schemeClr val="accent1">
                    <a:lumOff val="-8470"/>
                  </a:schemeClr>
                </a:solidFill>
                <a:latin typeface="PingFang SC Semibold"/>
                <a:ea typeface="PingFang SC Semibold"/>
                <a:cs typeface="PingFang SC Semibold"/>
                <a:sym typeface="PingFang SC Semibold"/>
              </a:rPr>
              <a:t>IWebHostBuilder</a:t>
            </a:r>
          </a:p>
          <a:p>
            <a:pPr marL="213894" indent="-213894">
              <a:buSzPct val="100000"/>
              <a:buAutoNum type="arabicPeriod" startAt="1"/>
            </a:pPr>
            <a:r>
              <a:t>固定的启动控制类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Startup</a:t>
            </a:r>
          </a:p>
          <a:p>
            <a:pPr marL="213894" indent="-213894">
              <a:buSzPct val="100000"/>
              <a:buAutoNum type="arabicPeriod" startAt="1"/>
            </a:pPr>
            <a:r>
              <a:rPr>
                <a:solidFill>
                  <a:schemeClr val="accent1">
                    <a:lumOff val="-8470"/>
                  </a:schemeClr>
                </a:solidFill>
              </a:rPr>
              <a:t>ConfigureServices</a:t>
            </a:r>
            <a:r>
              <a:t>()</a:t>
            </a:r>
          </a:p>
          <a:p>
            <a:pPr lvl="1" marL="541421" indent="-160421">
              <a:buSzPct val="100000"/>
              <a:buChar char="•"/>
            </a:pPr>
            <a:r>
              <a:t>应用程序的默认服务容器 </a:t>
            </a:r>
          </a:p>
          <a:p>
            <a:pPr lvl="1" marL="541421" indent="-160421">
              <a:buSzPct val="100000"/>
              <a:buChar char="•"/>
            </a:pPr>
            <a:r>
              <a:t>依赖注入的入口</a:t>
            </a:r>
          </a:p>
          <a:p>
            <a:pPr lvl="1" marL="541421" indent="-160421">
              <a:buSzPct val="100000"/>
              <a:buChar char="•"/>
            </a:pPr>
            <a:r>
              <a:t>通常Helper方法命名为AddXXX</a:t>
            </a:r>
          </a:p>
          <a:p>
            <a:pPr marL="213894" indent="-213894">
              <a:buSzPct val="100000"/>
              <a:buAutoNum type="arabicPeriod" startAt="1"/>
            </a:pPr>
            <a:r>
              <a:rPr>
                <a:solidFill>
                  <a:schemeClr val="accent1">
                    <a:lumOff val="-8470"/>
                  </a:schemeClr>
                </a:solidFill>
              </a:rPr>
              <a:t>Configure</a:t>
            </a:r>
            <a:r>
              <a:t>()</a:t>
            </a:r>
          </a:p>
          <a:p>
            <a:pPr lvl="1" marL="541421" indent="-160421">
              <a:buSzPct val="100000"/>
              <a:buChar char="•"/>
            </a:pPr>
            <a:r>
              <a:t>应用程序内容处理过程注册</a:t>
            </a:r>
          </a:p>
          <a:p>
            <a:pPr lvl="1" marL="541421" indent="-160421">
              <a:buSzPct val="100000"/>
              <a:buChar char="•"/>
            </a:pPr>
            <a:r>
              <a:t>通常Helper方法命名为UseXXX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依赖注入 (Dependency Injec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依赖注入 (Dependency Injection)</a:t>
            </a:r>
          </a:p>
        </p:txBody>
      </p:sp>
      <p:sp>
        <p:nvSpPr>
          <p:cNvPr id="141" name="ASP.NET Core中的依赖称为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307" indent="-178307" defTabSz="713231">
              <a:spcBef>
                <a:spcPts val="700"/>
              </a:spcBef>
              <a:defRPr sz="2184"/>
            </a:pPr>
            <a:r>
              <a:t>ASP.NET Core中的依赖称为</a:t>
            </a:r>
            <a:r>
              <a:rPr>
                <a:solidFill>
                  <a:schemeClr val="accent4">
                    <a:satOff val="-12528"/>
                    <a:lumOff val="-11529"/>
                  </a:schemeClr>
                </a:solidFill>
              </a:rPr>
              <a:t>Service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通过抽象接口来解耦实现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默认通过构造函数注入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提供内置Services</a:t>
            </a:r>
          </a:p>
          <a:p>
            <a:pPr lvl="1" marL="534923" indent="-178307" defTabSz="713231">
              <a:spcBef>
                <a:spcPts val="700"/>
              </a:spcBef>
              <a:defRPr sz="218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https://docs.microsoft.com/en-us/aspnet/core/fundamentals/dependency-injection?view=aspnetcore-2.1#framework-provided-services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提供三种Service生命周期：短暂（</a:t>
            </a:r>
            <a:r>
              <a:rPr>
                <a:solidFill>
                  <a:schemeClr val="accent5">
                    <a:lumOff val="-9607"/>
                  </a:schemeClr>
                </a:solidFill>
              </a:rPr>
              <a:t>Transient</a:t>
            </a:r>
            <a:r>
              <a:t>，每次创建一个实例），作用域内（</a:t>
            </a:r>
            <a:r>
              <a:rPr>
                <a:solidFill>
                  <a:schemeClr val="accent5">
                    <a:lumOff val="-9607"/>
                  </a:schemeClr>
                </a:solidFill>
              </a:rPr>
              <a:t>Scoped</a:t>
            </a:r>
            <a:r>
              <a:t>，每请求创建一个实例），单例（</a:t>
            </a:r>
            <a:r>
              <a:rPr>
                <a:solidFill>
                  <a:schemeClr val="accent5">
                    <a:lumOff val="-9607"/>
                  </a:schemeClr>
                </a:solidFill>
              </a:rPr>
              <a:t>Singleton</a:t>
            </a:r>
            <a:r>
              <a:t>）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支持三方Service Container，例如Autofac</a:t>
            </a:r>
          </a:p>
          <a:p>
            <a:pPr lvl="1" marL="534923" indent="-178307" defTabSz="713231">
              <a:spcBef>
                <a:spcPts val="700"/>
              </a:spcBef>
              <a:defRPr sz="2184"/>
            </a:pPr>
            <a:r>
              <a:t>在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ConfigureService</a:t>
            </a:r>
            <a:r>
              <a:t>中返回 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IServiceProvider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