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44"/>
  </p:notesMasterIdLst>
  <p:sldIdLst>
    <p:sldId id="256" r:id="rId2"/>
    <p:sldId id="311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79" r:id="rId11"/>
    <p:sldId id="280" r:id="rId12"/>
    <p:sldId id="276" r:id="rId13"/>
    <p:sldId id="282" r:id="rId14"/>
    <p:sldId id="283" r:id="rId15"/>
    <p:sldId id="284" r:id="rId16"/>
    <p:sldId id="285" r:id="rId17"/>
    <p:sldId id="286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5" r:id="rId35"/>
    <p:sldId id="304" r:id="rId36"/>
    <p:sldId id="306" r:id="rId37"/>
    <p:sldId id="308" r:id="rId38"/>
    <p:sldId id="307" r:id="rId39"/>
    <p:sldId id="266" r:id="rId40"/>
    <p:sldId id="310" r:id="rId41"/>
    <p:sldId id="309" r:id="rId42"/>
    <p:sldId id="275" r:id="rId4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Lato" panose="020F0502020204030203" pitchFamily="34" charset="77"/>
      <p:regular r:id="rId49"/>
      <p:bold r:id="rId50"/>
      <p:italic r:id="rId51"/>
      <p:boldItalic r:id="rId52"/>
    </p:embeddedFont>
    <p:embeddedFont>
      <p:font typeface="Raleway" panose="020B0503030101060003" pitchFamily="34" charset="77"/>
      <p:regular r:id="rId53"/>
      <p:bold r:id="rId54"/>
      <p:italic r:id="rId55"/>
      <p:boldItalic r:id="rId56"/>
    </p:embeddedFont>
    <p:embeddedFont>
      <p:font typeface="Verdana" panose="020B0604030504040204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1"/>
    <p:restoredTop sz="94673"/>
  </p:normalViewPr>
  <p:slideViewPr>
    <p:cSldViewPr snapToGrid="0">
      <p:cViewPr varScale="1">
        <p:scale>
          <a:sx n="174" d="100"/>
          <a:sy n="174" d="100"/>
        </p:scale>
        <p:origin x="184" y="6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f88252dc4_0_1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f88252dc4_0_1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86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f88252dc4_0_1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f88252dc4_0_1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649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88252dc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88252dc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739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f88252dc4_0_1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f88252dc4_0_1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f88252dc4_0_1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f88252dc4_0_1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53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88252dc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f88252dc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88252dc4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f88252dc4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88252dc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88252dc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88252dc4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88252dc4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88252dc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88252dc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f88252dc4_0_1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f88252dc4_0_1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957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f88252dc4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f88252dc4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30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shutterstock_429987889_edited.jpg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2" name="Google Shape;12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8" name="Google Shape;128;p12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Google Shape;129;p12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2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2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p13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3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3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3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41" name="Google Shape;141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4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6" name="Google Shape;146;p1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1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2" name="Google Shape;152;p15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" name="Google Shape;153;p15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5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5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1">
  <p:cSld name="SECTION_HEADER_2">
    <p:bg>
      <p:bgPr>
        <a:solidFill>
          <a:srgbClr val="43434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64" name="Google Shape;16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8" name="Google Shape;168;p17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" name="Google Shape;169;p17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7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7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alt1">
  <p:cSld name="TITLE_1"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 descr="shutterstock_429987889_edited.jpg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3">
            <a:hlinkClick r:id="rId3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" name="Google Shape;31;p3">
            <a:hlinkClick r:id="rId3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3">
            <a:hlinkClick r:id="rId3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3">
            <a:hlinkClick r:id="rId3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7" name="Google Shape;47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" name="Google Shape;52;p5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" name="Google Shape;53;p5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5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5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>
  <p:cSld name="TITLE_AND_BODY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7"/>
          <p:cNvPicPr preferRelativeResize="0"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640953" y="487825"/>
            <a:ext cx="3862092" cy="465567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tx1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8" name="Google Shape;68;p7">
            <a:hlinkClick r:id="rId4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7">
            <a:hlinkClick r:id="rId4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7">
            <a:hlinkClick r:id="rId4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7">
            <a:hlinkClick r:id="rId4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6" name="Google Shape;7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8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8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8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8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9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" name="Google Shape;94;p9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9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9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0" name="Google Shape;10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10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10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0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0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1" name="Google Shape;11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11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" name="Google Shape;116;p11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1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1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ellesley.edu/~cs115/readings/css-selectors.html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Document_Object_Model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www.digitalocean.com/community/tutorials/how-to-add-javascript-to-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www.bojankomazec.com/2018/09/introduction-to-rollupjs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de.wikipedia.org/wiki/Webpack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illiamdurand.fr/2012/02/01/component-driven-development-it-s-like-lego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channel9.msdn.com/posts/Announcing-the-Reactive-Extensions-Developer-Center" TargetMode="External"/><Relationship Id="rId5" Type="http://schemas.openxmlformats.org/officeDocument/2006/relationships/image" Target="../media/image19.png"/><Relationship Id="rId4" Type="http://schemas.openxmlformats.org/officeDocument/2006/relationships/hyperlink" Target="https://en.wikipedia.org/wiki/Svelt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rscienceshow.com/2010/06/bring-us-your-burning-science-questions.html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veltejs/svelte" TargetMode="External"/><Relationship Id="rId2" Type="http://schemas.openxmlformats.org/officeDocument/2006/relationships/hyperlink" Target="https://svelte.dev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jpeg"/><Relationship Id="rId4" Type="http://schemas.openxmlformats.org/officeDocument/2006/relationships/hyperlink" Target="https://svelte-community.netlify.app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publicdomainpictures.net/view-image.php?image=106993&amp;picture=airplane-propeller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s://pxhere.com/en/photo/81842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amiandeluca.com.ar/que-es-svelt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8287134" cy="761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N" sz="3200" b="0" dirty="0"/>
              <a:t>您最近使用过哪些前端框架和类库</a:t>
            </a:r>
            <a:r>
              <a:rPr lang="zh-CN" altLang="en-US" sz="3200" b="0" dirty="0"/>
              <a:t>：</a:t>
            </a:r>
            <a:endParaRPr lang="en-US" altLang="zh-CN" sz="32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FD9AD-3EC0-C044-BE97-9CD9DCD50034}"/>
              </a:ext>
            </a:extLst>
          </p:cNvPr>
          <p:cNvSpPr txBox="1"/>
          <p:nvPr/>
        </p:nvSpPr>
        <p:spPr>
          <a:xfrm>
            <a:off x="122553" y="129540"/>
            <a:ext cx="1168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@</a:t>
            </a:r>
            <a:r>
              <a:rPr lang="en-US" sz="1050" dirty="0" err="1"/>
              <a:t>Thoug</a:t>
            </a:r>
            <a:r>
              <a:rPr lang="en-US" altLang="zh-CN" sz="1050" dirty="0" err="1"/>
              <a:t>h</a:t>
            </a:r>
            <a:r>
              <a:rPr lang="en-US" sz="1050" dirty="0" err="1"/>
              <a:t>tworks</a:t>
            </a:r>
            <a:endParaRPr lang="en-CN" sz="1050" dirty="0"/>
          </a:p>
        </p:txBody>
      </p:sp>
      <p:sp>
        <p:nvSpPr>
          <p:cNvPr id="7" name="矩形 4">
            <a:extLst>
              <a:ext uri="{FF2B5EF4-FFF2-40B4-BE49-F238E27FC236}">
                <a16:creationId xmlns:a16="http://schemas.microsoft.com/office/drawing/2014/main" id="{D0F9AAA6-5508-754A-92F4-C04D49AD50F1}"/>
              </a:ext>
            </a:extLst>
          </p:cNvPr>
          <p:cNvSpPr/>
          <p:nvPr/>
        </p:nvSpPr>
        <p:spPr>
          <a:xfrm>
            <a:off x="847849" y="2154800"/>
            <a:ext cx="28772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React.js</a:t>
            </a:r>
            <a:br>
              <a:rPr lang="en-US" altLang="zh-CN" sz="1600" dirty="0"/>
            </a:b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Angular</a:t>
            </a:r>
            <a:br>
              <a:rPr lang="en-US" altLang="zh-CN" sz="1600" dirty="0"/>
            </a:br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/>
              <a:t>Vue</a:t>
            </a:r>
            <a:br>
              <a:rPr lang="en-US" altLang="zh-CN" sz="1600" dirty="0"/>
            </a:br>
            <a:r>
              <a:rPr lang="en-US" altLang="zh-CN" sz="1600" dirty="0"/>
              <a:t>4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Rx.js</a:t>
            </a:r>
            <a:br>
              <a:rPr lang="en-US" altLang="zh-CN" sz="1600" dirty="0"/>
            </a:br>
            <a:endParaRPr lang="zh-CN" altLang="en-US" sz="1600" dirty="0"/>
          </a:p>
        </p:txBody>
      </p:sp>
      <p:sp>
        <p:nvSpPr>
          <p:cNvPr id="8" name="矩形 5">
            <a:extLst>
              <a:ext uri="{FF2B5EF4-FFF2-40B4-BE49-F238E27FC236}">
                <a16:creationId xmlns:a16="http://schemas.microsoft.com/office/drawing/2014/main" id="{224980E5-6AB9-D241-A175-1C6DA736B575}"/>
              </a:ext>
            </a:extLst>
          </p:cNvPr>
          <p:cNvSpPr/>
          <p:nvPr/>
        </p:nvSpPr>
        <p:spPr>
          <a:xfrm>
            <a:off x="3725056" y="2154800"/>
            <a:ext cx="36643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5</a:t>
            </a:r>
            <a:r>
              <a:rPr lang="zh-CN" altLang="en-US" sz="1600" dirty="0"/>
              <a:t>、</a:t>
            </a:r>
            <a:r>
              <a:rPr lang="en-US" altLang="zh-CN" sz="1600" dirty="0"/>
              <a:t>Underscore</a:t>
            </a:r>
          </a:p>
          <a:p>
            <a:r>
              <a:rPr lang="en-US" altLang="zh-CN" sz="1600" dirty="0"/>
              <a:t>6</a:t>
            </a:r>
            <a:r>
              <a:rPr lang="zh-CN" altLang="en-US" sz="1600" dirty="0"/>
              <a:t>、</a:t>
            </a:r>
            <a:r>
              <a:rPr lang="en-US" altLang="zh-CN" sz="1600" dirty="0"/>
              <a:t>jQuery/</a:t>
            </a:r>
            <a:r>
              <a:rPr lang="en-US" altLang="zh-CN" sz="1600" dirty="0" err="1"/>
              <a:t>jQueryUI</a:t>
            </a:r>
            <a:br>
              <a:rPr lang="en-US" altLang="zh-CN" sz="1600" dirty="0"/>
            </a:br>
            <a:r>
              <a:rPr lang="en-US" altLang="zh-CN" sz="1600" dirty="0"/>
              <a:t>7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Angular.js</a:t>
            </a:r>
            <a:br>
              <a:rPr lang="en-US" altLang="zh-CN" sz="1600" dirty="0"/>
            </a:br>
            <a:r>
              <a:rPr lang="en-US" altLang="zh-CN" sz="1600" dirty="0"/>
              <a:t>8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纯原生</a:t>
            </a:r>
            <a:br>
              <a:rPr lang="en-US" altLang="zh-CN" sz="1600" dirty="0"/>
            </a:br>
            <a:r>
              <a:rPr lang="en-US" altLang="zh-CN" sz="1600" dirty="0"/>
              <a:t>9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其他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19C5965-5CC1-4BA8-9103-4AD31B8A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</p:spPr>
        <p:txBody>
          <a:bodyPr/>
          <a:lstStyle/>
          <a:p>
            <a:r>
              <a:rPr lang="zh-CN" altLang="en-US" dirty="0"/>
              <a:t>揭秘</a:t>
            </a:r>
            <a:br>
              <a:rPr lang="en-US" altLang="zh-CN" dirty="0"/>
            </a:b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7926A5B-BF13-46F8-BD3A-04578A5B2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</p:spPr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是如何工作的？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CF08D84-CAC2-4ECC-9FCB-07DB9E52234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Svelte</a:t>
            </a:r>
            <a:r>
              <a:rPr lang="zh-CN" altLang="en-US" dirty="0"/>
              <a:t>编译器分析代码块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生成</a:t>
            </a:r>
            <a:r>
              <a:rPr lang="en-US" altLang="zh-CN" dirty="0"/>
              <a:t>instance/</a:t>
            </a:r>
            <a:r>
              <a:rPr lang="en-US" altLang="zh-CN" dirty="0" err="1"/>
              <a:t>create_fragment</a:t>
            </a:r>
            <a:r>
              <a:rPr lang="zh-CN" altLang="en-US" dirty="0"/>
              <a:t>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生成组件类</a:t>
            </a:r>
            <a:br>
              <a:rPr lang="en-US" altLang="zh-CN" dirty="0"/>
            </a:br>
            <a:r>
              <a:rPr lang="en-US" altLang="zh-CN" dirty="0"/>
              <a:t>class App extends </a:t>
            </a:r>
            <a:r>
              <a:rPr lang="en-US" altLang="zh-CN" dirty="0" err="1"/>
              <a:t>SvelteComponent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App</a:t>
            </a:r>
            <a:r>
              <a:rPr lang="zh-CN" altLang="en-US" dirty="0"/>
              <a:t>的构造函数调用</a:t>
            </a:r>
            <a:r>
              <a:rPr lang="en-US" altLang="zh-CN" dirty="0" err="1"/>
              <a:t>init</a:t>
            </a:r>
            <a:r>
              <a:rPr lang="zh-CN" altLang="en-US" dirty="0"/>
              <a:t>并传入</a:t>
            </a:r>
            <a:r>
              <a:rPr lang="en-US" altLang="zh-CN" dirty="0"/>
              <a:t>instance/</a:t>
            </a:r>
            <a:r>
              <a:rPr lang="en-US" altLang="zh-CN" dirty="0" err="1"/>
              <a:t>create_fragment</a:t>
            </a:r>
            <a:r>
              <a:rPr lang="zh-CN" altLang="en-US" dirty="0"/>
              <a:t>函数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7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431AE8F-7A6C-47B1-A86B-FBBE19FF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</p:spPr>
        <p:txBody>
          <a:bodyPr/>
          <a:lstStyle/>
          <a:p>
            <a:r>
              <a:rPr lang="en-US" altLang="zh-CN" dirty="0"/>
              <a:t>Svelte</a:t>
            </a:r>
            <a:r>
              <a:rPr lang="zh-CN" altLang="en-US" dirty="0"/>
              <a:t>组件剖析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4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0"/>
          <p:cNvSpPr txBox="1">
            <a:spLocks noGrp="1"/>
          </p:cNvSpPr>
          <p:nvPr>
            <p:ph type="title"/>
          </p:nvPr>
        </p:nvSpPr>
        <p:spPr>
          <a:xfrm>
            <a:off x="729450" y="1367864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dirty="0"/>
              <a:t>组件</a:t>
            </a:r>
            <a:r>
              <a:rPr lang="zh-CN" altLang="en-US" dirty="0"/>
              <a:t>构成</a:t>
            </a:r>
            <a:endParaRPr sz="1000" dirty="0"/>
          </a:p>
        </p:txBody>
      </p:sp>
      <p:pic>
        <p:nvPicPr>
          <p:cNvPr id="562" name="Google Shape;562;p30"/>
          <p:cNvPicPr preferRelativeResize="0"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830400" y="2101466"/>
            <a:ext cx="2501199" cy="12472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4" name="Google Shape;564;p30"/>
          <p:cNvGrpSpPr/>
          <p:nvPr/>
        </p:nvGrpSpPr>
        <p:grpSpPr>
          <a:xfrm>
            <a:off x="830400" y="3274596"/>
            <a:ext cx="2501700" cy="1353953"/>
            <a:chOff x="830400" y="3274596"/>
            <a:chExt cx="2501700" cy="1353953"/>
          </a:xfrm>
        </p:grpSpPr>
        <p:sp>
          <p:nvSpPr>
            <p:cNvPr id="565" name="Google Shape;565;p30"/>
            <p:cNvSpPr/>
            <p:nvPr/>
          </p:nvSpPr>
          <p:spPr>
            <a:xfrm>
              <a:off x="830400" y="3360750"/>
              <a:ext cx="2501700" cy="1267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noFill/>
              </a:endParaRPr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1059092" y="3274596"/>
              <a:ext cx="219600" cy="936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567" name="Google Shape;567;p30"/>
          <p:cNvSpPr txBox="1">
            <a:spLocks noGrp="1"/>
          </p:cNvSpPr>
          <p:nvPr>
            <p:ph type="title"/>
          </p:nvPr>
        </p:nvSpPr>
        <p:spPr>
          <a:xfrm>
            <a:off x="967528" y="3455478"/>
            <a:ext cx="2238300" cy="4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bg1"/>
                </a:solidFill>
              </a:rPr>
              <a:t>Script</a:t>
            </a:r>
            <a:endParaRPr sz="1000" dirty="0">
              <a:solidFill>
                <a:schemeClr val="bg1"/>
              </a:solidFill>
            </a:endParaRPr>
          </a:p>
        </p:txBody>
      </p:sp>
      <p:sp>
        <p:nvSpPr>
          <p:cNvPr id="568" name="Google Shape;568;p30"/>
          <p:cNvSpPr txBox="1">
            <a:spLocks noGrp="1"/>
          </p:cNvSpPr>
          <p:nvPr>
            <p:ph type="body" idx="4294967295"/>
          </p:nvPr>
        </p:nvSpPr>
        <p:spPr>
          <a:xfrm>
            <a:off x="967528" y="3885655"/>
            <a:ext cx="22383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-  .svelte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-  &lt;script&gt;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-  &lt;script context=“module”&gt;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69" name="Google Shape;569;p30"/>
          <p:cNvPicPr preferRelativeResize="0"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>
          <a:xfrm>
            <a:off x="3970987" y="3359013"/>
            <a:ext cx="1224957" cy="12678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1" name="Google Shape;571;p30"/>
          <p:cNvGrpSpPr/>
          <p:nvPr/>
        </p:nvGrpSpPr>
        <p:grpSpPr>
          <a:xfrm rot="10800000" flipH="1">
            <a:off x="3332867" y="2091171"/>
            <a:ext cx="2501700" cy="1353953"/>
            <a:chOff x="830400" y="3274596"/>
            <a:chExt cx="2501700" cy="1353953"/>
          </a:xfrm>
        </p:grpSpPr>
        <p:sp>
          <p:nvSpPr>
            <p:cNvPr id="572" name="Google Shape;572;p30"/>
            <p:cNvSpPr/>
            <p:nvPr/>
          </p:nvSpPr>
          <p:spPr>
            <a:xfrm>
              <a:off x="830400" y="3360750"/>
              <a:ext cx="2501700" cy="1267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1059092" y="3274596"/>
              <a:ext cx="219600" cy="936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30"/>
          <p:cNvSpPr txBox="1">
            <a:spLocks noGrp="1"/>
          </p:cNvSpPr>
          <p:nvPr>
            <p:ph type="title"/>
          </p:nvPr>
        </p:nvSpPr>
        <p:spPr>
          <a:xfrm>
            <a:off x="3464303" y="2176242"/>
            <a:ext cx="2238300" cy="4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bg1"/>
                </a:solidFill>
              </a:rPr>
              <a:t>Template</a:t>
            </a:r>
            <a:endParaRPr sz="1000" dirty="0">
              <a:solidFill>
                <a:schemeClr val="bg1"/>
              </a:solidFill>
            </a:endParaRPr>
          </a:p>
        </p:txBody>
      </p:sp>
      <p:sp>
        <p:nvSpPr>
          <p:cNvPr id="575" name="Google Shape;575;p30"/>
          <p:cNvSpPr txBox="1">
            <a:spLocks noGrp="1"/>
          </p:cNvSpPr>
          <p:nvPr>
            <p:ph type="body" idx="4294967295"/>
          </p:nvPr>
        </p:nvSpPr>
        <p:spPr>
          <a:xfrm>
            <a:off x="3464303" y="2606419"/>
            <a:ext cx="22383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-  Tag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-  Attributes and props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-  Text expressions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-  Directives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76" name="Google Shape;576;p30"/>
          <p:cNvPicPr preferRelativeResize="0"/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/>
        </p:blipFill>
        <p:spPr>
          <a:xfrm>
            <a:off x="5832591" y="2124807"/>
            <a:ext cx="2501198" cy="120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8" name="Google Shape;578;p30"/>
          <p:cNvGrpSpPr/>
          <p:nvPr/>
        </p:nvGrpSpPr>
        <p:grpSpPr>
          <a:xfrm>
            <a:off x="5832591" y="3274596"/>
            <a:ext cx="2501700" cy="1353953"/>
            <a:chOff x="830400" y="3274596"/>
            <a:chExt cx="2501700" cy="1353953"/>
          </a:xfrm>
        </p:grpSpPr>
        <p:sp>
          <p:nvSpPr>
            <p:cNvPr id="579" name="Google Shape;579;p30"/>
            <p:cNvSpPr/>
            <p:nvPr/>
          </p:nvSpPr>
          <p:spPr>
            <a:xfrm>
              <a:off x="830400" y="3360750"/>
              <a:ext cx="2501700" cy="1267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1059092" y="3274596"/>
              <a:ext cx="219600" cy="936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1" name="Google Shape;581;p30"/>
          <p:cNvSpPr txBox="1">
            <a:spLocks noGrp="1"/>
          </p:cNvSpPr>
          <p:nvPr>
            <p:ph type="title"/>
          </p:nvPr>
        </p:nvSpPr>
        <p:spPr>
          <a:xfrm>
            <a:off x="5960978" y="3455478"/>
            <a:ext cx="2238300" cy="4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N" sz="1000" dirty="0">
                <a:solidFill>
                  <a:schemeClr val="bg1"/>
                </a:solidFill>
              </a:rPr>
              <a:t>Style</a:t>
            </a:r>
            <a:endParaRPr sz="1000" dirty="0">
              <a:solidFill>
                <a:schemeClr val="bg1"/>
              </a:solidFill>
            </a:endParaRPr>
          </a:p>
        </p:txBody>
      </p:sp>
      <p:sp>
        <p:nvSpPr>
          <p:cNvPr id="582" name="Google Shape;582;p30"/>
          <p:cNvSpPr txBox="1">
            <a:spLocks noGrp="1"/>
          </p:cNvSpPr>
          <p:nvPr>
            <p:ph type="body" idx="4294967295"/>
          </p:nvPr>
        </p:nvSpPr>
        <p:spPr>
          <a:xfrm>
            <a:off x="5960978" y="3885655"/>
            <a:ext cx="22383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-  &lt;style&gt;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-  :global(…)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-  -global-</a:t>
            </a:r>
          </a:p>
        </p:txBody>
      </p:sp>
    </p:spTree>
    <p:extLst>
      <p:ext uri="{BB962C8B-B14F-4D97-AF65-F5344CB8AC3E}">
        <p14:creationId xmlns:p14="http://schemas.microsoft.com/office/powerpoint/2010/main" val="211088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export</a:t>
            </a:r>
            <a:r>
              <a:rPr lang="en-US" sz="1600" dirty="0"/>
              <a:t> creates a component prop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let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bar = 'optional initial value';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let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baz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undefined;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// these are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const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thisIs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’;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function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greet(name) {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alert(`hello ${name}!`);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// this is a prop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let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format = n =&gt;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n.toFixed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(2);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88973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Assignments are 'reactive'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013835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count = 0;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handleClick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// calling this function will trigger an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// update if the markup references `count`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count = count + 1;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35061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$</a:t>
            </a:r>
            <a:r>
              <a:rPr lang="en-US" sz="1600" dirty="0"/>
              <a:t>: marks a statement as reactive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156448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let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title;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// this will update `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document.title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` whenever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// the `title` prop changes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$: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document.title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title;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export let num;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// we don't need to declare `squared` and `cubed`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// — Svelte does it for us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$: squared = num * num;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$: cubed = squared * num;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87429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Prefix stores with </a:t>
            </a:r>
            <a:r>
              <a:rPr lang="en-US" sz="1600" dirty="0">
                <a:solidFill>
                  <a:schemeClr val="tx1"/>
                </a:solidFill>
              </a:rPr>
              <a:t>$</a:t>
            </a:r>
            <a:r>
              <a:rPr lang="en-US" sz="1600" dirty="0"/>
              <a:t> to access their values</a:t>
            </a:r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Store contract</a:t>
            </a:r>
          </a:p>
          <a:p>
            <a:pPr marL="14605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store = { </a:t>
            </a:r>
          </a:p>
          <a:p>
            <a:pPr marL="14605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lang="en-US" sz="9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subscription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lang="en-US" sz="9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) =&gt; (() =&gt;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pPr marL="14605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?: (</a:t>
            </a:r>
            <a:r>
              <a:rPr lang="en-US" sz="9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4605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156448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 writable }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'svelte/store’;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count = writable(0);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count.set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$count = 2;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3750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&lt;script context="module"&gt;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context="module"&gt;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totalComponents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// this allows an importer to do e.g.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// `import Example, {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myfun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} from './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Example.svelte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’`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function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myfun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alert(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totalComponents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totalComponents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+= 1;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(`total number: ${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totalComponents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}`);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19015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Tag</a:t>
            </a:r>
          </a:p>
          <a:p>
            <a:pPr marL="146050" indent="0">
              <a:buNone/>
            </a:pPr>
            <a:r>
              <a:rPr lang="en-US" sz="1600" dirty="0"/>
              <a:t>Attributes and props</a:t>
            </a:r>
          </a:p>
          <a:p>
            <a:pPr marL="146050" indent="0">
              <a:buNone/>
            </a:pPr>
            <a:r>
              <a:rPr lang="en-US" sz="1600" dirty="0"/>
              <a:t>Text expressions</a:t>
            </a:r>
          </a:p>
          <a:p>
            <a:pPr marL="146050" indent="0">
              <a:buNone/>
            </a:pPr>
            <a:r>
              <a:rPr lang="en-US" sz="1600" dirty="0"/>
              <a:t>Comments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Widget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'./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Widget.svelte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Widget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foo={bar} answer={42} text="hello"/&gt;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disabled&gt;can't touch this&lt;/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disabled={!clickable}&gt;...&lt;/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&gt;Hello {name}!&lt;/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&gt;{a} + {b} = {a + b}.&lt;/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37014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{#if expression}</a:t>
            </a:r>
            <a:br>
              <a:rPr lang="en-US" sz="1600" dirty="0"/>
            </a:br>
            <a:r>
              <a:rPr lang="en-US" sz="1600" dirty="0"/>
              <a:t>    ...</a:t>
            </a:r>
            <a:br>
              <a:rPr lang="en-US" sz="1600" dirty="0"/>
            </a:br>
            <a:r>
              <a:rPr lang="en-US" sz="1600" dirty="0"/>
              <a:t>{:else if expression}</a:t>
            </a:r>
            <a:br>
              <a:rPr lang="en-US" sz="1600" dirty="0"/>
            </a:br>
            <a:r>
              <a:rPr lang="en-US" sz="1600" dirty="0"/>
              <a:t>    ... </a:t>
            </a:r>
            <a:br>
              <a:rPr lang="en-US" sz="1600" dirty="0"/>
            </a:br>
            <a:r>
              <a:rPr lang="en-US" sz="1600" dirty="0"/>
              <a:t>{:else}</a:t>
            </a:r>
            <a:br>
              <a:rPr lang="en-US" sz="1600" dirty="0"/>
            </a:br>
            <a:r>
              <a:rPr lang="en-US" sz="1600" dirty="0"/>
              <a:t>    ...</a:t>
            </a:r>
            <a:br>
              <a:rPr lang="en-US" sz="1600" dirty="0"/>
            </a:br>
            <a:r>
              <a:rPr lang="en-US" sz="1600" dirty="0"/>
              <a:t>{/if}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porridge.temperature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&gt; 100}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&gt;too hot!&lt;/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{: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80 &gt;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porridge.temperature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&gt;too cold!&lt;/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{: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&gt;just right!&lt;/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{/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725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48909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Svelte</a:t>
            </a:r>
            <a:r>
              <a:rPr lang="zh-CN" altLang="en-US" dirty="0"/>
              <a:t> 动手玩</a:t>
            </a:r>
            <a:endParaRPr dirty="0"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9563" y="2998272"/>
            <a:ext cx="48909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dirty="0"/>
              <a:t>Zhang</a:t>
            </a:r>
            <a:r>
              <a:rPr lang="zh-CN" altLang="en-US" sz="1400" b="1" dirty="0"/>
              <a:t> </a:t>
            </a:r>
            <a:r>
              <a:rPr lang="en-US" altLang="zh-CN" sz="1400" b="1" dirty="0" err="1"/>
              <a:t>Wenqing</a:t>
            </a:r>
            <a:endParaRPr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FD9AD-3EC0-C044-BE97-9CD9DCD50034}"/>
              </a:ext>
            </a:extLst>
          </p:cNvPr>
          <p:cNvSpPr txBox="1"/>
          <p:nvPr/>
        </p:nvSpPr>
        <p:spPr>
          <a:xfrm>
            <a:off x="122553" y="129540"/>
            <a:ext cx="1168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@</a:t>
            </a:r>
            <a:r>
              <a:rPr lang="en-US" sz="1050" dirty="0" err="1"/>
              <a:t>Thoug</a:t>
            </a:r>
            <a:r>
              <a:rPr lang="en-US" altLang="zh-CN" sz="1050" dirty="0" err="1"/>
              <a:t>h</a:t>
            </a:r>
            <a:r>
              <a:rPr lang="en-US" sz="1050" dirty="0" err="1"/>
              <a:t>tworks</a:t>
            </a:r>
            <a:endParaRPr lang="en-CN" sz="1050" dirty="0"/>
          </a:p>
        </p:txBody>
      </p:sp>
    </p:spTree>
    <p:extLst>
      <p:ext uri="{BB962C8B-B14F-4D97-AF65-F5344CB8AC3E}">
        <p14:creationId xmlns:p14="http://schemas.microsoft.com/office/powerpoint/2010/main" val="1466991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{#each expression as name, index (key)}</a:t>
            </a:r>
            <a:br>
              <a:rPr lang="en-US" sz="1600" dirty="0"/>
            </a:br>
            <a:r>
              <a:rPr lang="en-US" sz="1600" dirty="0"/>
              <a:t>    ...</a:t>
            </a:r>
            <a:br>
              <a:rPr lang="en-US" sz="1600" dirty="0"/>
            </a:br>
            <a:r>
              <a:rPr lang="en-US" sz="1600" dirty="0"/>
              <a:t>{/each}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{#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items as { id, name, qty },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(id)}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&gt;{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+ 1}: {name} x {qty}&lt;/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{/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{#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objects as { id, ...rest }}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&gt;{id}&lt;/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MyComponent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{...rest}/&gt;&lt;/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{/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{#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items as [id, ...rest]}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&gt;{id}&lt;/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MyComponent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values={rest}/&gt;&lt;/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{/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9419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{#await expression}</a:t>
            </a:r>
            <a:br>
              <a:rPr lang="en-US" sz="1600" dirty="0"/>
            </a:br>
            <a:r>
              <a:rPr lang="en-US" sz="1600" dirty="0"/>
              <a:t>    ...</a:t>
            </a:r>
            <a:br>
              <a:rPr lang="en-US" sz="1600" dirty="0"/>
            </a:br>
            <a:r>
              <a:rPr lang="en-US" sz="1600" dirty="0"/>
              <a:t>{:then name}</a:t>
            </a:r>
            <a:br>
              <a:rPr lang="en-US" sz="1600" dirty="0"/>
            </a:br>
            <a:r>
              <a:rPr lang="en-US" sz="1600" dirty="0"/>
              <a:t>    ...</a:t>
            </a:r>
            <a:br>
              <a:rPr lang="en-US" sz="1600" dirty="0"/>
            </a:br>
            <a:r>
              <a:rPr lang="en-US" sz="1600" dirty="0"/>
              <a:t>{:catch name}</a:t>
            </a:r>
            <a:br>
              <a:rPr lang="en-US" sz="1600" dirty="0"/>
            </a:br>
            <a:r>
              <a:rPr lang="en-US" sz="1600" dirty="0"/>
              <a:t>    ...</a:t>
            </a:r>
            <a:br>
              <a:rPr lang="en-US" sz="1600" dirty="0"/>
            </a:br>
            <a:r>
              <a:rPr lang="en-US" sz="1600" dirty="0"/>
              <a:t>{/await}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{#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promise}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&lt;!-- promise is pending --&gt;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&gt;waiting for the promise to resolve...&lt;/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{: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value}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&lt;!-- promise was fulfilled --&gt;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&gt;The value is {value}&lt;/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{: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error}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&lt;!-- promise was rejected --&gt;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&gt;Something went wrong: {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error.message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{/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807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{@html ...}</a:t>
            </a:r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{@debug ...}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class="blog-post"&gt;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&gt;{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post.title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{@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post.content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&lt;!-- Compiles --&gt;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{@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user}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{@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user1, user2, user3}</a:t>
            </a:r>
          </a:p>
        </p:txBody>
      </p:sp>
    </p:spTree>
    <p:extLst>
      <p:ext uri="{BB962C8B-B14F-4D97-AF65-F5344CB8AC3E}">
        <p14:creationId xmlns:p14="http://schemas.microsoft.com/office/powerpoint/2010/main" val="287653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Element directives</a:t>
            </a:r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on:eventName</a:t>
            </a: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bind:property</a:t>
            </a: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bind:group</a:t>
            </a: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bind:this</a:t>
            </a: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class:name</a:t>
            </a: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use:action</a:t>
            </a: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transaction:fn</a:t>
            </a: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in:fn</a:t>
            </a:r>
            <a:r>
              <a:rPr lang="en-US" sz="1600" dirty="0"/>
              <a:t>/</a:t>
            </a:r>
            <a:r>
              <a:rPr lang="en-US" sz="1600" dirty="0" err="1"/>
              <a:t>out:fn</a:t>
            </a: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animate:fn</a:t>
            </a:r>
            <a:endParaRPr lang="en-US" sz="160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count = 0;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handleClick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(event) {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count += 1;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on:click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handleClick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count: {count}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bind:value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={name}&gt;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bind:value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={text}&gt;&lt;/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60443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slot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App.svelte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--&gt;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Widget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slot="header"&gt;Hello&lt;/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slot="footer"&gt;Copyright (c) 2019 Svelte&lt;/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Widget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Widget.svelte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--&gt;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name="header"&gt;No header was provided&lt;/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&gt;Some content between header and footer&lt;/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name="footer"&gt;&lt;/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98618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98ED3D5-5570-4616-9825-FF8B9096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8E8C2F-0926-468C-A94B-D15F0153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svelte:self</a:t>
            </a:r>
            <a:r>
              <a:rPr lang="en-US" sz="1600" dirty="0"/>
              <a:t>&gt;</a:t>
            </a:r>
          </a:p>
          <a:p>
            <a:pPr marL="14605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svelte:component</a:t>
            </a:r>
            <a:r>
              <a:rPr lang="en-US" sz="1600" dirty="0"/>
              <a:t>&gt;</a:t>
            </a:r>
          </a:p>
          <a:p>
            <a:pPr marL="14605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svelte:window</a:t>
            </a:r>
            <a:r>
              <a:rPr lang="en-US" sz="1600" dirty="0"/>
              <a:t>&gt;</a:t>
            </a:r>
          </a:p>
          <a:p>
            <a:pPr marL="14605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svelte:body</a:t>
            </a:r>
            <a:r>
              <a:rPr lang="en-US" sz="1600" dirty="0"/>
              <a:t>&gt;</a:t>
            </a:r>
          </a:p>
          <a:p>
            <a:pPr marL="14605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svelte:head</a:t>
            </a:r>
            <a:r>
              <a:rPr lang="en-US" sz="1600" dirty="0"/>
              <a:t>&gt;</a:t>
            </a:r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svelte:options</a:t>
            </a:r>
            <a:r>
              <a:rPr lang="en-US" sz="1600" dirty="0"/>
              <a:t>&gt;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B1E7F8-CEEF-4D0F-A149-5022D14382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handleKeydown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(event) {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alert(`pressed the ${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event.key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 key`);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svelte:window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on:keydown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handleKeydown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}/&gt;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svelte:window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bind:scrollY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={y}/&gt;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svelte:head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="stylesheet"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="tutorial/dark-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theme.css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svelte:head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96645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7A0E-9389-F548-BFE8-A8BAA37B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E5240-00F8-CD4B-B439-56DE48DB6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CN" dirty="0"/>
              <a:t>&lt;style&gt;, component scoped style</a:t>
            </a:r>
          </a:p>
          <a:p>
            <a:pPr marL="146050" indent="0">
              <a:buNone/>
            </a:pPr>
            <a:r>
              <a:rPr lang="en-CN" dirty="0"/>
              <a:t>:global(…)</a:t>
            </a:r>
          </a:p>
          <a:p>
            <a:pPr marL="146050" indent="0">
              <a:buNone/>
            </a:pPr>
            <a:r>
              <a:rPr lang="en-CN" dirty="0"/>
              <a:t>-global-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3197EF7-EAF9-044C-AE7D-6A8E14EA816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p {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/* only affect &lt;p&gt; elements in this component */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color: burlywood;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:global(body) {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/* this will apply to &lt;body&gt; */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margin: 0;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@keyframes -global-my-animation-name {...}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17476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431AE8F-7A6C-47B1-A86B-FBBE19FF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</p:spPr>
        <p:txBody>
          <a:bodyPr/>
          <a:lstStyle/>
          <a:p>
            <a:r>
              <a:rPr lang="en-US" altLang="zh-CN" dirty="0"/>
              <a:t>Svelte</a:t>
            </a:r>
            <a:r>
              <a:rPr lang="zh-CN" altLang="en-US" dirty="0"/>
              <a:t>组件生命周期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80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58B79-EC00-C947-8902-A1987C1A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onMount</a:t>
            </a:r>
            <a:r>
              <a:rPr lang="en-US" altLang="zh-CN" dirty="0"/>
              <a:t>/</a:t>
            </a:r>
            <a:r>
              <a:rPr lang="en-US" altLang="zh-CN" dirty="0" err="1"/>
              <a:t>onDestroy</a:t>
            </a:r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0B318-D3E0-6845-96B6-704E29A98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 dirty="0"/>
              <a:t>挂载</a:t>
            </a:r>
            <a:r>
              <a:rPr lang="zh-CN" altLang="en-US" dirty="0"/>
              <a:t>到</a:t>
            </a:r>
            <a:r>
              <a:rPr lang="en-US" altLang="zh-CN" dirty="0"/>
              <a:t>DOM</a:t>
            </a:r>
            <a:r>
              <a:rPr lang="zh-CN" altLang="en-US" dirty="0"/>
              <a:t>的时候</a:t>
            </a:r>
            <a:endParaRPr lang="en-US" altLang="zh-CN" dirty="0"/>
          </a:p>
          <a:p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side</a:t>
            </a:r>
            <a:r>
              <a:rPr lang="zh-CN" altLang="en-US" dirty="0"/>
              <a:t>环境不运行</a:t>
            </a:r>
            <a:endParaRPr lang="en-US" altLang="zh-CN" dirty="0"/>
          </a:p>
          <a:p>
            <a:r>
              <a:rPr lang="zh-CN" altLang="en-US" dirty="0"/>
              <a:t>返回的函数会在</a:t>
            </a:r>
            <a:r>
              <a:rPr lang="en-US" altLang="zh-CN" dirty="0"/>
              <a:t>DOM</a:t>
            </a:r>
            <a:r>
              <a:rPr lang="zh-CN" altLang="en-US" dirty="0"/>
              <a:t>卸载时运行</a:t>
            </a:r>
            <a:endParaRPr lang="en-US" altLang="zh-CN" dirty="0"/>
          </a:p>
          <a:p>
            <a:r>
              <a:rPr lang="en-US" altLang="zh-CN" dirty="0" err="1"/>
              <a:t>onDestroy</a:t>
            </a:r>
            <a:r>
              <a:rPr lang="zh-CN" altLang="en-US" dirty="0"/>
              <a:t>在</a:t>
            </a:r>
            <a:r>
              <a:rPr lang="en-US" altLang="zh-CN" dirty="0"/>
              <a:t>DOM</a:t>
            </a:r>
            <a:r>
              <a:rPr lang="zh-CN" altLang="en-US" dirty="0"/>
              <a:t>卸载时运行</a:t>
            </a:r>
            <a:endParaRPr lang="en-C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59DC6C-9299-EB4D-A1FE-C6D892303F2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onMount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'svelte‘;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onMount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(() =&gt; {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interval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setInterval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(() =&gt; {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('beep‘);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}, 1000);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return () =&gt;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clearInterval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(interval);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00587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58B79-EC00-C947-8902-A1987C1A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beforUpdate</a:t>
            </a:r>
            <a:r>
              <a:rPr lang="en-US" altLang="zh-CN" dirty="0"/>
              <a:t>/</a:t>
            </a:r>
            <a:r>
              <a:rPr lang="en-US" altLang="zh-CN" dirty="0" err="1"/>
              <a:t>afterUpdate</a:t>
            </a:r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0B318-D3E0-6845-96B6-704E29A98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状态变化时触发</a:t>
            </a:r>
            <a:endParaRPr lang="en-C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59DC6C-9299-EB4D-A1FE-C6D892303F2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beforeUpdate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afterUpdate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svelte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beforeUpdate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(() =&gt; {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the component is about to update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afterUpdate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(() =&gt; {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('the component just updated‘);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9948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简介</a:t>
            </a:r>
            <a:endParaRPr dirty="0"/>
          </a:p>
        </p:txBody>
      </p:sp>
      <p:sp>
        <p:nvSpPr>
          <p:cNvPr id="199" name="Google Shape;199;p20"/>
          <p:cNvSpPr txBox="1">
            <a:spLocks noGrp="1"/>
          </p:cNvSpPr>
          <p:nvPr>
            <p:ph type="body" idx="1"/>
          </p:nvPr>
        </p:nvSpPr>
        <p:spPr>
          <a:xfrm>
            <a:off x="1295324" y="2078875"/>
            <a:ext cx="6604492" cy="13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zh-CN" altLang="en-US" sz="1100" dirty="0"/>
              <a:t>是否还沉浸在流行的</a:t>
            </a:r>
            <a:r>
              <a:rPr lang="en-GB" sz="1100" dirty="0"/>
              <a:t>ARV</a:t>
            </a:r>
            <a:r>
              <a:rPr lang="zh-CN" altLang="en-US" sz="1100" dirty="0"/>
              <a:t>之花式炫技（选择困难），或</a:t>
            </a:r>
            <a:r>
              <a:rPr lang="en-GB" sz="1100" dirty="0"/>
              <a:t>jQuery</a:t>
            </a:r>
            <a:r>
              <a:rPr lang="zh-CN" altLang="en-US" sz="1100" dirty="0"/>
              <a:t>之流式调用（事件黑洞）？</a:t>
            </a:r>
            <a:endParaRPr lang="en-US" altLang="zh-CN" sz="1100" dirty="0"/>
          </a:p>
          <a:p>
            <a:pPr marL="0" lvl="0" indent="0">
              <a:spcAft>
                <a:spcPts val="1600"/>
              </a:spcAft>
              <a:buNone/>
            </a:pPr>
            <a:r>
              <a:rPr lang="zh-CN" altLang="en-US" sz="1100" dirty="0"/>
              <a:t>那么你需要换一个思路，让我们来一起动手玩玩大神</a:t>
            </a:r>
            <a:r>
              <a:rPr lang="en-GB" sz="1100" dirty="0"/>
              <a:t>Rich Harris</a:t>
            </a:r>
            <a:r>
              <a:rPr lang="zh-CN" altLang="en-US" sz="1100" dirty="0"/>
              <a:t>的</a:t>
            </a:r>
            <a:r>
              <a:rPr lang="en-GB" sz="1100" dirty="0"/>
              <a:t>Svelte</a:t>
            </a:r>
            <a:r>
              <a:rPr lang="zh-CN" altLang="en-US" sz="1100" dirty="0"/>
              <a:t>吧！</a:t>
            </a:r>
            <a:endParaRPr sz="1100" dirty="0"/>
          </a:p>
        </p:txBody>
      </p:sp>
      <p:pic>
        <p:nvPicPr>
          <p:cNvPr id="200" name="Google Shape;200;p20" descr="shutterstock_429987889_edited.jpg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835670"/>
            <a:ext cx="9144000" cy="1326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58B79-EC00-C947-8902-A1987C1A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setContext</a:t>
            </a:r>
            <a:r>
              <a:rPr lang="en-US" altLang="zh-CN" dirty="0"/>
              <a:t>/</a:t>
            </a:r>
            <a:r>
              <a:rPr lang="en-US" altLang="zh-CN" dirty="0" err="1"/>
              <a:t>getContext</a:t>
            </a:r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0B318-D3E0-6845-96B6-704E29A98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获取上下文数据</a:t>
            </a:r>
            <a:endParaRPr lang="en-US" altLang="zh-CN" dirty="0"/>
          </a:p>
          <a:p>
            <a:r>
              <a:rPr lang="zh-CN" altLang="en-US" dirty="0"/>
              <a:t>会从当前组件传递到子组件</a:t>
            </a:r>
            <a:endParaRPr lang="en-US" altLang="zh-CN" dirty="0"/>
          </a:p>
          <a:p>
            <a:r>
              <a:rPr lang="zh-CN" altLang="en-US" dirty="0"/>
              <a:t>键值对集合</a:t>
            </a:r>
            <a:endParaRPr lang="en-US" altLang="zh-CN" dirty="0"/>
          </a:p>
          <a:p>
            <a:r>
              <a:rPr lang="en-US" altLang="zh-CN" dirty="0" err="1"/>
              <a:t>getContext</a:t>
            </a:r>
            <a:r>
              <a:rPr lang="zh-CN" altLang="en-US" dirty="0"/>
              <a:t>只能在初始化时调用</a:t>
            </a:r>
            <a:endParaRPr lang="en-C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59DC6C-9299-EB4D-A1FE-C6D892303F2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setContext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getContext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'svelte’;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setContext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('answer', 42);</a:t>
            </a:r>
          </a:p>
          <a:p>
            <a:pPr marL="146050" indent="0"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answer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getContext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('answer');</a:t>
            </a:r>
          </a:p>
        </p:txBody>
      </p:sp>
    </p:spTree>
    <p:extLst>
      <p:ext uri="{BB962C8B-B14F-4D97-AF65-F5344CB8AC3E}">
        <p14:creationId xmlns:p14="http://schemas.microsoft.com/office/powerpoint/2010/main" val="1424118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17A6-002F-334B-93FA-9CDBC3DF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createEventDispatcher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DF34F-95B8-FC46-99BC-EF73784B9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 dirty="0"/>
              <a:t>创建</a:t>
            </a:r>
            <a:r>
              <a:rPr lang="zh-CN" altLang="en-US" dirty="0"/>
              <a:t>事件触发器</a:t>
            </a:r>
            <a:endParaRPr lang="en-C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45D953E-BB9C-6846-AC99-14FE89F44D9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createEventDispatcher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'svelte‘;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dispatch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createEventDispatcher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on:click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="{() =&gt; dispatch('notify', 'detail value')}"&gt;Fire Event&lt;/</a:t>
            </a:r>
            <a:r>
              <a:rPr lang="en-US" sz="1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49417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17A6-002F-334B-93FA-9CDBC3DF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Svelte</a:t>
            </a:r>
            <a:r>
              <a:rPr lang="zh-CN" altLang="en-US" dirty="0"/>
              <a:t>工具包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DF34F-95B8-FC46-99BC-EF73784B9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svelte/store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svelte/motion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svelte/transition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svelte/animate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svelte/easing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svelte/register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45D953E-BB9C-6846-AC99-14FE89F44D9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3" y="2078875"/>
            <a:ext cx="439134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{ writable }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'svelte/store';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count = writable(0, () =&gt; {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('got a subscriber‘);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return () =&gt;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('no more subscribers');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count.set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(1); // does nothing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unsubscribe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count.subscribe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(value =&gt; {</a:t>
            </a:r>
          </a:p>
          <a:p>
            <a:pPr marL="146050" indent="0">
              <a:buNone/>
            </a:pP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(value);</a:t>
            </a: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}); // logs 'got a subscriber', then '1'</a:t>
            </a:r>
          </a:p>
          <a:p>
            <a:pPr marL="14605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unsubscribe(); // logs 'no more subscribers'</a:t>
            </a:r>
          </a:p>
        </p:txBody>
      </p:sp>
    </p:spTree>
    <p:extLst>
      <p:ext uri="{BB962C8B-B14F-4D97-AF65-F5344CB8AC3E}">
        <p14:creationId xmlns:p14="http://schemas.microsoft.com/office/powerpoint/2010/main" val="4136405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431AE8F-7A6C-47B1-A86B-FBBE19FF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</p:spPr>
        <p:txBody>
          <a:bodyPr/>
          <a:lstStyle/>
          <a:p>
            <a:r>
              <a:rPr lang="en-US" altLang="zh-CN" dirty="0"/>
              <a:t>Svelte</a:t>
            </a:r>
            <a:r>
              <a:rPr lang="zh-CN" altLang="en-US" dirty="0"/>
              <a:t>工程化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28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3"/>
          <p:cNvSpPr txBox="1">
            <a:spLocks noGrp="1"/>
          </p:cNvSpPr>
          <p:nvPr>
            <p:ph type="title"/>
          </p:nvPr>
        </p:nvSpPr>
        <p:spPr>
          <a:xfrm>
            <a:off x="728344" y="1318650"/>
            <a:ext cx="22077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/>
              <a:t>工程化方案</a:t>
            </a:r>
            <a:endParaRPr b="0" dirty="0"/>
          </a:p>
        </p:txBody>
      </p:sp>
      <p:pic>
        <p:nvPicPr>
          <p:cNvPr id="645" name="Google Shape;645;p33"/>
          <p:cNvPicPr preferRelativeResize="0"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23111" y="2332715"/>
            <a:ext cx="1973625" cy="1036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13071C-67E8-A543-ACCB-E2E3364AC6E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6044" y="1960987"/>
            <a:ext cx="2272006" cy="21732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15778A-9C4B-7F48-82D0-DEB29F8CF0A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5088" y="1219908"/>
            <a:ext cx="3567053" cy="291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98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3"/>
          <p:cNvSpPr txBox="1">
            <a:spLocks noGrp="1"/>
          </p:cNvSpPr>
          <p:nvPr>
            <p:ph type="title"/>
          </p:nvPr>
        </p:nvSpPr>
        <p:spPr>
          <a:xfrm>
            <a:off x="728344" y="1318650"/>
            <a:ext cx="22077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/>
              <a:t>工程化方案</a:t>
            </a:r>
            <a:endParaRPr b="0" dirty="0"/>
          </a:p>
        </p:txBody>
      </p:sp>
      <p:pic>
        <p:nvPicPr>
          <p:cNvPr id="642" name="Google Shape;642;p33"/>
          <p:cNvPicPr preferRelativeResize="0"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28344" y="2249100"/>
            <a:ext cx="1175048" cy="1314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F03B01-C14E-C743-98BB-365C3806DE8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3410" y="1949505"/>
            <a:ext cx="2676945" cy="2363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1C854E-F0EA-4841-8A1C-3C5FC4D24D6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0827" y="1263656"/>
            <a:ext cx="3654180" cy="349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42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431AE8F-7A6C-47B1-A86B-FBBE19FF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</p:spPr>
        <p:txBody>
          <a:bodyPr/>
          <a:lstStyle/>
          <a:p>
            <a:r>
              <a:rPr lang="zh-CN" altLang="en-US" dirty="0"/>
              <a:t>启示和应用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16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010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N" sz="1200" dirty="0"/>
              <a:t>总结</a:t>
            </a:r>
            <a:endParaRPr sz="1200" dirty="0"/>
          </a:p>
        </p:txBody>
      </p:sp>
      <p:sp>
        <p:nvSpPr>
          <p:cNvPr id="219" name="Google Shape;219;p22"/>
          <p:cNvSpPr txBox="1">
            <a:spLocks noGrp="1"/>
          </p:cNvSpPr>
          <p:nvPr>
            <p:ph type="body" idx="4294967295"/>
          </p:nvPr>
        </p:nvSpPr>
        <p:spPr>
          <a:xfrm>
            <a:off x="729450" y="1749350"/>
            <a:ext cx="70101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</a:pPr>
            <a:r>
              <a:rPr lang="en-US" sz="2000" dirty="0" err="1">
                <a:solidFill>
                  <a:srgbClr val="FFFFFF"/>
                </a:solidFill>
              </a:rPr>
              <a:t>响应式UI</a:t>
            </a:r>
            <a:r>
              <a:rPr lang="en-US" altLang="zh-CN" sz="2000" dirty="0">
                <a:solidFill>
                  <a:srgbClr val="FFFFFF"/>
                </a:solidFill>
              </a:rPr>
              <a:t>/</a:t>
            </a:r>
            <a:r>
              <a:rPr lang="zh-CN" altLang="en-US" sz="2000" dirty="0">
                <a:solidFill>
                  <a:srgbClr val="FFFFFF"/>
                </a:solidFill>
              </a:rPr>
              <a:t>组件</a:t>
            </a:r>
            <a:r>
              <a:rPr lang="en-US" sz="2000" dirty="0" err="1">
                <a:solidFill>
                  <a:srgbClr val="FFFFFF"/>
                </a:solidFill>
              </a:rPr>
              <a:t>开发</a:t>
            </a:r>
            <a:endParaRPr lang="en-US" sz="2000" dirty="0">
              <a:solidFill>
                <a:srgbClr val="FFFFFF"/>
              </a:solidFill>
            </a:endParaRPr>
          </a:p>
          <a:p>
            <a:pPr marL="342900" indent="-342900">
              <a:spcAft>
                <a:spcPts val="1600"/>
              </a:spcAft>
            </a:pPr>
            <a:r>
              <a:rPr lang="en-US" sz="2000" dirty="0" err="1">
                <a:solidFill>
                  <a:srgbClr val="FFFFFF"/>
                </a:solidFill>
              </a:rPr>
              <a:t>编译器生成运行代码</a:t>
            </a:r>
            <a:r>
              <a:rPr lang="zh-CN" altLang="en-US" sz="2000" dirty="0">
                <a:solidFill>
                  <a:srgbClr val="FFFFFF"/>
                </a:solidFill>
              </a:rPr>
              <a:t>，无运行时框架依赖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marL="342900" indent="-342900">
              <a:spcAft>
                <a:spcPts val="1600"/>
              </a:spcAft>
            </a:pPr>
            <a:r>
              <a:rPr lang="zh-CN" altLang="en-US" sz="2000" dirty="0">
                <a:solidFill>
                  <a:srgbClr val="FFFFFF"/>
                </a:solidFill>
              </a:rPr>
              <a:t>直接操作</a:t>
            </a:r>
            <a:r>
              <a:rPr lang="en-US" altLang="zh-CN" sz="2000" dirty="0">
                <a:solidFill>
                  <a:srgbClr val="FFFFFF"/>
                </a:solidFill>
              </a:rPr>
              <a:t>DOM</a:t>
            </a:r>
            <a:r>
              <a:rPr lang="zh-CN" altLang="en-US" sz="2000" dirty="0">
                <a:solidFill>
                  <a:srgbClr val="FFFFFF"/>
                </a:solidFill>
              </a:rPr>
              <a:t>，浏览器优化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marL="342900" indent="-342900">
              <a:spcAft>
                <a:spcPts val="1600"/>
              </a:spcAft>
            </a:pPr>
            <a:r>
              <a:rPr lang="zh-CN" altLang="en-US" sz="2000" dirty="0">
                <a:solidFill>
                  <a:srgbClr val="FFFFFF"/>
                </a:solidFill>
              </a:rPr>
              <a:t>成熟的工程化系统</a:t>
            </a:r>
            <a:endParaRPr lang="en-US" altLang="zh-C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74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32BF77-5827-5642-989C-E30BF5DBF82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386" y="198794"/>
            <a:ext cx="7067227" cy="474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91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636600" cy="5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应用场景</a:t>
            </a:r>
            <a:endParaRPr dirty="0"/>
          </a:p>
        </p:txBody>
      </p:sp>
      <p:sp>
        <p:nvSpPr>
          <p:cNvPr id="542" name="Google Shape;542;p28"/>
          <p:cNvSpPr txBox="1">
            <a:spLocks noGrp="1"/>
          </p:cNvSpPr>
          <p:nvPr>
            <p:ph type="body" idx="1"/>
          </p:nvPr>
        </p:nvSpPr>
        <p:spPr>
          <a:xfrm>
            <a:off x="721225" y="1965150"/>
            <a:ext cx="3636600" cy="8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100" dirty="0"/>
          </a:p>
        </p:txBody>
      </p:sp>
      <p:sp>
        <p:nvSpPr>
          <p:cNvPr id="543" name="Google Shape;543;p28"/>
          <p:cNvSpPr txBox="1"/>
          <p:nvPr/>
        </p:nvSpPr>
        <p:spPr>
          <a:xfrm>
            <a:off x="734530" y="3129654"/>
            <a:ext cx="36366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01    | </a:t>
            </a:r>
            <a:r>
              <a:rPr lang="en-GB" sz="1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-GB" sz="10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担心</a:t>
            </a:r>
            <a:r>
              <a:rPr lang="en-US" sz="10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框架锁定</a:t>
            </a:r>
            <a:endParaRPr dirty="0"/>
          </a:p>
        </p:txBody>
      </p:sp>
      <p:sp>
        <p:nvSpPr>
          <p:cNvPr id="544" name="Google Shape;544;p28"/>
          <p:cNvSpPr txBox="1"/>
          <p:nvPr/>
        </p:nvSpPr>
        <p:spPr>
          <a:xfrm>
            <a:off x="734530" y="3390954"/>
            <a:ext cx="36366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02    |</a:t>
            </a:r>
            <a:r>
              <a:rPr lang="en-GB" sz="1000" b="1" dirty="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000" dirty="0">
                <a:solidFill>
                  <a:srgbClr val="53C6A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GB" sz="10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重</a:t>
            </a:r>
            <a:r>
              <a:rPr lang="en-GB" sz="1000" dirty="0" err="1">
                <a:latin typeface="Lato"/>
                <a:ea typeface="Lato"/>
                <a:cs typeface="Lato"/>
                <a:sym typeface="Lato"/>
              </a:rPr>
              <a:t>交互行为UI</a:t>
            </a:r>
            <a:endParaRPr dirty="0"/>
          </a:p>
        </p:txBody>
      </p:sp>
      <p:sp>
        <p:nvSpPr>
          <p:cNvPr id="545" name="Google Shape;545;p28"/>
          <p:cNvSpPr txBox="1"/>
          <p:nvPr/>
        </p:nvSpPr>
        <p:spPr>
          <a:xfrm>
            <a:off x="734530" y="3652254"/>
            <a:ext cx="36366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03    |</a:t>
            </a:r>
            <a:r>
              <a:rPr lang="en-GB" sz="1000" b="1" dirty="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-GB" sz="1000" dirty="0" err="1">
                <a:latin typeface="Lato"/>
                <a:ea typeface="Lato"/>
                <a:cs typeface="Lato"/>
                <a:sym typeface="Lato"/>
              </a:rPr>
              <a:t>快速原型项目</a:t>
            </a:r>
            <a:endParaRPr dirty="0"/>
          </a:p>
        </p:txBody>
      </p:sp>
      <p:sp>
        <p:nvSpPr>
          <p:cNvPr id="546" name="Google Shape;546;p28"/>
          <p:cNvSpPr txBox="1"/>
          <p:nvPr/>
        </p:nvSpPr>
        <p:spPr>
          <a:xfrm>
            <a:off x="734530" y="3913554"/>
            <a:ext cx="36366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04    |</a:t>
            </a:r>
            <a:r>
              <a:rPr lang="en-GB" sz="1000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-GB" sz="10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统一的</a:t>
            </a:r>
            <a:r>
              <a:rPr lang="en-GB" sz="1000" dirty="0" err="1">
                <a:latin typeface="Lato"/>
                <a:ea typeface="Lato"/>
                <a:cs typeface="Lato"/>
                <a:sym typeface="Lato"/>
              </a:rPr>
              <a:t>SSR</a:t>
            </a:r>
            <a:endParaRPr sz="10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8" name="Google Shape;548;p28"/>
          <p:cNvPicPr preferRelativeResize="0"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4712797" y="1908956"/>
            <a:ext cx="1712233" cy="2060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28"/>
          <p:cNvPicPr preferRelativeResize="0"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>
          <a:xfrm>
            <a:off x="6924165" y="1429106"/>
            <a:ext cx="1971851" cy="1388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28"/>
          <p:cNvPicPr preferRelativeResize="0"/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/>
        </p:blipFill>
        <p:spPr>
          <a:xfrm>
            <a:off x="6924176" y="2921856"/>
            <a:ext cx="1971840" cy="1337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dirty="0"/>
              <a:t>目标</a:t>
            </a:r>
            <a:endParaRPr dirty="0"/>
          </a:p>
        </p:txBody>
      </p:sp>
      <p:sp>
        <p:nvSpPr>
          <p:cNvPr id="206" name="Google Shape;206;p21"/>
          <p:cNvSpPr/>
          <p:nvPr/>
        </p:nvSpPr>
        <p:spPr>
          <a:xfrm>
            <a:off x="2025217" y="2612066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</a:rPr>
              <a:t>1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207" name="Google Shape;207;p21"/>
          <p:cNvSpPr txBox="1">
            <a:spLocks noGrp="1"/>
          </p:cNvSpPr>
          <p:nvPr>
            <p:ph type="body" idx="1"/>
          </p:nvPr>
        </p:nvSpPr>
        <p:spPr>
          <a:xfrm>
            <a:off x="1329659" y="3132867"/>
            <a:ext cx="1719915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zh-CN" altLang="en-US" sz="1100" dirty="0"/>
              <a:t>什么是</a:t>
            </a:r>
            <a:r>
              <a:rPr lang="en-US" sz="1100" dirty="0"/>
              <a:t>Svelte</a:t>
            </a:r>
            <a:r>
              <a:rPr lang="zh-CN" altLang="en-US" sz="1100" dirty="0"/>
              <a:t>？</a:t>
            </a:r>
            <a:endParaRPr sz="1100" dirty="0"/>
          </a:p>
        </p:txBody>
      </p:sp>
      <p:sp>
        <p:nvSpPr>
          <p:cNvPr id="208" name="Google Shape;208;p21"/>
          <p:cNvSpPr/>
          <p:nvPr/>
        </p:nvSpPr>
        <p:spPr>
          <a:xfrm>
            <a:off x="4578842" y="2612066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dirty="0">
                <a:solidFill>
                  <a:srgbClr val="FFFFFF"/>
                </a:solidFill>
              </a:rPr>
              <a:t>2</a:t>
            </a:r>
            <a:endParaRPr sz="800" b="1" dirty="0">
              <a:solidFill>
                <a:srgbClr val="FFFFFF"/>
              </a:solidFill>
            </a:endParaRPr>
          </a:p>
        </p:txBody>
      </p:sp>
      <p:sp>
        <p:nvSpPr>
          <p:cNvPr id="209" name="Google Shape;209;p21"/>
          <p:cNvSpPr txBox="1">
            <a:spLocks noGrp="1"/>
          </p:cNvSpPr>
          <p:nvPr>
            <p:ph type="body" idx="1"/>
          </p:nvPr>
        </p:nvSpPr>
        <p:spPr>
          <a:xfrm>
            <a:off x="3758677" y="3132867"/>
            <a:ext cx="1969129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-GB" sz="1100" dirty="0"/>
              <a:t>Svelte</a:t>
            </a:r>
            <a:r>
              <a:rPr lang="zh-CN" altLang="en-US" sz="1100" dirty="0"/>
              <a:t>是如何工作的？</a:t>
            </a:r>
            <a:endParaRPr sz="1100" dirty="0"/>
          </a:p>
        </p:txBody>
      </p:sp>
      <p:sp>
        <p:nvSpPr>
          <p:cNvPr id="210" name="Google Shape;210;p21"/>
          <p:cNvSpPr/>
          <p:nvPr/>
        </p:nvSpPr>
        <p:spPr>
          <a:xfrm>
            <a:off x="7132467" y="2612066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dirty="0">
                <a:solidFill>
                  <a:srgbClr val="FFFFFF"/>
                </a:solidFill>
              </a:rPr>
              <a:t>3</a:t>
            </a:r>
            <a:endParaRPr sz="800" b="1" dirty="0">
              <a:solidFill>
                <a:srgbClr val="FFFFFF"/>
              </a:solidFill>
            </a:endParaRPr>
          </a:p>
        </p:txBody>
      </p:sp>
      <p:sp>
        <p:nvSpPr>
          <p:cNvPr id="211" name="Google Shape;211;p21"/>
          <p:cNvSpPr txBox="1">
            <a:spLocks noGrp="1"/>
          </p:cNvSpPr>
          <p:nvPr>
            <p:ph type="body" idx="1"/>
          </p:nvPr>
        </p:nvSpPr>
        <p:spPr>
          <a:xfrm>
            <a:off x="6356391" y="3132867"/>
            <a:ext cx="1880952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zh-CN" altLang="en-US" sz="1100" dirty="0"/>
              <a:t>启示和应用</a:t>
            </a:r>
            <a:endParaRPr sz="11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0BD377-EAA5-4B47-A3B4-C2730C0A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</p:spPr>
        <p:txBody>
          <a:bodyPr wrap="square" anchor="t">
            <a:normAutofit/>
          </a:bodyPr>
          <a:lstStyle/>
          <a:p>
            <a:r>
              <a:rPr lang="en-CN" dirty="0"/>
              <a:t>下一步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CF65074-ACD8-4B94-B706-8C0AAD7FA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</p:spPr>
        <p:txBody>
          <a:bodyPr/>
          <a:lstStyle/>
          <a:p>
            <a:r>
              <a:rPr lang="en-US" dirty="0"/>
              <a:t>Sapper</a:t>
            </a:r>
          </a:p>
          <a:p>
            <a:r>
              <a:rPr lang="en-US" dirty="0"/>
              <a:t>https://</a:t>
            </a:r>
            <a:r>
              <a:rPr lang="en-US" dirty="0" err="1"/>
              <a:t>sapper.svelte.dev</a:t>
            </a:r>
            <a:r>
              <a:rPr lang="en-US" dirty="0"/>
              <a:t>/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6828711-05B3-4DE8-B85D-176D4D2C9A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Sapper</a:t>
            </a:r>
          </a:p>
          <a:p>
            <a:r>
              <a:rPr lang="en-US" dirty="0" err="1"/>
              <a:t>服务器端框架</a:t>
            </a:r>
            <a:endParaRPr lang="en-US" dirty="0"/>
          </a:p>
          <a:p>
            <a:r>
              <a:rPr lang="en-US" dirty="0" err="1"/>
              <a:t>基于Svelte</a:t>
            </a:r>
            <a:r>
              <a:rPr lang="zh-CN" altLang="en-US" dirty="0"/>
              <a:t>，组件设计</a:t>
            </a:r>
            <a:endParaRPr lang="en-US" dirty="0"/>
          </a:p>
          <a:p>
            <a:r>
              <a:rPr lang="en-US" dirty="0" err="1"/>
              <a:t>类似Next</a:t>
            </a:r>
            <a:r>
              <a:rPr lang="en-US" altLang="zh-CN" dirty="0" err="1"/>
              <a:t>.js</a:t>
            </a:r>
            <a:endParaRPr lang="en-US" altLang="zh-CN" dirty="0"/>
          </a:p>
        </p:txBody>
      </p:sp>
      <p:pic>
        <p:nvPicPr>
          <p:cNvPr id="3" name="Picture 2" descr="A close up of a toy&#10;&#10;Description automatically generated">
            <a:extLst>
              <a:ext uri="{FF2B5EF4-FFF2-40B4-BE49-F238E27FC236}">
                <a16:creationId xmlns:a16="http://schemas.microsoft.com/office/drawing/2014/main" id="{9BCDB6A8-0699-524A-8754-15CBE8B85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48700" y="3161525"/>
            <a:ext cx="1599925" cy="159992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A2A915D9-691D-B54C-87B3-5886AD0710FB}"/>
              </a:ext>
            </a:extLst>
          </p:cNvPr>
          <p:cNvSpPr txBox="1">
            <a:spLocks/>
          </p:cNvSpPr>
          <p:nvPr/>
        </p:nvSpPr>
        <p:spPr>
          <a:xfrm>
            <a:off x="4760030" y="3920525"/>
            <a:ext cx="2378014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dirty="0"/>
              <a:t>React/Angular/Vue</a:t>
            </a:r>
          </a:p>
        </p:txBody>
      </p:sp>
    </p:spTree>
    <p:extLst>
      <p:ext uri="{BB962C8B-B14F-4D97-AF65-F5344CB8AC3E}">
        <p14:creationId xmlns:p14="http://schemas.microsoft.com/office/powerpoint/2010/main" val="1937032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D7906DC-2FC4-44F8-8392-BEA426F9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733950"/>
            <a:ext cx="7688400" cy="831379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800" dirty="0" err="1"/>
              <a:t>资料</a:t>
            </a:r>
            <a:endParaRPr lang="en-US" sz="480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CBAEF1B-4777-4E47-B7AB-33DF3722D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635071"/>
            <a:ext cx="7688400" cy="2218217"/>
          </a:xfrm>
        </p:spPr>
        <p:txBody>
          <a:bodyPr wrap="square" anchor="t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500" dirty="0" err="1"/>
              <a:t>Svelte官方站点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300" dirty="0">
                <a:hlinkClick r:id="rId2"/>
              </a:rPr>
              <a:t>https://svelte.dev/</a:t>
            </a:r>
            <a:endParaRPr lang="en-US" sz="1300" dirty="0"/>
          </a:p>
          <a:p>
            <a:pPr lvl="1">
              <a:lnSpc>
                <a:spcPct val="110000"/>
              </a:lnSpc>
            </a:pPr>
            <a:r>
              <a:rPr lang="en-US" sz="1300" dirty="0">
                <a:hlinkClick r:id="rId3"/>
              </a:rPr>
              <a:t>https://github.com/sveltejs/svelte</a:t>
            </a:r>
            <a:endParaRPr lang="en-US" sz="1300" dirty="0"/>
          </a:p>
          <a:p>
            <a:pPr lvl="1">
              <a:lnSpc>
                <a:spcPct val="110000"/>
              </a:lnSpc>
            </a:pPr>
            <a:endParaRPr lang="en-US" sz="1300" dirty="0"/>
          </a:p>
          <a:p>
            <a:pPr>
              <a:lnSpc>
                <a:spcPct val="110000"/>
              </a:lnSpc>
            </a:pPr>
            <a:r>
              <a:rPr lang="en-US" sz="1500" dirty="0" err="1"/>
              <a:t>Svelte社区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300" dirty="0">
                <a:hlinkClick r:id="rId4"/>
              </a:rPr>
              <a:t>https://svelte-community.netlify.app/</a:t>
            </a:r>
            <a:endParaRPr lang="en-US" sz="1300" dirty="0"/>
          </a:p>
          <a:p>
            <a:pPr lvl="1">
              <a:lnSpc>
                <a:spcPct val="110000"/>
              </a:lnSpc>
            </a:pPr>
            <a:endParaRPr lang="en-US" sz="13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28F5661-5ED1-7549-803A-ACCF83C136E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0996" y="1262844"/>
            <a:ext cx="2233554" cy="289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08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7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rgbClr val="000000"/>
                </a:solidFill>
              </a:rPr>
              <a:t>Thank you.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010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200" dirty="0"/>
              <a:t>SVELTE</a:t>
            </a:r>
            <a:r>
              <a:rPr lang="zh-CN" altLang="en-US" sz="1200" dirty="0"/>
              <a:t> </a:t>
            </a:r>
            <a:r>
              <a:rPr lang="en-US" altLang="zh-CN" sz="1200" dirty="0"/>
              <a:t>-</a:t>
            </a:r>
            <a:r>
              <a:rPr lang="zh-CN" altLang="en-US" sz="1200" dirty="0"/>
              <a:t> </a:t>
            </a:r>
            <a:r>
              <a:rPr lang="en-US" altLang="zh-CN" sz="1200" dirty="0"/>
              <a:t>Cybernetically enhanced web apps</a:t>
            </a:r>
            <a:endParaRPr sz="1200" dirty="0"/>
          </a:p>
        </p:txBody>
      </p:sp>
      <p:sp>
        <p:nvSpPr>
          <p:cNvPr id="219" name="Google Shape;219;p22"/>
          <p:cNvSpPr txBox="1">
            <a:spLocks noGrp="1"/>
          </p:cNvSpPr>
          <p:nvPr>
            <p:ph type="body" idx="4294967295"/>
          </p:nvPr>
        </p:nvSpPr>
        <p:spPr>
          <a:xfrm>
            <a:off x="729450" y="1749350"/>
            <a:ext cx="70101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2000" dirty="0">
                <a:solidFill>
                  <a:srgbClr val="FFFFFF"/>
                </a:solidFill>
              </a:rPr>
              <a:t>Svelte is a radical new approach to </a:t>
            </a:r>
            <a:r>
              <a:rPr lang="en-US" sz="2000" b="1" dirty="0">
                <a:solidFill>
                  <a:schemeClr val="tx1"/>
                </a:solidFill>
              </a:rPr>
              <a:t>building user interfaces</a:t>
            </a:r>
            <a:r>
              <a:rPr lang="en-US" sz="2000" b="1" dirty="0">
                <a:solidFill>
                  <a:srgbClr val="FFFFFF"/>
                </a:solidFill>
              </a:rPr>
              <a:t>. </a:t>
            </a:r>
            <a:r>
              <a:rPr lang="en-US" sz="2000" dirty="0">
                <a:solidFill>
                  <a:srgbClr val="FFFFFF"/>
                </a:solidFill>
              </a:rPr>
              <a:t>Whereas traditional frameworks like React and Vue do the bulk of their work in the browser, Svelte shifts that work into </a:t>
            </a:r>
            <a:r>
              <a:rPr lang="en-US" sz="2000" b="1" dirty="0">
                <a:solidFill>
                  <a:schemeClr val="tx1"/>
                </a:solidFill>
              </a:rPr>
              <a:t>a compile step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that happens when you build your app.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2000" dirty="0">
                <a:solidFill>
                  <a:srgbClr val="FFFFFF"/>
                </a:solidFill>
              </a:rPr>
              <a:t>Instead of using techniques like virtual DOM diffing, Svelte </a:t>
            </a:r>
            <a:r>
              <a:rPr lang="en-US" sz="2000" b="1" dirty="0">
                <a:solidFill>
                  <a:schemeClr val="tx1"/>
                </a:solidFill>
              </a:rPr>
              <a:t>writes code that surgically updates the DOM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when the state of your app changes.</a:t>
            </a: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>
            <a:spLocks noGrp="1"/>
          </p:cNvSpPr>
          <p:nvPr>
            <p:ph type="title"/>
          </p:nvPr>
        </p:nvSpPr>
        <p:spPr>
          <a:xfrm>
            <a:off x="729450" y="2056375"/>
            <a:ext cx="52032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zh-CN" altLang="en-US" dirty="0"/>
              <a:t>什么是</a:t>
            </a:r>
            <a:r>
              <a:rPr lang="en-US" dirty="0"/>
              <a:t>Svelte？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730724" y="1318650"/>
            <a:ext cx="4715215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高效的</a:t>
            </a:r>
            <a:r>
              <a:rPr lang="en-US" altLang="zh-CN" dirty="0"/>
              <a:t>web</a:t>
            </a:r>
            <a:r>
              <a:rPr lang="zh-CN" altLang="en-US" dirty="0"/>
              <a:t>应用工具</a:t>
            </a:r>
            <a:endParaRPr dirty="0"/>
          </a:p>
        </p:txBody>
      </p:sp>
      <p:sp>
        <p:nvSpPr>
          <p:cNvPr id="230" name="Google Shape;230;p24"/>
          <p:cNvSpPr txBox="1">
            <a:spLocks noGrp="1"/>
          </p:cNvSpPr>
          <p:nvPr>
            <p:ph type="body" idx="1"/>
          </p:nvPr>
        </p:nvSpPr>
        <p:spPr>
          <a:xfrm>
            <a:off x="721224" y="2434125"/>
            <a:ext cx="4789451" cy="20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1100" dirty="0"/>
              <a:t>和</a:t>
            </a:r>
            <a:r>
              <a:rPr lang="zh-CN" altLang="en-US" sz="1100" dirty="0"/>
              <a:t>其他的</a:t>
            </a:r>
            <a:r>
              <a:rPr lang="en-US" altLang="zh-CN" sz="1100" dirty="0"/>
              <a:t>JavaScript</a:t>
            </a:r>
            <a:r>
              <a:rPr lang="zh-CN" altLang="en-US" sz="1100" dirty="0"/>
              <a:t>框架相似，如</a:t>
            </a:r>
            <a:r>
              <a:rPr lang="en-US" altLang="zh-CN" sz="1100" dirty="0"/>
              <a:t>React</a:t>
            </a:r>
            <a:r>
              <a:rPr lang="zh-CN" altLang="en-US" sz="1100" dirty="0"/>
              <a:t>，</a:t>
            </a:r>
            <a:r>
              <a:rPr lang="en-US" altLang="zh-CN" sz="1100" dirty="0"/>
              <a:t>Vue</a:t>
            </a:r>
            <a:r>
              <a:rPr lang="zh-CN" altLang="en-US" sz="1100" dirty="0"/>
              <a:t>和</a:t>
            </a:r>
            <a:r>
              <a:rPr lang="en-US" altLang="zh-CN" sz="1100" dirty="0"/>
              <a:t>Angular</a:t>
            </a:r>
            <a:r>
              <a:rPr lang="zh-CN" altLang="en-US" sz="1100" dirty="0"/>
              <a:t>，共同的目标都是创建易于交互的界面</a:t>
            </a:r>
            <a:endParaRPr lang="en-GB"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altLang="en-GB" sz="1100" b="1" dirty="0">
                <a:solidFill>
                  <a:schemeClr val="dk2"/>
                </a:solidFill>
              </a:rPr>
              <a:t>重要</a:t>
            </a:r>
            <a:r>
              <a:rPr lang="zh-CN" altLang="en-US" sz="1100" b="1" dirty="0">
                <a:solidFill>
                  <a:schemeClr val="dk2"/>
                </a:solidFill>
              </a:rPr>
              <a:t>区别：</a:t>
            </a:r>
            <a:endParaRPr sz="11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 dirty="0"/>
              <a:t>- Svelte</a:t>
            </a:r>
            <a:r>
              <a:rPr lang="zh-CN" altLang="en-GB" sz="1100" dirty="0"/>
              <a:t>在</a:t>
            </a:r>
            <a:r>
              <a:rPr lang="zh-CN" altLang="en-US" sz="1100" dirty="0"/>
              <a:t>编译时转换代码成纯</a:t>
            </a:r>
            <a:r>
              <a:rPr lang="en-US" altLang="zh-CN" sz="1100" dirty="0"/>
              <a:t>JavaScript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 altLang="en-US" sz="1100" b="1" dirty="0">
                <a:solidFill>
                  <a:schemeClr val="bg2"/>
                </a:solidFill>
              </a:rPr>
              <a:t>优势：</a:t>
            </a:r>
            <a:br>
              <a:rPr lang="en-US" altLang="zh-CN" sz="1100" dirty="0"/>
            </a:br>
            <a:r>
              <a:rPr lang="en-US" altLang="zh-CN" sz="1100" dirty="0"/>
              <a:t>- </a:t>
            </a:r>
            <a:r>
              <a:rPr lang="zh-CN" altLang="en-US" sz="1100" dirty="0"/>
              <a:t>不用担心框架的抽象带来的性能损耗，从而提高首次加载性能</a:t>
            </a:r>
            <a:br>
              <a:rPr lang="en-US" altLang="zh-CN" sz="1100" dirty="0"/>
            </a:br>
            <a:r>
              <a:rPr lang="en-US" altLang="zh-CN" sz="1100" dirty="0"/>
              <a:t>- </a:t>
            </a:r>
            <a:r>
              <a:rPr lang="zh-CN" altLang="en-US" sz="1100" dirty="0"/>
              <a:t>不用担心依赖引入的语法和相关限制</a:t>
            </a:r>
            <a:endParaRPr lang="en-US" altLang="zh-CN" sz="1100" dirty="0"/>
          </a:p>
        </p:txBody>
      </p:sp>
      <p:pic>
        <p:nvPicPr>
          <p:cNvPr id="231" name="Google Shape;231;p24"/>
          <p:cNvPicPr preferRelativeResize="0"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6004506" y="1019314"/>
            <a:ext cx="2486042" cy="1618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4"/>
          <p:cNvPicPr preferRelativeResize="0"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>
          <a:xfrm>
            <a:off x="6004505" y="2928819"/>
            <a:ext cx="2418269" cy="1607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title"/>
          </p:nvPr>
        </p:nvSpPr>
        <p:spPr>
          <a:xfrm>
            <a:off x="721225" y="1657475"/>
            <a:ext cx="5260125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More than hello world demo!</a:t>
            </a:r>
            <a:endParaRPr dirty="0"/>
          </a:p>
        </p:txBody>
      </p:sp>
      <p:sp>
        <p:nvSpPr>
          <p:cNvPr id="713" name="Google Shape;713;p36"/>
          <p:cNvSpPr txBox="1">
            <a:spLocks noGrp="1"/>
          </p:cNvSpPr>
          <p:nvPr>
            <p:ph type="body" idx="1"/>
          </p:nvPr>
        </p:nvSpPr>
        <p:spPr>
          <a:xfrm>
            <a:off x="721225" y="2288375"/>
            <a:ext cx="3300900" cy="2024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en-GB" sz="10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app.svelte</a:t>
            </a:r>
            <a:b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&lt;script&gt;</a:t>
            </a:r>
          </a:p>
          <a:p>
            <a:pPr marL="0" lvl="0" indent="0">
              <a:buNone/>
            </a:pP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 a = 1;</a:t>
            </a:r>
          </a:p>
          <a:p>
            <a:pPr marL="0" lvl="0" indent="0">
              <a:buNone/>
            </a:pP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 b = 2;</a:t>
            </a:r>
          </a:p>
          <a:p>
            <a:pPr marL="0" lvl="0" indent="0">
              <a:buNone/>
            </a:pP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&lt;/script&gt;</a:t>
            </a:r>
            <a:b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&lt;style&gt;</a:t>
            </a:r>
            <a:b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color:</a:t>
            </a: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purple;</a:t>
            </a: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font-size:</a:t>
            </a: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2em;</a:t>
            </a:r>
            <a:r>
              <a:rPr lang="zh-CN" alt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b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style&gt;</a:t>
            </a:r>
            <a:b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GB" sz="10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>
              <a:buNone/>
            </a:pP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&lt;input type="number" </a:t>
            </a:r>
            <a:r>
              <a:rPr lang="en-GB" sz="10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bind:value</a:t>
            </a: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={a}&gt;</a:t>
            </a:r>
          </a:p>
          <a:p>
            <a:pPr marL="0" lvl="0" indent="0">
              <a:buNone/>
            </a:pP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&lt;input type="number" </a:t>
            </a:r>
            <a:r>
              <a:rPr lang="en-GB" sz="10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bind:value</a:t>
            </a: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={b}&gt;</a:t>
            </a:r>
          </a:p>
          <a:p>
            <a:pPr marL="0" lvl="0" indent="0">
              <a:buNone/>
            </a:pPr>
            <a:endParaRPr lang="en-GB" sz="10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>
              <a:buNone/>
            </a:pPr>
            <a:r>
              <a:rPr lang="en-GB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&lt;p&gt;{a} + {b} = {a + b}&lt;/p&gt;</a:t>
            </a:r>
            <a:endParaRPr sz="10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34" name="Google Shape;734;p36"/>
          <p:cNvPicPr preferRelativeResize="0"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5981350" y="1268718"/>
            <a:ext cx="2711770" cy="326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921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19C5965-5CC1-4BA8-9103-4AD31B8A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</p:spPr>
        <p:txBody>
          <a:bodyPr/>
          <a:lstStyle/>
          <a:p>
            <a:r>
              <a:rPr lang="zh-CN" altLang="en-US" dirty="0"/>
              <a:t>揭秘</a:t>
            </a:r>
            <a:br>
              <a:rPr lang="en-US" altLang="zh-CN" dirty="0"/>
            </a:b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7926A5B-BF13-46F8-BD3A-04578A5B2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</p:spPr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可以学到什么？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CF08D84-CAC2-4ECC-9FCB-07DB9E52234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Svelte</a:t>
            </a:r>
            <a:r>
              <a:rPr lang="zh-CN" altLang="en-US" dirty="0"/>
              <a:t>应用通常保存</a:t>
            </a:r>
            <a:r>
              <a:rPr lang="en-US" altLang="zh-CN" dirty="0">
                <a:solidFill>
                  <a:schemeClr val="tx1"/>
                </a:solidFill>
              </a:rPr>
              <a:t>.svelte</a:t>
            </a:r>
            <a:r>
              <a:rPr lang="zh-CN" altLang="en-US" dirty="0"/>
              <a:t>文件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可以在</a:t>
            </a:r>
            <a:r>
              <a:rPr lang="en-US" altLang="zh-CN" dirty="0">
                <a:solidFill>
                  <a:schemeClr val="tx1"/>
                </a:solidFill>
              </a:rPr>
              <a:t>&lt;script&gt;</a:t>
            </a:r>
            <a:r>
              <a:rPr lang="zh-CN" altLang="en-US" dirty="0"/>
              <a:t>块中写</a:t>
            </a:r>
            <a:r>
              <a:rPr lang="en-US" altLang="zh-CN" dirty="0"/>
              <a:t>JavaScript</a:t>
            </a:r>
            <a:r>
              <a:rPr lang="zh-CN" altLang="en-US" dirty="0"/>
              <a:t>代码，其中的变量默认作用域是当前组件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可以在</a:t>
            </a:r>
            <a:r>
              <a:rPr lang="en-US" altLang="zh-CN" dirty="0">
                <a:solidFill>
                  <a:schemeClr val="tx1"/>
                </a:solidFill>
              </a:rPr>
              <a:t>&lt;style&gt;</a:t>
            </a:r>
            <a:r>
              <a:rPr lang="zh-CN" altLang="en-US" dirty="0"/>
              <a:t>块中写</a:t>
            </a:r>
            <a:r>
              <a:rPr lang="en-US" altLang="zh-CN" dirty="0"/>
              <a:t>CSS</a:t>
            </a:r>
            <a:r>
              <a:rPr lang="zh-CN" altLang="en-US" dirty="0"/>
              <a:t>代码，作用在当前组件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可以使用 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/>
              <a:t>引用</a:t>
            </a:r>
            <a:r>
              <a:rPr lang="en-US" altLang="zh-CN" dirty="0"/>
              <a:t>JavaScript</a:t>
            </a:r>
            <a:r>
              <a:rPr lang="zh-CN" altLang="en-US" dirty="0"/>
              <a:t>变量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可以在 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/>
              <a:t>中执行</a:t>
            </a:r>
            <a:r>
              <a:rPr lang="en-US" altLang="zh-CN" dirty="0"/>
              <a:t>JavaScript</a:t>
            </a:r>
            <a:r>
              <a:rPr lang="zh-CN" altLang="en-US" dirty="0"/>
              <a:t>语句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可以使用 </a:t>
            </a:r>
            <a:r>
              <a:rPr lang="en-US" altLang="zh-CN" dirty="0" err="1">
                <a:solidFill>
                  <a:schemeClr val="tx1"/>
                </a:solidFill>
              </a:rPr>
              <a:t>bind:value</a:t>
            </a:r>
            <a:r>
              <a:rPr lang="en-US" altLang="zh-CN" dirty="0">
                <a:solidFill>
                  <a:schemeClr val="tx1"/>
                </a:solidFill>
              </a:rPr>
              <a:t>={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/>
              <a:t>来双向绑定</a:t>
            </a:r>
            <a:r>
              <a:rPr lang="en-US" altLang="zh-CN" dirty="0"/>
              <a:t>HTML</a:t>
            </a:r>
            <a:r>
              <a:rPr lang="zh-CN" altLang="en-US" dirty="0"/>
              <a:t>标签的属性和</a:t>
            </a:r>
            <a:r>
              <a:rPr lang="en-US" altLang="zh-CN" dirty="0"/>
              <a:t>JavaScript</a:t>
            </a:r>
            <a:r>
              <a:rPr lang="zh-CN" altLang="en-US" dirty="0"/>
              <a:t>变量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9013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2165</Words>
  <Application>Microsoft Macintosh PowerPoint</Application>
  <PresentationFormat>On-screen Show (16:9)</PresentationFormat>
  <Paragraphs>371</Paragraphs>
  <Slides>42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Raleway</vt:lpstr>
      <vt:lpstr>Consolas</vt:lpstr>
      <vt:lpstr>Verdana</vt:lpstr>
      <vt:lpstr>Lato</vt:lpstr>
      <vt:lpstr>Streamline</vt:lpstr>
      <vt:lpstr>您最近使用过哪些前端框架和类库：</vt:lpstr>
      <vt:lpstr>Svelte 动手玩</vt:lpstr>
      <vt:lpstr>简介</vt:lpstr>
      <vt:lpstr>目标</vt:lpstr>
      <vt:lpstr>SVELTE - Cybernetically enhanced web apps</vt:lpstr>
      <vt:lpstr>什么是Svelte？  </vt:lpstr>
      <vt:lpstr>高效的web应用工具</vt:lpstr>
      <vt:lpstr>More than hello world demo!</vt:lpstr>
      <vt:lpstr>揭秘 1</vt:lpstr>
      <vt:lpstr>揭秘 2</vt:lpstr>
      <vt:lpstr>Svelte组件剖析</vt:lpstr>
      <vt:lpstr>组件构成</vt:lpstr>
      <vt:lpstr>Script</vt:lpstr>
      <vt:lpstr>Script</vt:lpstr>
      <vt:lpstr>Script</vt:lpstr>
      <vt:lpstr>Script</vt:lpstr>
      <vt:lpstr>Script</vt:lpstr>
      <vt:lpstr>Template</vt:lpstr>
      <vt:lpstr>Template</vt:lpstr>
      <vt:lpstr>Template</vt:lpstr>
      <vt:lpstr>Template</vt:lpstr>
      <vt:lpstr>Template</vt:lpstr>
      <vt:lpstr>Template</vt:lpstr>
      <vt:lpstr>Template</vt:lpstr>
      <vt:lpstr>Template</vt:lpstr>
      <vt:lpstr>Style</vt:lpstr>
      <vt:lpstr>Svelte组件生命周期</vt:lpstr>
      <vt:lpstr>onMount/onDestroy</vt:lpstr>
      <vt:lpstr>beforUpdate/afterUpdate</vt:lpstr>
      <vt:lpstr>setContext/getContext</vt:lpstr>
      <vt:lpstr>createEventDispatcher</vt:lpstr>
      <vt:lpstr>Svelte工具包</vt:lpstr>
      <vt:lpstr>Svelte工程化</vt:lpstr>
      <vt:lpstr>工程化方案</vt:lpstr>
      <vt:lpstr>工程化方案</vt:lpstr>
      <vt:lpstr>启示和应用</vt:lpstr>
      <vt:lpstr>总结</vt:lpstr>
      <vt:lpstr>PowerPoint Presentation</vt:lpstr>
      <vt:lpstr>应用场景</vt:lpstr>
      <vt:lpstr>下一步</vt:lpstr>
      <vt:lpstr>资料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Svelte 动手玩</dc:title>
  <dc:creator>Wenqing Zhang</dc:creator>
  <cp:lastModifiedBy>Wenqing Zhang</cp:lastModifiedBy>
  <cp:revision>28</cp:revision>
  <dcterms:created xsi:type="dcterms:W3CDTF">2020-06-19T04:49:24Z</dcterms:created>
  <dcterms:modified xsi:type="dcterms:W3CDTF">2020-06-22T10:36:18Z</dcterms:modified>
</cp:coreProperties>
</file>