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05" r:id="rId1"/>
  </p:sldMasterIdLst>
  <p:notesMasterIdLst>
    <p:notesMasterId r:id="rId14"/>
  </p:notesMasterIdLst>
  <p:sldIdLst>
    <p:sldId id="257" r:id="rId2"/>
    <p:sldId id="276" r:id="rId3"/>
    <p:sldId id="278" r:id="rId4"/>
    <p:sldId id="279" r:id="rId5"/>
    <p:sldId id="282" r:id="rId6"/>
    <p:sldId id="271" r:id="rId7"/>
    <p:sldId id="283" r:id="rId8"/>
    <p:sldId id="284" r:id="rId9"/>
    <p:sldId id="275" r:id="rId10"/>
    <p:sldId id="285" r:id="rId11"/>
    <p:sldId id="286" r:id="rId12"/>
    <p:sldId id="288" r:id="rId1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Technika-Bold" panose="00000600000000000000" charset="0"/>
      <p:regular r:id="rId19"/>
    </p:embeddedFont>
    <p:embeddedFont>
      <p:font typeface="Trebuchet MS" panose="020B0603020202020204" pitchFamily="34" charset="0"/>
      <p:regular r:id="rId20"/>
      <p:bold r:id="rId21"/>
      <p:italic r:id="rId22"/>
      <p:boldItalic r:id="rId23"/>
    </p:embeddedFont>
    <p:embeddedFont>
      <p:font typeface="Wingdings 3" panose="05040102010807070707" pitchFamily="18" charset="2"/>
      <p:regular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FD2DF-1943-4F0C-9A5C-96507E24AA50}" type="datetimeFigureOut">
              <a:rPr lang="cs-CZ" smtClean="0"/>
              <a:t>04.02.2022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7C1A1-509B-4043-AB82-B141365DD20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27228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94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838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9323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65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4679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801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140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3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0076688" cy="7555992"/>
          </a:xfrm>
          <a:prstGeom prst="rect">
            <a:avLst/>
          </a:prstGeom>
        </p:spPr>
      </p:pic>
      <p:pic>
        <p:nvPicPr>
          <p:cNvPr id="7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40203211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77198" y="1800001"/>
            <a:ext cx="7696800" cy="478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99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 userDrawn="1"/>
        </p:nvSpPr>
        <p:spPr>
          <a:xfrm>
            <a:off x="2067641" y="368300"/>
            <a:ext cx="6888707" cy="1228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000" y="270000"/>
            <a:ext cx="8604000" cy="6318000"/>
          </a:xfrm>
        </p:spPr>
        <p:txBody>
          <a:bodyPr>
            <a:normAutofit/>
          </a:bodyPr>
          <a:lstStyle>
            <a:lvl1pPr marL="0" indent="0" algn="ctr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33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773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146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71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24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780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39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692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46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https://www.email.cz/download/i/J_cdaADwWifiayZrAXd9jpkdWor_gYe_4QlhA3zsTzSB0jpv76wY4UUYT-LRJNvubDBn-to/logo_cvut.jpg">
            <a:extLst>
              <a:ext uri="{FF2B5EF4-FFF2-40B4-BE49-F238E27FC236}">
                <a16:creationId xmlns:a16="http://schemas.microsoft.com/office/drawing/2014/main" id="{C61A664B-3081-4189-925E-B9A9560823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266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685" r:id="rId18"/>
    <p:sldLayoutId id="2147483684" r:id="rId1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13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6F1BD-6D52-4770-ABB9-B13B92137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000" y="1392877"/>
            <a:ext cx="7736694" cy="1446663"/>
          </a:xfrm>
        </p:spPr>
        <p:txBody>
          <a:bodyPr>
            <a:noAutofit/>
          </a:bodyPr>
          <a:lstStyle/>
          <a:p>
            <a:pPr algn="ctr"/>
            <a:r>
              <a:rPr lang="en-US" sz="4000" b="0" dirty="0">
                <a:latin typeface="+mj-lt"/>
                <a:cs typeface="Arial" panose="020B0604020202020204" pitchFamily="34" charset="0"/>
              </a:rPr>
              <a:t>Java Card Second-factor Authentication Plugin for KeePass</a:t>
            </a:r>
            <a:endParaRPr lang="cs-CZ" sz="4000" b="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833D2-9DC1-4B3D-8627-1667D3E017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0" dirty="0">
                <a:latin typeface="+mj-lt"/>
                <a:cs typeface="Arial" panose="020B0604020202020204" pitchFamily="34" charset="0"/>
              </a:rPr>
              <a:t>	</a:t>
            </a:r>
            <a:r>
              <a:rPr lang="en-GB" sz="1800" b="0" dirty="0">
                <a:latin typeface="+mj-lt"/>
                <a:cs typeface="Arial" panose="020B0604020202020204" pitchFamily="34" charset="0"/>
              </a:rPr>
              <a:t>Autor: Erich Winkler</a:t>
            </a:r>
          </a:p>
          <a:p>
            <a:r>
              <a:rPr lang="en-GB" sz="1800" b="0" dirty="0">
                <a:latin typeface="+mj-lt"/>
                <a:cs typeface="Arial" panose="020B0604020202020204" pitchFamily="34" charset="0"/>
              </a:rPr>
              <a:t>	</a:t>
            </a:r>
            <a:r>
              <a:rPr lang="en-GB" sz="1800" b="0" dirty="0" err="1">
                <a:latin typeface="+mj-lt"/>
                <a:cs typeface="Arial" panose="020B0604020202020204" pitchFamily="34" charset="0"/>
              </a:rPr>
              <a:t>Obor</a:t>
            </a:r>
            <a:r>
              <a:rPr lang="en-GB" sz="1800" b="0" dirty="0">
                <a:latin typeface="+mj-lt"/>
                <a:cs typeface="Arial" panose="020B0604020202020204" pitchFamily="34" charset="0"/>
              </a:rPr>
              <a:t>: </a:t>
            </a:r>
            <a:r>
              <a:rPr lang="en-GB" sz="1800" b="0" dirty="0" err="1">
                <a:latin typeface="+mj-lt"/>
                <a:cs typeface="Arial" panose="020B0604020202020204" pitchFamily="34" charset="0"/>
              </a:rPr>
              <a:t>Bezpečnost</a:t>
            </a:r>
            <a:r>
              <a:rPr lang="en-GB" sz="1800" b="0" dirty="0">
                <a:latin typeface="+mj-lt"/>
                <a:cs typeface="Arial" panose="020B0604020202020204" pitchFamily="34" charset="0"/>
              </a:rPr>
              <a:t> a </a:t>
            </a:r>
            <a:r>
              <a:rPr lang="en-GB" sz="1800" b="0" dirty="0" err="1">
                <a:latin typeface="+mj-lt"/>
                <a:cs typeface="Arial" panose="020B0604020202020204" pitchFamily="34" charset="0"/>
              </a:rPr>
              <a:t>informační</a:t>
            </a:r>
            <a:r>
              <a:rPr lang="en-GB" sz="1800" b="0" dirty="0">
                <a:latin typeface="+mj-lt"/>
                <a:cs typeface="Arial" panose="020B0604020202020204" pitchFamily="34" charset="0"/>
              </a:rPr>
              <a:t> </a:t>
            </a:r>
            <a:r>
              <a:rPr lang="en-GB" sz="1800" b="0" dirty="0" err="1">
                <a:latin typeface="+mj-lt"/>
                <a:cs typeface="Arial" panose="020B0604020202020204" pitchFamily="34" charset="0"/>
              </a:rPr>
              <a:t>technologie</a:t>
            </a:r>
            <a:endParaRPr lang="en-GB" sz="1800" b="0" dirty="0">
              <a:latin typeface="+mj-lt"/>
              <a:cs typeface="Arial" panose="020B0604020202020204" pitchFamily="34" charset="0"/>
            </a:endParaRPr>
          </a:p>
          <a:p>
            <a:r>
              <a:rPr lang="en-GB" sz="1800" b="0" dirty="0">
                <a:latin typeface="+mj-lt"/>
                <a:cs typeface="Arial" panose="020B0604020202020204" pitchFamily="34" charset="0"/>
              </a:rPr>
              <a:t>	</a:t>
            </a:r>
            <a:r>
              <a:rPr lang="en-GB" sz="1800" b="0" dirty="0" err="1">
                <a:latin typeface="+mj-lt"/>
                <a:cs typeface="Arial" panose="020B0604020202020204" pitchFamily="34" charset="0"/>
              </a:rPr>
              <a:t>Vedoucí</a:t>
            </a:r>
            <a:r>
              <a:rPr lang="en-GB" sz="1800" b="0" dirty="0">
                <a:latin typeface="+mj-lt"/>
                <a:cs typeface="Arial" panose="020B0604020202020204" pitchFamily="34" charset="0"/>
              </a:rPr>
              <a:t> </a:t>
            </a:r>
            <a:r>
              <a:rPr lang="en-GB" sz="1800" b="0" dirty="0" err="1">
                <a:latin typeface="+mj-lt"/>
                <a:cs typeface="Arial" panose="020B0604020202020204" pitchFamily="34" charset="0"/>
              </a:rPr>
              <a:t>práce</a:t>
            </a:r>
            <a:r>
              <a:rPr lang="en-GB" sz="1800" b="0" dirty="0">
                <a:latin typeface="+mj-lt"/>
                <a:cs typeface="Arial" panose="020B0604020202020204" pitchFamily="34" charset="0"/>
              </a:rPr>
              <a:t>: Ing. </a:t>
            </a:r>
            <a:r>
              <a:rPr lang="en-GB" sz="1800" b="0" dirty="0" err="1">
                <a:latin typeface="+mj-lt"/>
                <a:cs typeface="Arial" panose="020B0604020202020204" pitchFamily="34" charset="0"/>
              </a:rPr>
              <a:t>Jiří</a:t>
            </a:r>
            <a:r>
              <a:rPr lang="en-GB" sz="1800" b="0" dirty="0">
                <a:latin typeface="+mj-lt"/>
                <a:cs typeface="Arial" panose="020B0604020202020204" pitchFamily="34" charset="0"/>
              </a:rPr>
              <a:t> Dostál, Ph.D.</a:t>
            </a:r>
            <a:endParaRPr lang="cs-CZ" sz="1800" b="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946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00501-5588-451F-9299-EFF0EDA6E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6" y="609600"/>
            <a:ext cx="6447501" cy="1320800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Otázka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1/3: What was the actual objective of this thesis?</a:t>
            </a:r>
            <a:endParaRPr lang="cs-CZ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4B6B3-D516-4B7E-BC90-2CB70713C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126" y="2160589"/>
            <a:ext cx="6447501" cy="3880773"/>
          </a:xfrm>
        </p:spPr>
        <p:txBody>
          <a:bodyPr>
            <a:normAutofit/>
          </a:bodyPr>
          <a:lstStyle/>
          <a:p>
            <a:pPr lvl="1"/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Prozkoumat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možnosti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technologie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ACOSJ Java Card pro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autentizace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Ukázat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možnosti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tvorby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KeePass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pluginů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Vytvořit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PoC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pluginu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který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využívá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JavaCard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5878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00501-5588-451F-9299-EFF0EDA6E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6" y="609600"/>
            <a:ext cx="6447501" cy="1320800"/>
          </a:xfrm>
        </p:spPr>
        <p:txBody>
          <a:bodyPr>
            <a:normAutofit fontScale="90000"/>
          </a:bodyPr>
          <a:lstStyle/>
          <a:p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Otázka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2/3: What security benefits do you expect from the use of RSA in your code?</a:t>
            </a:r>
            <a:endParaRPr lang="cs-CZ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4B6B3-D516-4B7E-BC90-2CB70713C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126" y="2160589"/>
            <a:ext cx="6447501" cy="3880773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RSA </a:t>
            </a:r>
            <a:r>
              <a:rPr lang="en-GB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slouží</a:t>
            </a:r>
            <a:r>
              <a:rPr lang="en-GB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jako</a:t>
            </a:r>
            <a:r>
              <a:rPr lang="en-GB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ochrana</a:t>
            </a:r>
            <a:r>
              <a:rPr lang="en-GB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před</a:t>
            </a:r>
            <a:r>
              <a:rPr lang="en-GB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odposlechnutím</a:t>
            </a:r>
            <a:r>
              <a:rPr lang="en-GB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databázového</a:t>
            </a:r>
            <a:r>
              <a:rPr lang="en-GB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klíče</a:t>
            </a:r>
            <a:r>
              <a:rPr lang="en-GB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GB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Útoku</a:t>
            </a:r>
            <a:r>
              <a:rPr lang="en-GB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man-in-the middle je </a:t>
            </a:r>
            <a:r>
              <a:rPr lang="en-GB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zabráněno</a:t>
            </a:r>
            <a:r>
              <a:rPr lang="en-GB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pomocí</a:t>
            </a:r>
            <a:r>
              <a:rPr lang="en-GB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SCP, </a:t>
            </a:r>
            <a:r>
              <a:rPr lang="en-GB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který</a:t>
            </a:r>
            <a:r>
              <a:rPr lang="en-GB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ověřuje</a:t>
            </a:r>
            <a:r>
              <a:rPr lang="en-GB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příchozí</a:t>
            </a:r>
            <a:r>
              <a:rPr lang="en-GB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APDU commands </a:t>
            </a:r>
            <a:r>
              <a:rPr lang="en-GB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pomocí</a:t>
            </a:r>
            <a:r>
              <a:rPr lang="en-GB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MAC (Message Authentication Code). </a:t>
            </a:r>
            <a:r>
              <a:rPr lang="en-GB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Tento</a:t>
            </a:r>
            <a:r>
              <a:rPr lang="en-GB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způsob</a:t>
            </a:r>
            <a:r>
              <a:rPr lang="en-GB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jsem</a:t>
            </a:r>
            <a:r>
              <a:rPr lang="en-GB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musel</a:t>
            </a:r>
            <a:r>
              <a:rPr lang="en-GB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zvolit</a:t>
            </a:r>
            <a:r>
              <a:rPr lang="en-GB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práve</a:t>
            </a:r>
            <a:r>
              <a:rPr lang="en-GB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kvůli</a:t>
            </a:r>
            <a:r>
              <a:rPr lang="en-GB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podpoře</a:t>
            </a:r>
            <a:r>
              <a:rPr lang="en-GB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pouze</a:t>
            </a:r>
            <a:r>
              <a:rPr lang="en-GB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staršího</a:t>
            </a:r>
            <a:r>
              <a:rPr lang="en-GB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protokolu</a:t>
            </a:r>
            <a:r>
              <a:rPr lang="en-GB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SCP02, </a:t>
            </a:r>
            <a:r>
              <a:rPr lang="en-GB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kde</a:t>
            </a:r>
            <a:r>
              <a:rPr lang="en-GB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nastal</a:t>
            </a:r>
            <a:r>
              <a:rPr lang="en-GB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problém</a:t>
            </a:r>
            <a:r>
              <a:rPr lang="en-GB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se </a:t>
            </a:r>
            <a:r>
              <a:rPr lang="en-GB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šifrováním</a:t>
            </a:r>
            <a:r>
              <a:rPr lang="en-GB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datového</a:t>
            </a:r>
            <a:r>
              <a:rPr lang="en-GB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pole v APDU response, </a:t>
            </a:r>
            <a:r>
              <a:rPr lang="en-GB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kde</a:t>
            </a:r>
            <a:r>
              <a:rPr lang="en-GB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je </a:t>
            </a:r>
            <a:r>
              <a:rPr lang="en-GB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přenášen</a:t>
            </a:r>
            <a:r>
              <a:rPr lang="en-GB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klíč</a:t>
            </a:r>
            <a:r>
              <a:rPr lang="en-GB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3935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00501-5588-451F-9299-EFF0EDA6E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6" y="609600"/>
            <a:ext cx="6447501" cy="1320800"/>
          </a:xfrm>
        </p:spPr>
        <p:txBody>
          <a:bodyPr>
            <a:normAutofit fontScale="90000"/>
          </a:bodyPr>
          <a:lstStyle/>
          <a:p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Otázka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3/3: What are the conditions that must be met for your solution to actually increase the security of KeePass?</a:t>
            </a:r>
            <a:endParaRPr lang="cs-CZ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4B6B3-D516-4B7E-BC90-2CB70713C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126" y="2672317"/>
            <a:ext cx="6447501" cy="3880773"/>
          </a:xfrm>
        </p:spPr>
        <p:txBody>
          <a:bodyPr>
            <a:normAutofit fontScale="92500" lnSpcReduction="10000"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cs-CZ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Bezpečnost pluginu do velké míry závisí na bezpečnosti Windows </a:t>
            </a:r>
            <a:r>
              <a:rPr lang="cs-CZ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account</a:t>
            </a:r>
            <a:r>
              <a:rPr lang="cs-CZ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je tedy vhodné mít </a:t>
            </a:r>
            <a:r>
              <a:rPr lang="cs-CZ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Win</a:t>
            </a:r>
            <a:r>
              <a:rPr lang="cs-CZ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cs-CZ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Account</a:t>
            </a:r>
            <a:r>
              <a:rPr lang="cs-CZ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chráněn bezpečným heslem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cs-CZ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Plugin chrání proti situacím kdy Vám byla databáze odcizena(přenesena na jiné PC) společně s heslem - útočníkovi bude chybět karta, kterou není schopen jednoduše nahradit.</a:t>
            </a:r>
            <a:endParaRPr lang="en-GB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</a:t>
            </a:r>
            <a:r>
              <a:rPr lang="cs-CZ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Plugin předpokládá systém bez </a:t>
            </a:r>
            <a:r>
              <a:rPr lang="cs-CZ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keyloggerů</a:t>
            </a:r>
            <a:r>
              <a:rPr lang="cs-CZ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proti kterým poskytuje jen částečnou ochranu. Při zjištění databázového hesla a </a:t>
            </a:r>
            <a:r>
              <a:rPr lang="cs-CZ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PINu</a:t>
            </a:r>
            <a:r>
              <a:rPr lang="cs-CZ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bude útočník schopen databázi otevřít, pokud získá kontrolu nad systémem. Nicméně po přenesení databáze na jiný PC tuto schopnost ztratí.</a:t>
            </a:r>
          </a:p>
          <a:p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Vytvoření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zálohy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databázového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klíče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Windows account a KeePass Emergency Sheet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09123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00501-5588-451F-9299-EFF0EDA6E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6" y="609600"/>
            <a:ext cx="6447501" cy="1320800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Osnova</a:t>
            </a:r>
            <a:endParaRPr lang="cs-CZ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4B6B3-D516-4B7E-BC90-2CB70713C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126" y="2160589"/>
            <a:ext cx="6447501" cy="3880773"/>
          </a:xfrm>
        </p:spPr>
        <p:txBody>
          <a:bodyPr>
            <a:normAutofit/>
          </a:bodyPr>
          <a:lstStyle/>
          <a:p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Cíle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práce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KeePass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správce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hesel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jeho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možnosti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Představení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Java Card</a:t>
            </a:r>
          </a:p>
          <a:p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Bezpečnostní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model</a:t>
            </a:r>
          </a:p>
          <a:p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Popis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řešení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Zhodnocení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výsledku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práce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1B00674C-2822-4644-A461-B7B48185BF40}"/>
              </a:ext>
            </a:extLst>
          </p:cNvPr>
          <p:cNvSpPr txBox="1">
            <a:spLocks/>
          </p:cNvSpPr>
          <p:nvPr/>
        </p:nvSpPr>
        <p:spPr>
          <a:xfrm>
            <a:off x="3967557" y="6041362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7333891-D5E7-4C7B-BF1D-E855E53CB5A8}" type="slidenum"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/8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510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00501-5588-451F-9299-EFF0EDA6E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6" y="609600"/>
            <a:ext cx="6447501" cy="1320800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Cíle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práce</a:t>
            </a:r>
            <a:endParaRPr lang="cs-CZ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4B6B3-D516-4B7E-BC90-2CB70713C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126" y="2160589"/>
            <a:ext cx="6447501" cy="3880773"/>
          </a:xfrm>
        </p:spPr>
        <p:txBody>
          <a:bodyPr>
            <a:normAutofit/>
          </a:bodyPr>
          <a:lstStyle/>
          <a:p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Ukázat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možnosti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tvorby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autentizačních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appletů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pro KeePass</a:t>
            </a:r>
          </a:p>
          <a:p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Prozkoumat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zdokumentovat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možnosti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ACOSJ Java Card pro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autentizaci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Ukázat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způsob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tvorby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Java Card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Appletů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Vytvořit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bezpečnostní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model a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navrhnout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řešení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Vytvořit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PoC plugin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využívající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tuto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Java Card</a:t>
            </a: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F9726048-085B-4416-AF7B-E69B4600D1F8}"/>
              </a:ext>
            </a:extLst>
          </p:cNvPr>
          <p:cNvSpPr txBox="1">
            <a:spLocks/>
          </p:cNvSpPr>
          <p:nvPr/>
        </p:nvSpPr>
        <p:spPr>
          <a:xfrm>
            <a:off x="3967557" y="6041362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7333891-D5E7-4C7B-BF1D-E855E53CB5A8}" type="slidenum"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/8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754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00501-5588-451F-9299-EFF0EDA6E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6" y="609600"/>
            <a:ext cx="6447501" cy="13208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KeePass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správce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hesel</a:t>
            </a:r>
            <a:endParaRPr lang="cs-CZ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4B6B3-D516-4B7E-BC90-2CB70713C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126" y="2160589"/>
            <a:ext cx="6447501" cy="3880773"/>
          </a:xfrm>
        </p:spPr>
        <p:txBody>
          <a:bodyPr>
            <a:normAutofit/>
          </a:bodyPr>
          <a:lstStyle/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Open-source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správce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hesel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Oficiálně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pro Microsoft Windows </a:t>
            </a:r>
          </a:p>
          <a:p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Systém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zásuvných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modulů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umožňuje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vytvořit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vlastní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autentizační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plugin – </a:t>
            </a:r>
            <a:r>
              <a:rPr lang="en-GB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KeyProvider</a:t>
            </a: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Plugin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psaný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v C# -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dědí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ze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tříd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KeyProvider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Plugin</a:t>
            </a:r>
          </a:p>
          <a:p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Důležité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metody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:  Initialize, Terminate, </a:t>
            </a:r>
            <a:r>
              <a:rPr lang="en-GB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GetKey</a:t>
            </a: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Metoda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GetKey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odemyká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databázi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musí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jí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být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dodán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klíč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BE8869C3-5395-47A7-A2A7-AF998D18508A}"/>
              </a:ext>
            </a:extLst>
          </p:cNvPr>
          <p:cNvSpPr txBox="1">
            <a:spLocks/>
          </p:cNvSpPr>
          <p:nvPr/>
        </p:nvSpPr>
        <p:spPr>
          <a:xfrm>
            <a:off x="3967557" y="6041362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7333891-D5E7-4C7B-BF1D-E855E53CB5A8}" type="slidenum"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4</a:t>
            </a:fld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/8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D53FD1B-436D-4005-8F0F-AD85A1B4F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867" y="883567"/>
            <a:ext cx="2739583" cy="209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002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00501-5588-451F-9299-EFF0EDA6E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6" y="609600"/>
            <a:ext cx="6447501" cy="13208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ACOSJ Java Card</a:t>
            </a:r>
            <a:endParaRPr lang="cs-CZ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4B6B3-D516-4B7E-BC90-2CB70713C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126" y="2160589"/>
            <a:ext cx="6447501" cy="3880773"/>
          </a:xfrm>
        </p:spPr>
        <p:txBody>
          <a:bodyPr>
            <a:normAutofit/>
          </a:bodyPr>
          <a:lstStyle/>
          <a:p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Funguje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základě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Java Card Virtual Machine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Na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kartě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běží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Java Applet –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KeePass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komunikuje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s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tímto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appletem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Každý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Applet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dědí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ze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třídy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Applet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Applet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musí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být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před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použitím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vybrán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metoda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</a:p>
          <a:p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Nabízí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uzamčení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pomocí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PIN, Secure Channel Protocol,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šifrování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pomocí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RSA</a:t>
            </a:r>
          </a:p>
          <a:p>
            <a:endParaRPr 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cs-CZ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89B4F393-FBC1-4C89-9285-B148DEC9708C}"/>
              </a:ext>
            </a:extLst>
          </p:cNvPr>
          <p:cNvSpPr txBox="1">
            <a:spLocks/>
          </p:cNvSpPr>
          <p:nvPr/>
        </p:nvSpPr>
        <p:spPr>
          <a:xfrm>
            <a:off x="3967557" y="6041362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7333891-D5E7-4C7B-BF1D-E855E53CB5A8}" type="slidenum"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5</a:t>
            </a:fld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/8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8F3FE2C3-FB17-4581-9477-8E36A9991B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585" y="-682188"/>
            <a:ext cx="3747782" cy="374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654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3495094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495095" y="-3"/>
            <a:ext cx="792559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7C535-F8AC-4100-AF0D-89964102B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315" y="643467"/>
            <a:ext cx="3152284" cy="1375608"/>
          </a:xfrm>
        </p:spPr>
        <p:txBody>
          <a:bodyPr anchor="ctr">
            <a:normAutofit/>
          </a:bodyPr>
          <a:lstStyle/>
          <a:p>
            <a:r>
              <a:rPr lang="en-GB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Bezpečnostní</a:t>
            </a: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</a:t>
            </a:r>
            <a:endParaRPr lang="cs-CZ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66EDF-5E5E-4C0C-A297-77D2AF3BC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15" y="2160590"/>
            <a:ext cx="2980457" cy="344011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Nezašifrovaná</a:t>
            </a:r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komunikace</a:t>
            </a:r>
            <a:endParaRPr lang="en-GB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Snadná</a:t>
            </a:r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emulace</a:t>
            </a:r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 Card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Zneužítí</a:t>
            </a:r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při</a:t>
            </a:r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odcizení</a:t>
            </a:r>
            <a:endParaRPr lang="en-GB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Vhodné</a:t>
            </a: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generování</a:t>
            </a: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databázového</a:t>
            </a: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klíče</a:t>
            </a:r>
            <a:endParaRPr lang="cs-CZ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C5FABCE6-3072-4D96-856E-90E481A52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96" y="906011"/>
            <a:ext cx="4603154" cy="5044552"/>
          </a:xfrm>
          <a:prstGeom prst="rect">
            <a:avLst/>
          </a:prstGeom>
        </p:spPr>
      </p:pic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16772" y="4013200"/>
            <a:ext cx="336549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FEA6AF2C-F9C4-48FF-A84B-80071E4D0DB2}"/>
              </a:ext>
            </a:extLst>
          </p:cNvPr>
          <p:cNvSpPr txBox="1">
            <a:spLocks/>
          </p:cNvSpPr>
          <p:nvPr/>
        </p:nvSpPr>
        <p:spPr>
          <a:xfrm>
            <a:off x="3967557" y="6041362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7333891-D5E7-4C7B-BF1D-E855E53CB5A8}" type="slidenum"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6</a:t>
            </a:fld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/8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811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3495094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495095" y="-3"/>
            <a:ext cx="792559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00501-5588-451F-9299-EFF0EDA6E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315" y="643467"/>
            <a:ext cx="3152284" cy="1375608"/>
          </a:xfrm>
        </p:spPr>
        <p:txBody>
          <a:bodyPr anchor="ctr">
            <a:normAutofit/>
          </a:bodyPr>
          <a:lstStyle/>
          <a:p>
            <a:r>
              <a:rPr lang="en-GB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Popis</a:t>
            </a: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řešení</a:t>
            </a:r>
            <a:endParaRPr lang="cs-CZ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4B6B3-D516-4B7E-BC90-2CB70713C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15" y="2160590"/>
            <a:ext cx="2980457" cy="344011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Uzamčení</a:t>
            </a:r>
            <a:r>
              <a:rPr lang="en-GB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karty</a:t>
            </a:r>
            <a:r>
              <a:rPr lang="en-GB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pomocí</a:t>
            </a:r>
            <a:r>
              <a:rPr lang="en-GB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PIN</a:t>
            </a:r>
            <a:r>
              <a:rPr lang="en-GB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kódu</a:t>
            </a:r>
            <a:endParaRPr lang="en-GB" sz="1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GB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Použítí</a:t>
            </a:r>
            <a:r>
              <a:rPr lang="en-GB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Channel </a:t>
            </a:r>
            <a:r>
              <a:rPr lang="en-GB" sz="15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Protocolu</a:t>
            </a:r>
            <a:r>
              <a:rPr lang="en-GB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GB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ověření</a:t>
            </a:r>
            <a:r>
              <a:rPr lang="en-GB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že</a:t>
            </a:r>
            <a:r>
              <a:rPr lang="en-GB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účastníci</a:t>
            </a:r>
            <a:r>
              <a:rPr lang="en-GB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skutečně</a:t>
            </a:r>
            <a:r>
              <a:rPr lang="en-GB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komunikují</a:t>
            </a:r>
            <a:r>
              <a:rPr lang="en-GB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spolu</a:t>
            </a:r>
            <a:br>
              <a:rPr lang="en-GB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(MAC – Message Authentication Code)</a:t>
            </a:r>
          </a:p>
          <a:p>
            <a:pPr>
              <a:lnSpc>
                <a:spcPct val="90000"/>
              </a:lnSpc>
            </a:pPr>
            <a:r>
              <a:rPr lang="en-GB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Zašifrování</a:t>
            </a:r>
            <a:r>
              <a:rPr lang="en-GB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databázového</a:t>
            </a:r>
            <a:r>
              <a:rPr lang="en-GB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klíče</a:t>
            </a:r>
            <a:r>
              <a:rPr lang="en-GB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pomocí</a:t>
            </a:r>
            <a:r>
              <a:rPr lang="en-GB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RSA pro </a:t>
            </a:r>
            <a:r>
              <a:rPr lang="en-GB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přenos</a:t>
            </a:r>
            <a:r>
              <a:rPr lang="en-GB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 </a:t>
            </a:r>
            <a:r>
              <a:rPr lang="en-GB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karty</a:t>
            </a:r>
            <a:r>
              <a:rPr lang="en-GB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GB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pluginu</a:t>
            </a:r>
            <a:endParaRPr lang="en-GB" sz="1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GB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Generování</a:t>
            </a:r>
            <a:r>
              <a:rPr lang="en-GB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5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databázového</a:t>
            </a:r>
            <a:r>
              <a:rPr lang="en-GB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5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klíče</a:t>
            </a:r>
            <a:r>
              <a:rPr lang="en-GB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přímo</a:t>
            </a:r>
            <a:r>
              <a:rPr lang="en-GB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 </a:t>
            </a:r>
            <a:r>
              <a:rPr lang="en-GB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kartě</a:t>
            </a:r>
            <a:r>
              <a:rPr lang="en-GB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pomocí</a:t>
            </a:r>
            <a:r>
              <a:rPr lang="en-GB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bezpečného</a:t>
            </a:r>
            <a:r>
              <a:rPr lang="en-GB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algoritmu</a:t>
            </a:r>
            <a:endParaRPr lang="en-GB" sz="1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GB" sz="1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GB" sz="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GB" sz="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GB" sz="1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GB" sz="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cs-CZ" sz="1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2395275-598D-4171-953A-EB3401E22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462" y="1568742"/>
            <a:ext cx="4229164" cy="3892492"/>
          </a:xfrm>
          <a:prstGeom prst="rect">
            <a:avLst/>
          </a:prstGeom>
        </p:spPr>
      </p:pic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16772" y="4013200"/>
            <a:ext cx="336549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66B6263B-9468-4B1D-B3E2-9B65AE30331C}"/>
              </a:ext>
            </a:extLst>
          </p:cNvPr>
          <p:cNvSpPr txBox="1">
            <a:spLocks/>
          </p:cNvSpPr>
          <p:nvPr/>
        </p:nvSpPr>
        <p:spPr>
          <a:xfrm>
            <a:off x="3967557" y="6041362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7333891-D5E7-4C7B-BF1D-E855E53CB5A8}" type="slidenum"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7</a:t>
            </a:fld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/8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126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00501-5588-451F-9299-EFF0EDA6E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6" y="609600"/>
            <a:ext cx="6447501" cy="1320800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Výsledek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práce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zhodnocení</a:t>
            </a:r>
            <a:endParaRPr lang="cs-CZ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4B6B3-D516-4B7E-BC90-2CB70713C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126" y="2160589"/>
            <a:ext cx="6447501" cy="3880773"/>
          </a:xfrm>
        </p:spPr>
        <p:txBody>
          <a:bodyPr>
            <a:normAutofit/>
          </a:bodyPr>
          <a:lstStyle/>
          <a:p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Popis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důležitých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metod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pro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psaní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KeePass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pluginů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Popis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důležitých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metod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pro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psání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Java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Appletu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Ukázka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autentizačních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možností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Java Card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PoC KeePass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pluginu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který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využívá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JavaCard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k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ověření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uživatele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Zhodnocení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Karta je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využitelná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jako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2.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faktor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Vhodnější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je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použí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novější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kartu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podporující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SCP03(AES)</a:t>
            </a:r>
          </a:p>
          <a:p>
            <a:pPr lvl="1"/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DCE3B-98EB-4ED6-A28A-32A86A8CB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7557" y="6041362"/>
            <a:ext cx="512638" cy="365125"/>
          </a:xfrm>
        </p:spPr>
        <p:txBody>
          <a:bodyPr/>
          <a:lstStyle/>
          <a:p>
            <a:fld id="{47333891-D5E7-4C7B-BF1D-E855E53CB5A8}" type="slidenum"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/8</a:t>
            </a:r>
          </a:p>
        </p:txBody>
      </p:sp>
    </p:spTree>
    <p:extLst>
      <p:ext uri="{BB962C8B-B14F-4D97-AF65-F5344CB8AC3E}">
        <p14:creationId xmlns:p14="http://schemas.microsoft.com/office/powerpoint/2010/main" val="2505912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0F722-5320-4D2B-94B8-DD398808B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556" y="2705668"/>
            <a:ext cx="7736694" cy="1446663"/>
          </a:xfrm>
        </p:spPr>
        <p:txBody>
          <a:bodyPr/>
          <a:lstStyle/>
          <a:p>
            <a:pPr algn="ctr"/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Děkuji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za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pozornost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2047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8">
      <a:dk1>
        <a:sysClr val="windowText" lastClr="000000"/>
      </a:dk1>
      <a:lt1>
        <a:sysClr val="window" lastClr="FFFFFF"/>
      </a:lt1>
      <a:dk2>
        <a:srgbClr val="2566AE"/>
      </a:dk2>
      <a:lt2>
        <a:srgbClr val="DBEFF9"/>
      </a:lt2>
      <a:accent1>
        <a:srgbClr val="438AD7"/>
      </a:accent1>
      <a:accent2>
        <a:srgbClr val="438AD7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2069</TotalTime>
  <Words>552</Words>
  <Application>Microsoft Office PowerPoint</Application>
  <PresentationFormat>On-screen Show (4:3)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Technika-Bold</vt:lpstr>
      <vt:lpstr>Times New Roman</vt:lpstr>
      <vt:lpstr>Wingdings 3</vt:lpstr>
      <vt:lpstr>Trebuchet MS</vt:lpstr>
      <vt:lpstr>Calibri</vt:lpstr>
      <vt:lpstr>Facet</vt:lpstr>
      <vt:lpstr>Java Card Second-factor Authentication Plugin for KeePass</vt:lpstr>
      <vt:lpstr>Osnova</vt:lpstr>
      <vt:lpstr>Cíle práce</vt:lpstr>
      <vt:lpstr>KeePass správce hesel</vt:lpstr>
      <vt:lpstr>ACOSJ Java Card</vt:lpstr>
      <vt:lpstr>Bezpečnostní model</vt:lpstr>
      <vt:lpstr>Popis řešení</vt:lpstr>
      <vt:lpstr>Výsledek práce a zhodnocení</vt:lpstr>
      <vt:lpstr>Děkuji za pozornost</vt:lpstr>
      <vt:lpstr>Otázka 1/3: What was the actual objective of this thesis?</vt:lpstr>
      <vt:lpstr>Otázka 2/3: What security benefits do you expect from the use of RSA in your code?</vt:lpstr>
      <vt:lpstr>Otázka 3/3: What are the conditions that must be met for your solution to actually increase the security of KeePass?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Card Second-factor Authentication Plugin for KeePass</dc:title>
  <dc:creator>Winkler, Erich</dc:creator>
  <cp:lastModifiedBy>Winkler, Erich</cp:lastModifiedBy>
  <cp:revision>56</cp:revision>
  <dcterms:created xsi:type="dcterms:W3CDTF">2021-12-07T17:53:23Z</dcterms:created>
  <dcterms:modified xsi:type="dcterms:W3CDTF">2022-02-04T16:52:52Z</dcterms:modified>
</cp:coreProperties>
</file>