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
      <p:font typeface="Caveat SemiBo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22" Type="http://schemas.openxmlformats.org/officeDocument/2006/relationships/font" Target="fonts/CaveatSemiBold-bold.fntdata"/><Relationship Id="rId10" Type="http://schemas.openxmlformats.org/officeDocument/2006/relationships/slide" Target="slides/slide5.xml"/><Relationship Id="rId21" Type="http://schemas.openxmlformats.org/officeDocument/2006/relationships/font" Target="fonts/CaveatSemiBo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2fadc17d2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2fadc17d2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2fadc17d2_4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2fadc17d2_4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ed9bf5b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ed9bf5b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2fadc17d2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2fadc17d2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e730a4ff5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e730a4ff5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ed9bf5b8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ed9bf5b8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f2fadc17d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f2fadc17d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ecee7f6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ecee7f6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Hackathon Project</a:t>
            </a:r>
            <a:endParaRPr>
              <a:latin typeface="Nunito"/>
              <a:ea typeface="Nunito"/>
              <a:cs typeface="Nunito"/>
              <a:sym typeface="Nunito"/>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Nathan, Kevin, Shaurya and Shubhan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Kevin - presenting and developing concepts</a:t>
            </a:r>
            <a:endParaRPr b="1" sz="1500"/>
          </a:p>
          <a:p>
            <a:pPr indent="0" lvl="0" marL="0" rtl="0" algn="l">
              <a:spcBef>
                <a:spcPts val="1200"/>
              </a:spcBef>
              <a:spcAft>
                <a:spcPts val="0"/>
              </a:spcAft>
              <a:buNone/>
            </a:pPr>
            <a:r>
              <a:rPr b="1" lang="en" sz="1500"/>
              <a:t>Nathan - coding and presenting ideas</a:t>
            </a:r>
            <a:endParaRPr b="1" sz="1500"/>
          </a:p>
          <a:p>
            <a:pPr indent="0" lvl="0" marL="0" rtl="0" algn="l">
              <a:spcBef>
                <a:spcPts val="1200"/>
              </a:spcBef>
              <a:spcAft>
                <a:spcPts val="0"/>
              </a:spcAft>
              <a:buNone/>
            </a:pPr>
            <a:r>
              <a:rPr b="1" lang="en" sz="1500"/>
              <a:t>Shaurya - coding and presenting ideas</a:t>
            </a:r>
            <a:endParaRPr b="1" sz="1500"/>
          </a:p>
          <a:p>
            <a:pPr indent="0" lvl="0" marL="0" rtl="0" algn="l">
              <a:spcBef>
                <a:spcPts val="1200"/>
              </a:spcBef>
              <a:spcAft>
                <a:spcPts val="1200"/>
              </a:spcAft>
              <a:buNone/>
            </a:pPr>
            <a:r>
              <a:rPr b="1" lang="en" sz="1500"/>
              <a:t>Shubhan - presenting and moral support</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 faced </a:t>
            </a:r>
            <a:endParaRPr/>
          </a:p>
        </p:txBody>
      </p:sp>
      <p:sp>
        <p:nvSpPr>
          <p:cNvPr id="290" name="Google Shape;290;p15"/>
          <p:cNvSpPr txBox="1"/>
          <p:nvPr>
            <p:ph idx="1" type="body"/>
          </p:nvPr>
        </p:nvSpPr>
        <p:spPr>
          <a:xfrm>
            <a:off x="1056750" y="1597875"/>
            <a:ext cx="7030500" cy="2541600"/>
          </a:xfrm>
          <a:prstGeom prst="rect">
            <a:avLst/>
          </a:prstGeom>
        </p:spPr>
        <p:txBody>
          <a:bodyPr anchorCtr="0" anchor="ctr" bIns="91425" lIns="91425" spcFirstLastPara="1" rIns="91425" wrap="square" tIns="91425">
            <a:noAutofit/>
          </a:bodyPr>
          <a:lstStyle/>
          <a:p>
            <a:pPr indent="0" lvl="0" marL="0" rtl="0" algn="ctr">
              <a:lnSpc>
                <a:spcPct val="95000"/>
              </a:lnSpc>
              <a:spcBef>
                <a:spcPts val="0"/>
              </a:spcBef>
              <a:spcAft>
                <a:spcPts val="0"/>
              </a:spcAft>
              <a:buNone/>
            </a:pPr>
            <a:r>
              <a:rPr lang="en" sz="1600"/>
              <a:t>Teachers: giving personalized feedback to students </a:t>
            </a:r>
            <a:endParaRPr sz="1600"/>
          </a:p>
          <a:p>
            <a:pPr indent="0" lvl="0" marL="0" rtl="0" algn="l">
              <a:lnSpc>
                <a:spcPct val="95000"/>
              </a:lnSpc>
              <a:spcBef>
                <a:spcPts val="1200"/>
              </a:spcBef>
              <a:spcAft>
                <a:spcPts val="0"/>
              </a:spcAft>
              <a:buNone/>
            </a:pPr>
            <a:r>
              <a:rPr lang="en" sz="1600"/>
              <a:t>-------------------------------------------------------------------------------</a:t>
            </a:r>
            <a:endParaRPr sz="1600"/>
          </a:p>
          <a:p>
            <a:pPr indent="0" lvl="0" marL="0" rtl="0" algn="ctr">
              <a:lnSpc>
                <a:spcPct val="95000"/>
              </a:lnSpc>
              <a:spcBef>
                <a:spcPts val="1200"/>
              </a:spcBef>
              <a:spcAft>
                <a:spcPts val="1200"/>
              </a:spcAft>
              <a:buNone/>
            </a:pPr>
            <a:r>
              <a:rPr lang="en" sz="1600"/>
              <a:t>Students: Having extra help with learning topics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 Analysis</a:t>
            </a:r>
            <a:endParaRPr/>
          </a:p>
          <a:p>
            <a:pPr indent="0" lvl="0" marL="0" rtl="0" algn="l">
              <a:spcBef>
                <a:spcPts val="0"/>
              </a:spcBef>
              <a:spcAft>
                <a:spcPts val="0"/>
              </a:spcAft>
              <a:buNone/>
            </a:pPr>
            <a:r>
              <a:rPr lang="en" sz="1666"/>
              <a:t>(Who all are affected by this Website)</a:t>
            </a:r>
            <a:endParaRPr sz="1666"/>
          </a:p>
        </p:txBody>
      </p:sp>
      <p:sp>
        <p:nvSpPr>
          <p:cNvPr id="296" name="Google Shape;296;p16"/>
          <p:cNvSpPr txBox="1"/>
          <p:nvPr>
            <p:ph idx="1" type="body"/>
          </p:nvPr>
        </p:nvSpPr>
        <p:spPr>
          <a:xfrm>
            <a:off x="1056750" y="1524975"/>
            <a:ext cx="7030500" cy="25416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sz="1800"/>
              <a:t>Students</a:t>
            </a:r>
            <a:endParaRPr sz="1800"/>
          </a:p>
          <a:p>
            <a:pPr indent="-342900" lvl="0" marL="457200" rtl="0" algn="l">
              <a:spcBef>
                <a:spcPts val="0"/>
              </a:spcBef>
              <a:spcAft>
                <a:spcPts val="0"/>
              </a:spcAft>
              <a:buSzPts val="1800"/>
              <a:buChar char="●"/>
            </a:pPr>
            <a:r>
              <a:rPr lang="en" sz="1800"/>
              <a:t>Teachers</a:t>
            </a:r>
            <a:endParaRPr sz="1800"/>
          </a:p>
          <a:p>
            <a:pPr indent="-342900" lvl="0" marL="457200" rtl="0" algn="l">
              <a:spcBef>
                <a:spcPts val="0"/>
              </a:spcBef>
              <a:spcAft>
                <a:spcPts val="0"/>
              </a:spcAft>
              <a:buSzPts val="1800"/>
              <a:buChar char="●"/>
            </a:pPr>
            <a:r>
              <a:rPr lang="en" sz="1800"/>
              <a:t>The Schools IT</a:t>
            </a:r>
            <a:endParaRPr sz="1800"/>
          </a:p>
          <a:p>
            <a:pPr indent="-342900" lvl="0" marL="457200" rtl="0" algn="l">
              <a:spcBef>
                <a:spcPts val="0"/>
              </a:spcBef>
              <a:spcAft>
                <a:spcPts val="0"/>
              </a:spcAft>
              <a:buSzPts val="1800"/>
              <a:buChar char="●"/>
            </a:pPr>
            <a:r>
              <a:rPr lang="en" sz="1800"/>
              <a:t>Students Grades</a:t>
            </a:r>
            <a:endParaRPr sz="1800"/>
          </a:p>
          <a:p>
            <a:pPr indent="-342900" lvl="0" marL="457200" rtl="0" algn="l">
              <a:spcBef>
                <a:spcPts val="0"/>
              </a:spcBef>
              <a:spcAft>
                <a:spcPts val="0"/>
              </a:spcAft>
              <a:buSzPts val="1800"/>
              <a:buChar char="●"/>
            </a:pPr>
            <a:r>
              <a:rPr lang="en" sz="1800"/>
              <a:t>Parents</a:t>
            </a:r>
            <a:endParaRPr sz="1800"/>
          </a:p>
          <a:p>
            <a:pPr indent="-342900" lvl="0" marL="457200" rtl="0" algn="l">
              <a:spcBef>
                <a:spcPts val="0"/>
              </a:spcBef>
              <a:spcAft>
                <a:spcPts val="0"/>
              </a:spcAft>
              <a:buSzPts val="1800"/>
              <a:buChar char="●"/>
            </a:pPr>
            <a:r>
              <a:rPr lang="en" sz="1800"/>
              <a:t>The school administration and the overall organization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1: For students </a:t>
            </a:r>
            <a:endParaRPr/>
          </a:p>
        </p:txBody>
      </p:sp>
      <p:sp>
        <p:nvSpPr>
          <p:cNvPr id="302" name="Google Shape;302;p17"/>
          <p:cNvSpPr txBox="1"/>
          <p:nvPr>
            <p:ph idx="1" type="body"/>
          </p:nvPr>
        </p:nvSpPr>
        <p:spPr>
          <a:xfrm>
            <a:off x="1297500" y="1428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500"/>
              <a:t>Our proposal for students includes a learning aid that can support all areas of learning within the previous website, There is no impartiality towards any student, and cannot assist a student in cheating . We also hope to establish a calm learning environment for students who are having difficulty with specific assignments. Even though teachers are available to assist, this could help students understand the material better. Additionally, outside assistance can be provided, and extra wellbeing can be maintained in the event that a child experiences too much stress. All of this is guided by artificial intelligence (AI), which has been tested and proven to provide accurate answers in every subject with 15 seconds. This idea has an extremely bright future and great accuracy. This idea has an extremely bright future and great accuracy for student whole learn in different ways.</a:t>
            </a:r>
            <a:endParaRPr sz="1500"/>
          </a:p>
          <a:p>
            <a:pPr indent="0" lvl="0" marL="0" rtl="0" algn="l">
              <a:lnSpc>
                <a:spcPct val="105000"/>
              </a:lnSpc>
              <a:spcBef>
                <a:spcPts val="1200"/>
              </a:spcBef>
              <a:spcAft>
                <a:spcPts val="1200"/>
              </a:spcAft>
              <a:buSzPts val="688"/>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2: For teachers </a:t>
            </a:r>
            <a:endParaRPr/>
          </a:p>
        </p:txBody>
      </p:sp>
      <p:sp>
        <p:nvSpPr>
          <p:cNvPr id="308" name="Google Shape;308;p18"/>
          <p:cNvSpPr txBox="1"/>
          <p:nvPr>
            <p:ph idx="1" type="body"/>
          </p:nvPr>
        </p:nvSpPr>
        <p:spPr>
          <a:xfrm>
            <a:off x="1297500" y="134590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500"/>
              <a:t>Our group has made a section of the website just for teachers. We've examined the various challenges teachers face while working with children, including test-day stress, the learning process, and more. We have carefully considered our proposal and found it to be dependable and distinctive. Teachers can use this website to improve their comments for their fellow pupils. We understand the challenges we have in school because we are students ourselves. This is completely different from open AI as it is used to provide personalized feedback and can tell whether a student has utilised any AI at all in their work in less than 5 seconds. The idea put forwards a way that is more approachable to future gadgets, like the Apple Vision, which can be used in classrooms. we realise what an important role feedback plays on our overall grade, which can help students achieve even higher standards and teachers learn more about their students.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3: For Parents</a:t>
            </a:r>
            <a:endParaRPr/>
          </a:p>
        </p:txBody>
      </p:sp>
      <p:sp>
        <p:nvSpPr>
          <p:cNvPr id="314" name="Google Shape;314;p19"/>
          <p:cNvSpPr txBox="1"/>
          <p:nvPr>
            <p:ph idx="1" type="body"/>
          </p:nvPr>
        </p:nvSpPr>
        <p:spPr>
          <a:xfrm>
            <a:off x="1176600" y="1398025"/>
            <a:ext cx="7030500" cy="229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1500">
                <a:solidFill>
                  <a:srgbClr val="434343"/>
                </a:solidFill>
              </a:rPr>
              <a:t>Our proposal offers parents additional support to enhance their child's learning journey. These tools aim to personalize the learning experience, potentially reducing stress and improving topic comprehension. This is achieved through a learning aid that focuses on reinforcing challenging aspects of the subject matter. The tool can answer questions to clarify understanding without facilitating any form of academic dishonesty. Additionally, parents gain insights into their child's learning progress, allowing them to tailor their support effectively. By empowering parents with valuable resources, this approach has the potential to make a significant positive impact on families.</a:t>
            </a:r>
            <a:endParaRPr sz="1500">
              <a:solidFill>
                <a:srgbClr val="131314"/>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056750" y="1318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u="sng"/>
              <a:t>Evolution of this project: In 5 years </a:t>
            </a:r>
            <a:endParaRPr i="1" u="sng"/>
          </a:p>
        </p:txBody>
      </p:sp>
      <p:sp>
        <p:nvSpPr>
          <p:cNvPr id="320" name="Google Shape;320;p20"/>
          <p:cNvSpPr txBox="1"/>
          <p:nvPr>
            <p:ph idx="1" type="body"/>
          </p:nvPr>
        </p:nvSpPr>
        <p:spPr>
          <a:xfrm>
            <a:off x="147300" y="744450"/>
            <a:ext cx="8849400" cy="42777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b="1" lang="en" sz="1500"/>
              <a:t>AI Chatbot Integration: </a:t>
            </a:r>
            <a:r>
              <a:rPr lang="en" sz="1500"/>
              <a:t>The AI chatbot on your website will be evolved to provide even more personalized and effective support. It can answer complex questions, provide detailed explanations, and adapt its responses based on the student's learning style and needs.</a:t>
            </a:r>
            <a:endParaRPr sz="1500"/>
          </a:p>
          <a:p>
            <a:pPr indent="-323850" lvl="0" marL="457200" rtl="0" algn="l">
              <a:lnSpc>
                <a:spcPct val="105000"/>
              </a:lnSpc>
              <a:spcBef>
                <a:spcPts val="0"/>
              </a:spcBef>
              <a:spcAft>
                <a:spcPts val="0"/>
              </a:spcAft>
              <a:buSzPts val="1500"/>
              <a:buChar char="●"/>
            </a:pPr>
            <a:r>
              <a:rPr b="1" lang="en" sz="1500"/>
              <a:t>Student Information Hub:</a:t>
            </a:r>
            <a:r>
              <a:rPr lang="en" sz="1500"/>
              <a:t> The website serves as a central hub for student information, including academic resources, schedules, grades, and feedback. Students can easily access all the information they need in one place, improving their overall learning experience.</a:t>
            </a:r>
            <a:endParaRPr sz="1500"/>
          </a:p>
          <a:p>
            <a:pPr indent="-323850" lvl="0" marL="457200" rtl="0" algn="l">
              <a:lnSpc>
                <a:spcPct val="105000"/>
              </a:lnSpc>
              <a:spcBef>
                <a:spcPts val="0"/>
              </a:spcBef>
              <a:spcAft>
                <a:spcPts val="0"/>
              </a:spcAft>
              <a:buSzPts val="1500"/>
              <a:buChar char="●"/>
            </a:pPr>
            <a:r>
              <a:rPr b="1" lang="en" sz="1500"/>
              <a:t>Teacher Support Tools:</a:t>
            </a:r>
            <a:r>
              <a:rPr lang="en" sz="1500"/>
              <a:t> For teachers, the platform offers tools to grade students, provide feedback, and monitor student well-being. It can analyze student performance data to identify areas where students may need extra help, allowing teachers to provide targeted support.</a:t>
            </a:r>
            <a:endParaRPr sz="1500"/>
          </a:p>
          <a:p>
            <a:pPr indent="-323850" lvl="0" marL="457200" rtl="0" algn="l">
              <a:lnSpc>
                <a:spcPct val="105000"/>
              </a:lnSpc>
              <a:spcBef>
                <a:spcPts val="0"/>
              </a:spcBef>
              <a:spcAft>
                <a:spcPts val="0"/>
              </a:spcAft>
              <a:buSzPts val="1500"/>
              <a:buChar char="●"/>
            </a:pPr>
            <a:r>
              <a:rPr b="1" lang="en" sz="1500"/>
              <a:t>Feedback and Communication:</a:t>
            </a:r>
            <a:r>
              <a:rPr lang="en" sz="1500"/>
              <a:t> The platform will facilitate communication between students, teachers, and parents. Students can ask questions, receive feedback, and collaborate with their peers, while teachers can provide guidance and support in real-time.</a:t>
            </a:r>
            <a:endParaRPr sz="1500"/>
          </a:p>
          <a:p>
            <a:pPr indent="-323850" lvl="0" marL="457200" rtl="0" algn="l">
              <a:lnSpc>
                <a:spcPct val="105000"/>
              </a:lnSpc>
              <a:spcBef>
                <a:spcPts val="0"/>
              </a:spcBef>
              <a:spcAft>
                <a:spcPts val="0"/>
              </a:spcAft>
              <a:buSzPts val="1500"/>
              <a:buChar char="●"/>
            </a:pPr>
            <a:r>
              <a:rPr b="1" lang="en" sz="1500"/>
              <a:t>Well-Being Support:</a:t>
            </a:r>
            <a:r>
              <a:rPr lang="en" sz="1500"/>
              <a:t> In addition to academic support, the platform will includes features to support student well-being. This could include resources for mental health, stress management, and overall wellness, helping students thrive both academically and personally.</a:t>
            </a:r>
            <a:endParaRPr sz="1500"/>
          </a:p>
          <a:p>
            <a:pPr indent="-323850" lvl="0" marL="457200" rtl="0" algn="l">
              <a:lnSpc>
                <a:spcPct val="105000"/>
              </a:lnSpc>
              <a:spcBef>
                <a:spcPts val="0"/>
              </a:spcBef>
              <a:spcAft>
                <a:spcPts val="0"/>
              </a:spcAft>
              <a:buSzPts val="1500"/>
              <a:buChar char="●"/>
            </a:pPr>
            <a:r>
              <a:rPr b="1" lang="en" sz="1500"/>
              <a:t>Better </a:t>
            </a:r>
            <a:r>
              <a:rPr b="1" lang="en" sz="1500"/>
              <a:t>Accessibility</a:t>
            </a:r>
            <a:r>
              <a:rPr b="1" lang="en" sz="1500"/>
              <a:t>:</a:t>
            </a:r>
            <a:r>
              <a:rPr lang="en" sz="1500"/>
              <a:t> Have a more user-friendly GUI and contains better graphics and information which will be implemented on all School Platforms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4" name="Shape 324"/>
        <p:cNvGrpSpPr/>
        <p:nvPr/>
      </p:nvGrpSpPr>
      <p:grpSpPr>
        <a:xfrm>
          <a:off x="0" y="0"/>
          <a:ext cx="0" cy="0"/>
          <a:chOff x="0" y="0"/>
          <a:chExt cx="0" cy="0"/>
        </a:xfrm>
      </p:grpSpPr>
      <p:sp>
        <p:nvSpPr>
          <p:cNvPr id="325" name="Google Shape;325;p21"/>
          <p:cNvSpPr txBox="1"/>
          <p:nvPr/>
        </p:nvSpPr>
        <p:spPr>
          <a:xfrm>
            <a:off x="1648500" y="1442125"/>
            <a:ext cx="5847000" cy="2084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0">
                <a:solidFill>
                  <a:schemeClr val="dk2"/>
                </a:solidFill>
                <a:latin typeface="Caveat SemiBold"/>
                <a:ea typeface="Caveat SemiBold"/>
                <a:cs typeface="Caveat SemiBold"/>
                <a:sym typeface="Caveat SemiBold"/>
              </a:rPr>
              <a:t>Thank You</a:t>
            </a:r>
            <a:endParaRPr sz="12000">
              <a:solidFill>
                <a:schemeClr val="dk2"/>
              </a:solidFill>
              <a:latin typeface="Caveat SemiBold"/>
              <a:ea typeface="Caveat SemiBold"/>
              <a:cs typeface="Caveat SemiBold"/>
              <a:sym typeface="Cave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