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7" r:id="rId7"/>
    <p:sldId id="270" r:id="rId8"/>
    <p:sldId id="271" r:id="rId9"/>
    <p:sldId id="269" r:id="rId10"/>
    <p:sldId id="272" r:id="rId11"/>
    <p:sldId id="27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>
        <p:scale>
          <a:sx n="65" d="100"/>
          <a:sy n="65" d="100"/>
        </p:scale>
        <p:origin x="1358" y="5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04.10.2025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04.10.2025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35" y="915866"/>
            <a:ext cx="9985065" cy="2281355"/>
          </a:xfrm>
        </p:spPr>
        <p:txBody>
          <a:bodyPr/>
          <a:lstStyle/>
          <a:p>
            <a:r>
              <a:rPr lang="en-US" altLang="en-US" sz="7200" dirty="0" err="1">
                <a:latin typeface="Arial" panose="020B0604020202020204" pitchFamily="34" charset="0"/>
              </a:rPr>
              <a:t>EduHub</a:t>
            </a:r>
            <a:r>
              <a:rPr lang="en-US" altLang="en-US" sz="7200" dirty="0">
                <a:latin typeface="Arial" panose="020B0604020202020204" pitchFamily="34" charset="0"/>
              </a:rPr>
              <a:t>: E-Learning Platform Database with </a:t>
            </a:r>
            <a:r>
              <a:rPr lang="en-US" altLang="en-US" sz="7200" dirty="0" smtClean="0">
                <a:latin typeface="Arial" panose="020B0604020202020204" pitchFamily="34" charset="0"/>
              </a:rPr>
              <a:t>MongoDB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Godwin Emmanuel Bandawa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October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75" y="275627"/>
            <a:ext cx="5056083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Overview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2690"/>
            <a:ext cx="1137339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project serves to consolidate and demonstrate your comprehensive understanding of MongoDB database concepts, operations, and best practices. Through building a real-world application database, you will showcase your ability to design, implement, and optimize a NoSQL database solution that addresses practical business requirements. 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MongoDB was chosen (flexible schema, scalability, real-time queries).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 project goals: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&amp; implement MongoDB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 CRUD, analytics,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198" y="3031406"/>
            <a:ext cx="4686428" cy="22627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777"/>
            <a:ext cx="7379004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33272"/>
            <a:ext cx="5632269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</a:t>
            </a:r>
            <a:r>
              <a:rPr lang="en-US" dirty="0"/>
              <a:t>Structure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9921" y="1494862"/>
            <a:ext cx="631404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List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of collections: </a:t>
            </a:r>
            <a:r>
              <a:rPr lang="en-US" altLang="en-US" sz="2800" dirty="0">
                <a:solidFill>
                  <a:schemeClr val="bg1"/>
                </a:solidFill>
                <a:latin typeface="Arial Unicode MS" panose="020B0604020202020204" pitchFamily="34" charset="-128"/>
              </a:rPr>
              <a:t>users</a:t>
            </a:r>
            <a:r>
              <a:rPr lang="en-US" altLang="en-US" sz="2800" dirty="0">
                <a:solidFill>
                  <a:schemeClr val="bg1"/>
                </a:solidFill>
              </a:rPr>
              <a:t>, </a:t>
            </a:r>
            <a:r>
              <a:rPr lang="en-US" altLang="en-US" sz="2800" dirty="0">
                <a:solidFill>
                  <a:schemeClr val="bg1"/>
                </a:solidFill>
                <a:latin typeface="Arial Unicode MS" panose="020B0604020202020204" pitchFamily="34" charset="-128"/>
              </a:rPr>
              <a:t>courses</a:t>
            </a:r>
            <a:r>
              <a:rPr lang="en-US" altLang="en-US" sz="2800" dirty="0">
                <a:solidFill>
                  <a:schemeClr val="bg1"/>
                </a:solidFill>
              </a:rPr>
              <a:t>, </a:t>
            </a:r>
            <a:r>
              <a:rPr lang="en-US" altLang="en-US" sz="2800" dirty="0">
                <a:solidFill>
                  <a:schemeClr val="bg1"/>
                </a:solidFill>
                <a:latin typeface="Arial Unicode MS" panose="020B0604020202020204" pitchFamily="34" charset="-128"/>
              </a:rPr>
              <a:t>enrollments</a:t>
            </a:r>
            <a:r>
              <a:rPr lang="en-US" altLang="en-US" sz="2800" dirty="0">
                <a:solidFill>
                  <a:schemeClr val="bg1"/>
                </a:solidFill>
              </a:rPr>
              <a:t>, </a:t>
            </a:r>
            <a:r>
              <a:rPr lang="en-US" altLang="en-US" sz="2800" dirty="0">
                <a:solidFill>
                  <a:schemeClr val="bg1"/>
                </a:solidFill>
                <a:latin typeface="Arial Unicode MS" panose="020B0604020202020204" pitchFamily="34" charset="-128"/>
              </a:rPr>
              <a:t>lessons</a:t>
            </a:r>
            <a:r>
              <a:rPr lang="en-US" altLang="en-US" sz="2800" dirty="0">
                <a:solidFill>
                  <a:schemeClr val="bg1"/>
                </a:solidFill>
              </a:rPr>
              <a:t>, </a:t>
            </a:r>
            <a:r>
              <a:rPr lang="en-US" altLang="en-US" sz="2800" dirty="0">
                <a:solidFill>
                  <a:schemeClr val="bg1"/>
                </a:solidFill>
                <a:latin typeface="Arial Unicode MS" panose="020B0604020202020204" pitchFamily="34" charset="-128"/>
              </a:rPr>
              <a:t>assignments</a:t>
            </a:r>
            <a:r>
              <a:rPr lang="en-US" altLang="en-US" sz="2800" dirty="0">
                <a:solidFill>
                  <a:schemeClr val="bg1"/>
                </a:solidFill>
              </a:rPr>
              <a:t>, </a:t>
            </a:r>
            <a:r>
              <a:rPr lang="en-US" altLang="en-US" sz="2800" dirty="0">
                <a:solidFill>
                  <a:schemeClr val="bg1"/>
                </a:solidFill>
                <a:latin typeface="Arial Unicode MS" panose="020B0604020202020204" pitchFamily="34" charset="-128"/>
              </a:rPr>
              <a:t>submissions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97" y="1308460"/>
            <a:ext cx="3739661" cy="47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4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33272"/>
            <a:ext cx="5632269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Modeling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174" y="1565959"/>
            <a:ext cx="1137339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Example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schema fields (user &amp; course).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JSON-style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snippet for 1–2 collections.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17" y="3829415"/>
            <a:ext cx="4174084" cy="2755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509" y="2774504"/>
            <a:ext cx="4869292" cy="38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33272"/>
            <a:ext cx="5632269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</a:t>
            </a:r>
            <a:r>
              <a:rPr lang="en-US" dirty="0"/>
              <a:t>Features (CRUD)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380" y="1424591"/>
            <a:ext cx="1137339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User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management (register/login/update).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Course management (create, publish, categorize).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Enrollment &amp; progress tracking.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Assessment system (assignments, submissions, grading).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0" y="4267200"/>
            <a:ext cx="5781162" cy="22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6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94" y="320629"/>
            <a:ext cx="9222544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</a:t>
            </a:r>
            <a:r>
              <a:rPr lang="en-US" dirty="0"/>
              <a:t>Queries &amp; Aggregation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821" y="602706"/>
            <a:ext cx="1137339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Enrollment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statistics (per course, per category).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Student performance analysis (average grade, completion rate).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Instructor analytics (students taught, revenue).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Example: Aggregation pipeline screenshot or summary.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2941337"/>
            <a:ext cx="8328355" cy="37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8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33272"/>
            <a:ext cx="5632269" cy="782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r>
              <a:rPr lang="en-US" dirty="0"/>
              <a:t>&amp; Indexing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757" y="1522255"/>
            <a:ext cx="113733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Indexes used: email, course title, assignment due date.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Query optimization with 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</a:rPr>
              <a:t>.explain</a:t>
            </a:r>
            <a:r>
              <a:rPr lang="en-US" altLang="en-US" sz="1200" dirty="0" smtClean="0">
                <a:solidFill>
                  <a:schemeClr val="bg1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050" dirty="0" smtClean="0">
                <a:solidFill>
                  <a:schemeClr val="bg1"/>
                </a:solidFill>
              </a:rPr>
              <a:t>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4" y="3563816"/>
            <a:ext cx="9582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7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33272"/>
            <a:ext cx="5632269" cy="782638"/>
          </a:xfrm>
        </p:spPr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Learnings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2217" y="2149958"/>
            <a:ext cx="78899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NoSQL schema design trade-offs.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MongoDB handles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PyMongo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testing.</a:t>
            </a:r>
          </a:p>
        </p:txBody>
      </p:sp>
    </p:spTree>
    <p:extLst>
      <p:ext uri="{BB962C8B-B14F-4D97-AF65-F5344CB8AC3E}">
        <p14:creationId xmlns:p14="http://schemas.microsoft.com/office/powerpoint/2010/main" val="87089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6dc4bcd6-49db-4c07-9060-8acfc67cef9f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244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Lucida Grande</vt:lpstr>
      <vt:lpstr>Verdana</vt:lpstr>
      <vt:lpstr>Wingdings</vt:lpstr>
      <vt:lpstr>Office Theme</vt:lpstr>
      <vt:lpstr>EduHub: E-Learning Platform Database with MongoDB</vt:lpstr>
      <vt:lpstr>Project Overview</vt:lpstr>
      <vt:lpstr>Database Structure</vt:lpstr>
      <vt:lpstr>Data Modeling</vt:lpstr>
      <vt:lpstr>Key Features (CRUD)</vt:lpstr>
      <vt:lpstr>Advanced Queries &amp; Aggregation</vt:lpstr>
      <vt:lpstr>Performance &amp; Indexing</vt:lpstr>
      <vt:lpstr>Key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2025-10-04T09:24:23Z</dcterms:created>
  <dcterms:modified xsi:type="dcterms:W3CDTF">2025-10-04T10:07:18Z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