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5"/>
  </p:notesMasterIdLst>
  <p:handoutMasterIdLst>
    <p:handoutMasterId r:id="rId26"/>
  </p:handoutMasterIdLst>
  <p:sldIdLst>
    <p:sldId id="480" r:id="rId2"/>
    <p:sldId id="451" r:id="rId3"/>
    <p:sldId id="468" r:id="rId4"/>
    <p:sldId id="469" r:id="rId5"/>
    <p:sldId id="478" r:id="rId6"/>
    <p:sldId id="479" r:id="rId7"/>
    <p:sldId id="455" r:id="rId8"/>
    <p:sldId id="456" r:id="rId9"/>
    <p:sldId id="487" r:id="rId10"/>
    <p:sldId id="458" r:id="rId11"/>
    <p:sldId id="472" r:id="rId12"/>
    <p:sldId id="494" r:id="rId13"/>
    <p:sldId id="488" r:id="rId14"/>
    <p:sldId id="465" r:id="rId15"/>
    <p:sldId id="467" r:id="rId16"/>
    <p:sldId id="491" r:id="rId17"/>
    <p:sldId id="492" r:id="rId18"/>
    <p:sldId id="493" r:id="rId19"/>
    <p:sldId id="474" r:id="rId20"/>
    <p:sldId id="475" r:id="rId21"/>
    <p:sldId id="490" r:id="rId22"/>
    <p:sldId id="476" r:id="rId23"/>
    <p:sldId id="489" r:id="rId2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A7FF"/>
    <a:srgbClr val="3B18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64"/>
    <p:restoredTop sz="94671"/>
  </p:normalViewPr>
  <p:slideViewPr>
    <p:cSldViewPr snapToObjects="1">
      <p:cViewPr>
        <p:scale>
          <a:sx n="103" d="100"/>
          <a:sy n="103" d="100"/>
        </p:scale>
        <p:origin x="1128" y="200"/>
      </p:cViewPr>
      <p:guideLst>
        <p:guide orient="horz" pos="2160"/>
        <p:guide pos="2880"/>
      </p:guideLst>
    </p:cSldViewPr>
  </p:slideViewPr>
  <p:outlineViewPr>
    <p:cViewPr>
      <p:scale>
        <a:sx n="33" d="100"/>
        <a:sy n="33" d="100"/>
      </p:scale>
      <p:origin x="336" y="52101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46A7ECE7-C271-5542-83AA-B8CFA5CE605B}" type="datetimeFigureOut">
              <a:rPr lang="en-US" altLang="x-none"/>
              <a:pPr>
                <a:defRPr/>
              </a:pPr>
              <a:t>4/16/19</a:t>
            </a:fld>
            <a:endParaRPr lang="en-US" altLang="x-non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74F6918-EDAF-484B-95AA-AF8CA3BE3CEF}"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1A143ECA-69B7-0B4D-AA83-77B090D1BC21}" type="datetimeFigureOut">
              <a:rPr lang="en-US" altLang="x-none"/>
              <a:pPr>
                <a:defRPr/>
              </a:pPr>
              <a:t>4/16/19</a:t>
            </a:fld>
            <a:endParaRPr lang="en-US" altLang="x-non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3B3B690-F829-E14B-A8E7-82177BDAE7D9}"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3432CBAF-52A4-D347-BB77-122443E2BD6D}" type="slidenum">
              <a:rPr lang="en-US" altLang="x-none">
                <a:latin typeface="Arial" charset="0"/>
              </a:rPr>
              <a:pPr>
                <a:spcBef>
                  <a:spcPct val="0"/>
                </a:spcBef>
              </a:pPr>
              <a:t>1</a:t>
            </a:fld>
            <a:endParaRPr lang="en-US" altLang="x-none">
              <a:latin typeface="Arial" charset="0"/>
            </a:endParaRPr>
          </a:p>
        </p:txBody>
      </p:sp>
      <p:sp>
        <p:nvSpPr>
          <p:cNvPr id="16387" name="Text Box 1"/>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45058" name="Text Box 2"/>
          <p:cNvSpPr txBox="1">
            <a:spLocks noGrp="1" noChangeArrowheads="1"/>
          </p:cNvSpPr>
          <p:nvPr>
            <p:ph type="body" idx="1"/>
          </p:nvPr>
        </p:nvSpPr>
        <p:spPr>
          <a:ln/>
          <a:extLst>
            <a:ext uri="{AF507438-7753-43e0-B8FC-AC1667EBCBE1}"/>
          </a:extLst>
        </p:spPr>
        <p:txBody>
          <a:bodyPr wrap="none" anchor="ctr"/>
          <a:lstStyle/>
          <a:p>
            <a:pPr>
              <a:defRPr/>
            </a:pPr>
            <a:endParaRPr lang="en-US" smtClean="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639C28DC-98DC-8248-A185-FC4CBE6D2B96}" type="slidenum">
              <a:rPr lang="en-US" altLang="x-none">
                <a:latin typeface="Arial" charset="0"/>
              </a:rPr>
              <a:pPr>
                <a:spcBef>
                  <a:spcPct val="0"/>
                </a:spcBef>
              </a:pPr>
              <a:t>4</a:t>
            </a:fld>
            <a:endParaRPr lang="en-US" altLang="x-none">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3B185A"/>
          </a:solidFill>
          <a:ln w="222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p:cNvSpPr/>
          <p:nvPr userDrawn="1"/>
        </p:nvSpPr>
        <p:spPr>
          <a:xfrm>
            <a:off x="228600" y="254000"/>
            <a:ext cx="8686800" cy="6418263"/>
          </a:xfrm>
          <a:prstGeom prst="rect">
            <a:avLst/>
          </a:prstGeom>
          <a:noFill/>
          <a:ln w="22225" cap="flat" cmpd="sng" algn="ctr">
            <a:solidFill>
              <a:schemeClr val="bg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6" name="Rectangle 5"/>
          <p:cNvSpPr/>
          <p:nvPr userDrawn="1"/>
        </p:nvSpPr>
        <p:spPr>
          <a:xfrm>
            <a:off x="447675" y="152400"/>
            <a:ext cx="3314700" cy="215900"/>
          </a:xfrm>
          <a:prstGeom prst="rect">
            <a:avLst/>
          </a:prstGeom>
          <a:solidFill>
            <a:srgbClr val="3B185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7" name="Picture 9" descr="UW.Wordmark_ct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475" y="152400"/>
            <a:ext cx="321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rapezoid 7"/>
          <p:cNvSpPr/>
          <p:nvPr userDrawn="1"/>
        </p:nvSpPr>
        <p:spPr>
          <a:xfrm flipV="1">
            <a:off x="8167688" y="6348413"/>
            <a:ext cx="585787" cy="396875"/>
          </a:xfrm>
          <a:prstGeom prst="trapezoid">
            <a:avLst/>
          </a:prstGeom>
          <a:solidFill>
            <a:srgbClr val="3B185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9" name="Picture 11"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69275" y="6348413"/>
            <a:ext cx="593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752600"/>
            <a:ext cx="7772400" cy="1470025"/>
          </a:xfrm>
          <a:prstGeom prst="rect">
            <a:avLst/>
          </a:prstGeom>
        </p:spPr>
        <p:txBody>
          <a:bodyPr/>
          <a:lstStyle>
            <a:lvl1pP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508375"/>
            <a:ext cx="6400800" cy="1752600"/>
          </a:xfrm>
          <a:prstGeom prst="rect">
            <a:avLst/>
          </a:prstGeo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0" name="Date Placeholder 3"/>
          <p:cNvSpPr>
            <a:spLocks noGrp="1"/>
          </p:cNvSpPr>
          <p:nvPr>
            <p:ph type="dt" sz="half" idx="10"/>
          </p:nvPr>
        </p:nvSpPr>
        <p:spPr>
          <a:xfrm>
            <a:off x="447675" y="5943600"/>
            <a:ext cx="2133600" cy="365125"/>
          </a:xfrm>
          <a:prstGeom prst="rect">
            <a:avLst/>
          </a:prstGeom>
        </p:spPr>
        <p:txBody>
          <a:bodyPr/>
          <a:lstStyle>
            <a:lvl1pPr eaLnBrk="1" hangingPunct="1">
              <a:defRPr>
                <a:solidFill>
                  <a:srgbClr val="FFFFFF"/>
                </a:solidFill>
                <a:ea typeface="ＭＳ Ｐゴシック" charset="0"/>
                <a:cs typeface="ＭＳ Ｐゴシック" charset="0"/>
              </a:defRPr>
            </a:lvl1pPr>
          </a:lstStyle>
          <a:p>
            <a:pPr>
              <a:defRPr/>
            </a:pPr>
            <a:endParaRPr lang="en-US"/>
          </a:p>
        </p:txBody>
      </p:sp>
      <p:sp>
        <p:nvSpPr>
          <p:cNvPr id="11" name="Footer Placeholder 4"/>
          <p:cNvSpPr>
            <a:spLocks noGrp="1"/>
          </p:cNvSpPr>
          <p:nvPr>
            <p:ph type="ftr" sz="quarter" idx="11"/>
          </p:nvPr>
        </p:nvSpPr>
        <p:spPr>
          <a:xfrm>
            <a:off x="3114675" y="5943600"/>
            <a:ext cx="2895600" cy="365125"/>
          </a:xfrm>
        </p:spPr>
        <p:txBody>
          <a:bodyPr/>
          <a:lstStyle>
            <a:lvl1pPr>
              <a:defRPr>
                <a:solidFill>
                  <a:srgbClr val="FFFFFF"/>
                </a:solidFill>
              </a:defRPr>
            </a:lvl1pPr>
          </a:lstStyle>
          <a:p>
            <a:pPr>
              <a:defRPr/>
            </a:pPr>
            <a:r>
              <a:rPr lang="en-US" dirty="0" smtClean="0"/>
              <a:t>Beck, </a:t>
            </a:r>
            <a:r>
              <a:rPr lang="en-US" dirty="0" err="1" smtClean="0"/>
              <a:t>Hellerstein</a:t>
            </a:r>
            <a:r>
              <a:rPr lang="en-US" dirty="0" smtClean="0"/>
              <a:t> &amp; Herman, 2019</a:t>
            </a:r>
            <a:endParaRPr lang="en-US" dirty="0"/>
          </a:p>
        </p:txBody>
      </p:sp>
      <p:sp>
        <p:nvSpPr>
          <p:cNvPr id="12" name="Slide Number Placeholder 5"/>
          <p:cNvSpPr>
            <a:spLocks noGrp="1"/>
          </p:cNvSpPr>
          <p:nvPr>
            <p:ph type="sldNum" sz="quarter" idx="12"/>
          </p:nvPr>
        </p:nvSpPr>
        <p:spPr>
          <a:xfrm>
            <a:off x="6543675" y="5943600"/>
            <a:ext cx="2133600" cy="365125"/>
          </a:xfrm>
        </p:spPr>
        <p:txBody>
          <a:bodyPr/>
          <a:lstStyle>
            <a:lvl1pPr>
              <a:defRPr smtClean="0">
                <a:solidFill>
                  <a:srgbClr val="FFFFFF"/>
                </a:solidFill>
              </a:defRPr>
            </a:lvl1pPr>
          </a:lstStyle>
          <a:p>
            <a:pPr>
              <a:defRPr/>
            </a:pPr>
            <a:fld id="{AF40DCE9-2416-6E4A-8967-D6E28B1BF366}" type="slidenum">
              <a:rPr lang="en-US" altLang="x-none"/>
              <a:pPr>
                <a:defRPr/>
              </a:pPr>
              <a:t>‹#›</a:t>
            </a:fld>
            <a:endParaRPr lang="en-US" altLang="x-none"/>
          </a:p>
        </p:txBody>
      </p:sp>
    </p:spTree>
    <p:extLst>
      <p:ext uri="{BB962C8B-B14F-4D97-AF65-F5344CB8AC3E}">
        <p14:creationId xmlns:p14="http://schemas.microsoft.com/office/powerpoint/2010/main" val="166978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371600"/>
            <a:ext cx="8229600" cy="45720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Beck, </a:t>
            </a:r>
            <a:r>
              <a:rPr lang="en-US" dirty="0" err="1" smtClean="0"/>
              <a:t>Hellerstein</a:t>
            </a:r>
            <a:r>
              <a:rPr lang="en-US" dirty="0" smtClean="0"/>
              <a:t> &amp; Herman, 2019</a:t>
            </a:r>
            <a:endParaRPr lang="en-US" dirty="0"/>
          </a:p>
        </p:txBody>
      </p:sp>
      <p:sp>
        <p:nvSpPr>
          <p:cNvPr id="6"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89ACA8A9-F840-0D4D-B05A-1EC55430293C}" type="slidenum">
              <a:rPr lang="en-US" altLang="x-none"/>
              <a:pPr>
                <a:defRPr/>
              </a:pPr>
              <a:t>‹#›</a:t>
            </a:fld>
            <a:endParaRPr lang="en-US" altLang="x-none"/>
          </a:p>
        </p:txBody>
      </p:sp>
    </p:spTree>
    <p:extLst>
      <p:ext uri="{BB962C8B-B14F-4D97-AF65-F5344CB8AC3E}">
        <p14:creationId xmlns:p14="http://schemas.microsoft.com/office/powerpoint/2010/main" val="926667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1"/>
            <a:ext cx="2057400" cy="54102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410201"/>
          </a:xfrm>
          <a:prstGeom prst="rect">
            <a:avLst/>
          </a:prstGeo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Beck, </a:t>
            </a:r>
            <a:r>
              <a:rPr lang="en-US" dirty="0" err="1" smtClean="0"/>
              <a:t>Hellerstein</a:t>
            </a:r>
            <a:r>
              <a:rPr lang="en-US" dirty="0" smtClean="0"/>
              <a:t> &amp; Herman, 2019</a:t>
            </a:r>
            <a:endParaRPr lang="en-US" dirty="0"/>
          </a:p>
        </p:txBody>
      </p:sp>
      <p:sp>
        <p:nvSpPr>
          <p:cNvPr id="6"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914AE539-4AF2-B649-A7DF-3B1BFACB50DB}" type="slidenum">
              <a:rPr lang="en-US" altLang="x-none"/>
              <a:pPr>
                <a:defRPr/>
              </a:pPr>
              <a:t>‹#›</a:t>
            </a:fld>
            <a:endParaRPr lang="en-US" altLang="x-none"/>
          </a:p>
        </p:txBody>
      </p:sp>
    </p:spTree>
    <p:extLst>
      <p:ext uri="{BB962C8B-B14F-4D97-AF65-F5344CB8AC3E}">
        <p14:creationId xmlns:p14="http://schemas.microsoft.com/office/powerpoint/2010/main" val="954071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userDrawn="1"/>
        </p:nvSpPr>
        <p:spPr>
          <a:xfrm>
            <a:off x="447675" y="152400"/>
            <a:ext cx="3314700" cy="215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5" name="Picture 8" descr="UW.Wordmark_ct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475" y="152400"/>
            <a:ext cx="321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p:cNvGrpSpPr>
            <a:grpSpLocks noChangeAspect="1"/>
          </p:cNvGrpSpPr>
          <p:nvPr userDrawn="1"/>
        </p:nvGrpSpPr>
        <p:grpSpPr bwMode="auto">
          <a:xfrm>
            <a:off x="8167688" y="6348413"/>
            <a:ext cx="595312" cy="400050"/>
            <a:chOff x="8045450" y="6222997"/>
            <a:chExt cx="745067" cy="500464"/>
          </a:xfrm>
        </p:grpSpPr>
        <p:sp>
          <p:nvSpPr>
            <p:cNvPr id="7" name="Trapezoid 6"/>
            <p:cNvSpPr/>
            <p:nvPr userDrawn="1"/>
          </p:nvSpPr>
          <p:spPr>
            <a:xfrm flipV="1">
              <a:off x="8045450" y="6222997"/>
              <a:ext cx="733146" cy="494505"/>
            </a:xfrm>
            <a:prstGeom prst="trapezoid">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8" name="Picture 7" descr="UW_W-Logo_RGB.png"/>
            <p:cNvPicPr>
              <a:picLocks noChangeAspect="1"/>
            </p:cNvPicPr>
            <p:nvPr userDrawn="1"/>
          </p:nvPicPr>
          <p:blipFill>
            <a:blip r:embed="rId3"/>
            <a:stretch>
              <a:fillRect/>
            </a:stretch>
          </p:blipFill>
          <p:spPr>
            <a:xfrm>
              <a:off x="8047567" y="6223002"/>
              <a:ext cx="742950" cy="500459"/>
            </a:xfrm>
            <a:prstGeom prst="rect">
              <a:avLst/>
            </a:prstGeom>
            <a:ln>
              <a:noFill/>
            </a:ln>
            <a:effectLst>
              <a:glow rad="38100">
                <a:schemeClr val="bg1"/>
              </a:glow>
            </a:effectLst>
          </p:spPr>
        </p:pic>
      </p:grpSp>
      <p:sp>
        <p:nvSpPr>
          <p:cNvPr id="2" name="Title 1"/>
          <p:cNvSpPr>
            <a:spLocks noGrp="1"/>
          </p:cNvSpPr>
          <p:nvPr>
            <p:ph type="title"/>
          </p:nvPr>
        </p:nvSpPr>
        <p:spPr>
          <a:xfrm>
            <a:off x="457200" y="381000"/>
            <a:ext cx="8229600" cy="838200"/>
          </a:xfrm>
          <a:prstGeom prst="rect">
            <a:avLst/>
          </a:prstGeom>
        </p:spPr>
        <p:txBody>
          <a:bodyPr/>
          <a:lstStyle>
            <a:lvl1pPr>
              <a:defRPr sz="3600" b="1"/>
            </a:lvl1pPr>
          </a:lstStyle>
          <a:p>
            <a:r>
              <a:rPr lang="en-US" dirty="0" smtClean="0"/>
              <a:t>Click to edit Master title style</a:t>
            </a:r>
            <a:endParaRPr lang="en-US" dirty="0"/>
          </a:p>
        </p:txBody>
      </p:sp>
      <p:sp>
        <p:nvSpPr>
          <p:cNvPr id="13" name="Content Placeholder 2"/>
          <p:cNvSpPr>
            <a:spLocks noGrp="1"/>
          </p:cNvSpPr>
          <p:nvPr>
            <p:ph idx="1"/>
          </p:nvPr>
        </p:nvSpPr>
        <p:spPr>
          <a:xfrm>
            <a:off x="457200" y="1371599"/>
            <a:ext cx="8229600" cy="4572001"/>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Herman, 2019</a:t>
            </a:r>
            <a:endParaRPr lang="en-US" dirty="0"/>
          </a:p>
        </p:txBody>
      </p:sp>
      <p:sp>
        <p:nvSpPr>
          <p:cNvPr id="10" name="Slide Number Placeholder 5"/>
          <p:cNvSpPr>
            <a:spLocks noGrp="1"/>
          </p:cNvSpPr>
          <p:nvPr>
            <p:ph type="sldNum" sz="quarter" idx="11"/>
          </p:nvPr>
        </p:nvSpPr>
        <p:spPr/>
        <p:txBody>
          <a:bodyPr/>
          <a:lstStyle>
            <a:lvl1pPr>
              <a:defRPr smtClean="0"/>
            </a:lvl1pPr>
          </a:lstStyle>
          <a:p>
            <a:pPr>
              <a:defRPr/>
            </a:pPr>
            <a:fld id="{ECD8E6AC-50BD-3148-84B9-B6838B6AF429}" type="slidenum">
              <a:rPr lang="en-US" altLang="x-none"/>
              <a:pPr>
                <a:defRPr/>
              </a:pPr>
              <a:t>‹#›</a:t>
            </a:fld>
            <a:endParaRPr lang="en-US" altLang="x-none"/>
          </a:p>
        </p:txBody>
      </p:sp>
    </p:spTree>
    <p:extLst>
      <p:ext uri="{BB962C8B-B14F-4D97-AF65-F5344CB8AC3E}">
        <p14:creationId xmlns:p14="http://schemas.microsoft.com/office/powerpoint/2010/main" val="833491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p:cNvSpPr>
            <a:spLocks noGrp="1"/>
          </p:cNvSpPr>
          <p:nvPr>
            <p:ph type="title"/>
          </p:nvPr>
        </p:nvSpPr>
        <p:spPr>
          <a:xfrm>
            <a:off x="457200" y="381000"/>
            <a:ext cx="8229600" cy="838200"/>
          </a:xfrm>
          <a:prstGeom prst="rect">
            <a:avLst/>
          </a:prstGeom>
        </p:spPr>
        <p:txBody>
          <a:bodyPr/>
          <a:lstStyle>
            <a:lvl1pPr>
              <a:defRPr sz="3600" b="1"/>
            </a:lvl1pPr>
          </a:lstStyle>
          <a:p>
            <a:r>
              <a:rPr lang="en-US" dirty="0" smtClean="0"/>
              <a:t>Click to edit Master title style</a:t>
            </a:r>
            <a:endParaRPr lang="en-US" dirty="0"/>
          </a:p>
        </p:txBody>
      </p:sp>
      <p:sp>
        <p:nvSpPr>
          <p:cNvPr id="3"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Herman, 2019</a:t>
            </a:r>
            <a:endParaRPr lang="en-US" dirty="0"/>
          </a:p>
        </p:txBody>
      </p:sp>
      <p:sp>
        <p:nvSpPr>
          <p:cNvPr id="4" name="Slide Number Placeholder 5"/>
          <p:cNvSpPr>
            <a:spLocks noGrp="1"/>
          </p:cNvSpPr>
          <p:nvPr>
            <p:ph type="sldNum" sz="quarter" idx="11"/>
          </p:nvPr>
        </p:nvSpPr>
        <p:spPr>
          <a:xfrm>
            <a:off x="6553200" y="6264275"/>
            <a:ext cx="1600200" cy="365125"/>
          </a:xfrm>
        </p:spPr>
        <p:txBody>
          <a:bodyPr/>
          <a:lstStyle>
            <a:lvl1pPr>
              <a:defRPr smtClean="0"/>
            </a:lvl1pPr>
          </a:lstStyle>
          <a:p>
            <a:pPr>
              <a:defRPr/>
            </a:pPr>
            <a:fld id="{BEF8FCD7-3B62-134F-ABB0-2B6B1EB8B8B1}" type="slidenum">
              <a:rPr lang="en-US" altLang="x-none"/>
              <a:pPr>
                <a:defRPr/>
              </a:pPr>
              <a:t>‹#›</a:t>
            </a:fld>
            <a:endParaRPr lang="en-US" altLang="x-none"/>
          </a:p>
        </p:txBody>
      </p:sp>
    </p:spTree>
    <p:extLst>
      <p:ext uri="{BB962C8B-B14F-4D97-AF65-F5344CB8AC3E}">
        <p14:creationId xmlns:p14="http://schemas.microsoft.com/office/powerpoint/2010/main" val="452970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48200" y="13716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57200" y="13716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1"/>
          <p:cNvSpPr>
            <a:spLocks noGrp="1"/>
          </p:cNvSpPr>
          <p:nvPr>
            <p:ph type="title"/>
          </p:nvPr>
        </p:nvSpPr>
        <p:spPr>
          <a:xfrm>
            <a:off x="457200" y="381000"/>
            <a:ext cx="8229600" cy="838200"/>
          </a:xfrm>
          <a:prstGeom prst="rect">
            <a:avLst/>
          </a:prstGeom>
        </p:spPr>
        <p:txBody>
          <a:bodyPr/>
          <a:lstStyle>
            <a:lvl1pPr>
              <a:defRPr sz="3600"/>
            </a:lvl1pPr>
          </a:lstStyle>
          <a:p>
            <a:r>
              <a:rPr lang="en-US" dirty="0" smtClean="0"/>
              <a:t>Click to edit Master title style</a:t>
            </a:r>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t>Beck, </a:t>
            </a:r>
            <a:r>
              <a:rPr lang="en-US" dirty="0" err="1" smtClean="0"/>
              <a:t>Hellerstein</a:t>
            </a:r>
            <a:r>
              <a:rPr lang="en-US" dirty="0" smtClean="0"/>
              <a:t> &amp; Herman, 2019</a:t>
            </a:r>
            <a:endParaRPr lang="en-US" dirty="0"/>
          </a:p>
        </p:txBody>
      </p:sp>
      <p:sp>
        <p:nvSpPr>
          <p:cNvPr id="6" name="Slide Number Placeholder 5"/>
          <p:cNvSpPr>
            <a:spLocks noGrp="1"/>
          </p:cNvSpPr>
          <p:nvPr>
            <p:ph type="sldNum" sz="quarter" idx="15"/>
          </p:nvPr>
        </p:nvSpPr>
        <p:spPr>
          <a:xfrm>
            <a:off x="6096000" y="6264275"/>
            <a:ext cx="2133600" cy="365125"/>
          </a:xfrm>
        </p:spPr>
        <p:txBody>
          <a:bodyPr/>
          <a:lstStyle>
            <a:lvl1pPr>
              <a:defRPr smtClean="0"/>
            </a:lvl1pPr>
          </a:lstStyle>
          <a:p>
            <a:pPr>
              <a:defRPr/>
            </a:pPr>
            <a:fld id="{3E9A2027-AD98-A04C-805A-0668A6C44FFE}" type="slidenum">
              <a:rPr lang="en-US" altLang="x-none"/>
              <a:pPr>
                <a:defRPr/>
              </a:pPr>
              <a:t>‹#›</a:t>
            </a:fld>
            <a:endParaRPr lang="en-US" altLang="x-none"/>
          </a:p>
        </p:txBody>
      </p:sp>
    </p:spTree>
    <p:extLst>
      <p:ext uri="{BB962C8B-B14F-4D97-AF65-F5344CB8AC3E}">
        <p14:creationId xmlns:p14="http://schemas.microsoft.com/office/powerpoint/2010/main" val="24963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Herman, 2019</a:t>
            </a:r>
            <a:endParaRPr lang="en-US" dirty="0"/>
          </a:p>
        </p:txBody>
      </p:sp>
      <p:sp>
        <p:nvSpPr>
          <p:cNvPr id="8" name="Slide Number Placeholder 5"/>
          <p:cNvSpPr>
            <a:spLocks noGrp="1"/>
          </p:cNvSpPr>
          <p:nvPr>
            <p:ph type="sldNum" sz="quarter" idx="11"/>
          </p:nvPr>
        </p:nvSpPr>
        <p:spPr>
          <a:xfrm>
            <a:off x="6172200" y="6264275"/>
            <a:ext cx="1905000" cy="365125"/>
          </a:xfrm>
        </p:spPr>
        <p:txBody>
          <a:bodyPr/>
          <a:lstStyle>
            <a:lvl1pPr>
              <a:defRPr smtClean="0"/>
            </a:lvl1pPr>
          </a:lstStyle>
          <a:p>
            <a:pPr>
              <a:defRPr/>
            </a:pPr>
            <a:fld id="{AABC2B10-7B3A-9749-A7EC-49F7316C1E53}" type="slidenum">
              <a:rPr lang="en-US" altLang="x-none"/>
              <a:pPr>
                <a:defRPr/>
              </a:pPr>
              <a:t>‹#›</a:t>
            </a:fld>
            <a:endParaRPr lang="en-US" altLang="x-none"/>
          </a:p>
        </p:txBody>
      </p:sp>
    </p:spTree>
    <p:extLst>
      <p:ext uri="{BB962C8B-B14F-4D97-AF65-F5344CB8AC3E}">
        <p14:creationId xmlns:p14="http://schemas.microsoft.com/office/powerpoint/2010/main" val="1518318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a:prstGeom prst="rect">
            <a:avLst/>
          </a:prstGeom>
        </p:spPr>
        <p:txBody>
          <a:bodyPr/>
          <a:lstStyle>
            <a:lvl1pPr>
              <a:defRPr b="1"/>
            </a:lvl1pPr>
          </a:lstStyle>
          <a:p>
            <a:r>
              <a:rPr lang="en-US" smtClean="0"/>
              <a:t>Click to edit Master title style</a:t>
            </a:r>
            <a:endParaRPr lang="en-US"/>
          </a:p>
        </p:txBody>
      </p:sp>
      <p:sp>
        <p:nvSpPr>
          <p:cNvPr id="3"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Herman, 2019</a:t>
            </a:r>
            <a:endParaRPr lang="en-US" dirty="0"/>
          </a:p>
        </p:txBody>
      </p:sp>
      <p:sp>
        <p:nvSpPr>
          <p:cNvPr id="4" name="Slide Number Placeholder 5"/>
          <p:cNvSpPr>
            <a:spLocks noGrp="1"/>
          </p:cNvSpPr>
          <p:nvPr>
            <p:ph type="sldNum" sz="quarter" idx="11"/>
          </p:nvPr>
        </p:nvSpPr>
        <p:spPr>
          <a:xfrm>
            <a:off x="6324600" y="6324600"/>
            <a:ext cx="1752600" cy="365125"/>
          </a:xfrm>
        </p:spPr>
        <p:txBody>
          <a:bodyPr/>
          <a:lstStyle>
            <a:lvl1pPr>
              <a:defRPr smtClean="0"/>
            </a:lvl1pPr>
          </a:lstStyle>
          <a:p>
            <a:pPr>
              <a:defRPr/>
            </a:pPr>
            <a:fld id="{75519FDA-B8A5-1646-A7F1-DF7415815640}" type="slidenum">
              <a:rPr lang="en-US" altLang="x-none"/>
              <a:pPr>
                <a:defRPr/>
              </a:pPr>
              <a:t>‹#›</a:t>
            </a:fld>
            <a:endParaRPr lang="en-US" altLang="x-none"/>
          </a:p>
        </p:txBody>
      </p:sp>
    </p:spTree>
    <p:extLst>
      <p:ext uri="{BB962C8B-B14F-4D97-AF65-F5344CB8AC3E}">
        <p14:creationId xmlns:p14="http://schemas.microsoft.com/office/powerpoint/2010/main" val="197611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Herman, 2019</a:t>
            </a:r>
            <a:endParaRPr lang="en-US" dirty="0"/>
          </a:p>
        </p:txBody>
      </p:sp>
      <p:sp>
        <p:nvSpPr>
          <p:cNvPr id="3" name="Slide Number Placeholder 5"/>
          <p:cNvSpPr>
            <a:spLocks noGrp="1"/>
          </p:cNvSpPr>
          <p:nvPr>
            <p:ph type="sldNum" sz="quarter" idx="11"/>
          </p:nvPr>
        </p:nvSpPr>
        <p:spPr>
          <a:xfrm>
            <a:off x="6400800" y="6324600"/>
            <a:ext cx="1609725" cy="365125"/>
          </a:xfrm>
        </p:spPr>
        <p:txBody>
          <a:bodyPr/>
          <a:lstStyle>
            <a:lvl1pPr>
              <a:defRPr smtClean="0"/>
            </a:lvl1pPr>
          </a:lstStyle>
          <a:p>
            <a:pPr>
              <a:defRPr/>
            </a:pPr>
            <a:fld id="{01C8537F-1E0D-A74C-8C05-B821AB5605B8}" type="slidenum">
              <a:rPr lang="en-US" altLang="x-none"/>
              <a:pPr>
                <a:defRPr/>
              </a:pPr>
              <a:t>‹#›</a:t>
            </a:fld>
            <a:endParaRPr lang="en-US" altLang="x-none"/>
          </a:p>
        </p:txBody>
      </p:sp>
    </p:spTree>
    <p:extLst>
      <p:ext uri="{BB962C8B-B14F-4D97-AF65-F5344CB8AC3E}">
        <p14:creationId xmlns:p14="http://schemas.microsoft.com/office/powerpoint/2010/main" val="176922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3008313" cy="106680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533401"/>
            <a:ext cx="5111750" cy="54102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76400"/>
            <a:ext cx="3008313" cy="4267201"/>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Beck, </a:t>
            </a:r>
            <a:r>
              <a:rPr lang="en-US" dirty="0" err="1" smtClean="0"/>
              <a:t>Hellerstein</a:t>
            </a:r>
            <a:r>
              <a:rPr lang="en-US" dirty="0" smtClean="0"/>
              <a:t> &amp; Herman, 2019</a:t>
            </a:r>
            <a:endParaRPr lang="en-US" dirty="0"/>
          </a:p>
        </p:txBody>
      </p:sp>
      <p:sp>
        <p:nvSpPr>
          <p:cNvPr id="7"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B0627BE7-CFF6-AC4F-B22A-8CA324877345}" type="slidenum">
              <a:rPr lang="en-US" altLang="x-none"/>
              <a:pPr>
                <a:defRPr/>
              </a:pPr>
              <a:t>‹#›</a:t>
            </a:fld>
            <a:endParaRPr lang="en-US" altLang="x-none"/>
          </a:p>
        </p:txBody>
      </p:sp>
    </p:spTree>
    <p:extLst>
      <p:ext uri="{BB962C8B-B14F-4D97-AF65-F5344CB8AC3E}">
        <p14:creationId xmlns:p14="http://schemas.microsoft.com/office/powerpoint/2010/main" val="1390016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39592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214938"/>
            <a:ext cx="5486400" cy="7286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Beck, </a:t>
            </a:r>
            <a:r>
              <a:rPr lang="en-US" dirty="0" err="1" smtClean="0"/>
              <a:t>Hellerstein</a:t>
            </a:r>
            <a:r>
              <a:rPr lang="en-US" dirty="0" smtClean="0"/>
              <a:t> &amp; Herman, 2019</a:t>
            </a:r>
            <a:endParaRPr lang="en-US" dirty="0"/>
          </a:p>
        </p:txBody>
      </p:sp>
      <p:sp>
        <p:nvSpPr>
          <p:cNvPr id="7"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F630DBA0-21C8-B843-B2FD-83EF8DCAE680}" type="slidenum">
              <a:rPr lang="en-US" altLang="x-none"/>
              <a:pPr>
                <a:defRPr/>
              </a:pPr>
              <a:t>‹#›</a:t>
            </a:fld>
            <a:endParaRPr lang="en-US" altLang="x-none"/>
          </a:p>
        </p:txBody>
      </p:sp>
    </p:spTree>
    <p:extLst>
      <p:ext uri="{BB962C8B-B14F-4D97-AF65-F5344CB8AC3E}">
        <p14:creationId xmlns:p14="http://schemas.microsoft.com/office/powerpoint/2010/main" val="16857665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jpeg"/><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114675" y="6264275"/>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ea typeface="ＭＳ Ｐゴシック" charset="0"/>
                <a:cs typeface="ＭＳ Ｐゴシック" charset="0"/>
              </a:defRPr>
            </a:lvl1pPr>
          </a:lstStyle>
          <a:p>
            <a:pPr>
              <a:defRPr/>
            </a:pPr>
            <a:r>
              <a:rPr lang="en-US" dirty="0" smtClean="0"/>
              <a:t>Beck, </a:t>
            </a:r>
            <a:r>
              <a:rPr lang="en-US" dirty="0" err="1" smtClean="0"/>
              <a:t>Hellerstein</a:t>
            </a:r>
            <a:r>
              <a:rPr lang="en-US" dirty="0" smtClean="0"/>
              <a:t> &amp; Herman, 2019</a:t>
            </a:r>
            <a:endParaRPr lang="en-US" dirty="0"/>
          </a:p>
        </p:txBody>
      </p:sp>
      <p:grpSp>
        <p:nvGrpSpPr>
          <p:cNvPr id="1027" name="Group 19"/>
          <p:cNvGrpSpPr>
            <a:grpSpLocks noChangeAspect="1"/>
          </p:cNvGrpSpPr>
          <p:nvPr userDrawn="1"/>
        </p:nvGrpSpPr>
        <p:grpSpPr bwMode="auto">
          <a:xfrm>
            <a:off x="8167688" y="6348413"/>
            <a:ext cx="595312" cy="400050"/>
            <a:chOff x="8045450" y="6222997"/>
            <a:chExt cx="745067" cy="500464"/>
          </a:xfrm>
        </p:grpSpPr>
        <p:sp>
          <p:nvSpPr>
            <p:cNvPr id="9" name="Trapezoid 8"/>
            <p:cNvSpPr/>
            <p:nvPr userDrawn="1"/>
          </p:nvSpPr>
          <p:spPr>
            <a:xfrm flipV="1">
              <a:off x="8045450" y="6222997"/>
              <a:ext cx="733146" cy="494505"/>
            </a:xfrm>
            <a:prstGeom prst="trapezoid">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10" name="Picture 9" descr="UW_W-Logo_RGB.png"/>
            <p:cNvPicPr>
              <a:picLocks noChangeAspect="1"/>
            </p:cNvPicPr>
            <p:nvPr userDrawn="1"/>
          </p:nvPicPr>
          <p:blipFill>
            <a:blip r:embed="rId13"/>
            <a:stretch>
              <a:fillRect/>
            </a:stretch>
          </p:blipFill>
          <p:spPr>
            <a:xfrm>
              <a:off x="8047567" y="6223002"/>
              <a:ext cx="742950" cy="500459"/>
            </a:xfrm>
            <a:prstGeom prst="rect">
              <a:avLst/>
            </a:prstGeom>
            <a:ln>
              <a:noFill/>
            </a:ln>
            <a:effectLst>
              <a:glow rad="38100">
                <a:schemeClr val="bg1"/>
              </a:glow>
            </a:effectLst>
          </p:spPr>
        </p:pic>
      </p:grpSp>
      <p:sp>
        <p:nvSpPr>
          <p:cNvPr id="14" name="Rectangle 13"/>
          <p:cNvSpPr/>
          <p:nvPr userDrawn="1"/>
        </p:nvSpPr>
        <p:spPr>
          <a:xfrm>
            <a:off x="228600" y="254000"/>
            <a:ext cx="8686800" cy="6418263"/>
          </a:xfrm>
          <a:prstGeom prst="rect">
            <a:avLst/>
          </a:prstGeom>
          <a:noFill/>
          <a:ln w="22225" cap="flat" cmpd="sng" algn="ctr">
            <a:solidFill>
              <a:srgbClr val="3B185A"/>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1029" name="Picture 8" descr="UW.Wordmark_ctr.jp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98475" y="152400"/>
            <a:ext cx="321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2"/>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96863" y="5962650"/>
            <a:ext cx="998537"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a:spLocks noGrp="1"/>
          </p:cNvSpPr>
          <p:nvPr>
            <p:ph type="sldNum" sz="quarter" idx="4"/>
          </p:nvPr>
        </p:nvSpPr>
        <p:spPr>
          <a:xfrm>
            <a:off x="6543675" y="6248400"/>
            <a:ext cx="1381125"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CF8DF6CD-1B0C-5C41-863B-920F1C733FA2}"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Lst>
  <p:hf sldNum="0" hdr="0" dt="0"/>
  <p:txStyles>
    <p:titleStyle>
      <a:lvl1pPr algn="ctr" defTabSz="457200" rtl="0" eaLnBrk="0" fontAlgn="base" hangingPunct="0">
        <a:spcBef>
          <a:spcPct val="0"/>
        </a:spcBef>
        <a:spcAft>
          <a:spcPct val="0"/>
        </a:spcAft>
        <a:defRPr sz="3600" kern="1200">
          <a:solidFill>
            <a:schemeClr val="tx1"/>
          </a:solidFill>
          <a:latin typeface="+mj-lt"/>
          <a:ea typeface="ＭＳ Ｐゴシック" pitchFamily="-112" charset="-128"/>
          <a:cs typeface="ＭＳ Ｐゴシック" pitchFamily="-112" charset="-128"/>
        </a:defRPr>
      </a:lvl1pPr>
      <a:lvl2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2pPr>
      <a:lvl3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3pPr>
      <a:lvl4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4pPr>
      <a:lvl5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5pPr>
      <a:lvl6pPr marL="4572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6pPr>
      <a:lvl7pPr marL="9144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7pPr>
      <a:lvl8pPr marL="13716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8pPr>
      <a:lvl9pPr marL="18288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en.wikipedia.org/wiki/Mark_Webbink"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s://en.wikipedia.org/wiki/Mark_Webbink" TargetMode="External"/><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s://en.wikipedia.org/wiki/Mark_Webbink" TargetMode="External"/><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685800" y="990600"/>
            <a:ext cx="80772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9pPr>
          </a:lstStyle>
          <a:p>
            <a:pPr algn="ctr" eaLnBrk="1" hangingPunct="1"/>
            <a:r>
              <a:rPr lang="en-US" altLang="x-none" sz="3600" b="1">
                <a:solidFill>
                  <a:srgbClr val="FFFFFF"/>
                </a:solidFill>
                <a:latin typeface="Calibri" charset="0"/>
              </a:rPr>
              <a:t>Software Engineering for Data Scientists</a:t>
            </a:r>
            <a:br>
              <a:rPr lang="en-US" altLang="x-none" sz="3600" b="1">
                <a:solidFill>
                  <a:srgbClr val="FFFFFF"/>
                </a:solidFill>
                <a:latin typeface="Calibri" charset="0"/>
              </a:rPr>
            </a:br>
            <a:r>
              <a:rPr lang="en-US" altLang="x-none" sz="3600" b="1" i="1">
                <a:solidFill>
                  <a:srgbClr val="FFFFFF"/>
                </a:solidFill>
                <a:latin typeface="Calibri" charset="0"/>
              </a:rPr>
              <a:t>Working in Teams</a:t>
            </a:r>
            <a:endParaRPr lang="en-US" altLang="x-none" sz="3600" i="1">
              <a:solidFill>
                <a:srgbClr val="FFFFFF"/>
              </a:solidFill>
              <a:latin typeface="Calibri" charset="0"/>
            </a:endParaRPr>
          </a:p>
        </p:txBody>
      </p:sp>
      <p:pic>
        <p:nvPicPr>
          <p:cNvPr id="1536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486400"/>
            <a:ext cx="1447800"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4"/>
          <p:cNvSpPr txBox="1">
            <a:spLocks noChangeArrowheads="1"/>
          </p:cNvSpPr>
          <p:nvPr/>
        </p:nvSpPr>
        <p:spPr bwMode="auto">
          <a:xfrm>
            <a:off x="6324600" y="285750"/>
            <a:ext cx="260032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9pPr>
          </a:lstStyle>
          <a:p>
            <a:pPr algn="ctr" eaLnBrk="1" hangingPunct="1"/>
            <a:r>
              <a:rPr lang="en-US" altLang="x-none" sz="3600" b="1">
                <a:solidFill>
                  <a:srgbClr val="FFFFFF"/>
                </a:solidFill>
                <a:latin typeface="Calibri" charset="0"/>
              </a:rPr>
              <a:t>DATA 515A</a:t>
            </a:r>
          </a:p>
        </p:txBody>
      </p:sp>
      <p:sp>
        <p:nvSpPr>
          <p:cNvPr id="15364" name="Text Box 2"/>
          <p:cNvSpPr txBox="1">
            <a:spLocks noChangeArrowheads="1"/>
          </p:cNvSpPr>
          <p:nvPr/>
        </p:nvSpPr>
        <p:spPr bwMode="auto">
          <a:xfrm>
            <a:off x="304800" y="2286000"/>
            <a:ext cx="8534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9pPr>
          </a:lstStyle>
          <a:p>
            <a:pPr algn="ctr" eaLnBrk="1" hangingPunct="1">
              <a:spcBef>
                <a:spcPts val="800"/>
              </a:spcBef>
            </a:pPr>
            <a:r>
              <a:rPr lang="en-US" altLang="x-none" sz="2800" dirty="0">
                <a:solidFill>
                  <a:srgbClr val="FFFFFF"/>
                </a:solidFill>
                <a:latin typeface="Calibri" charset="0"/>
              </a:rPr>
              <a:t>David Beck</a:t>
            </a:r>
            <a:r>
              <a:rPr lang="en-US" altLang="x-none" sz="2800" baseline="30000" dirty="0">
                <a:solidFill>
                  <a:srgbClr val="FFFFFF"/>
                </a:solidFill>
                <a:latin typeface="Calibri" charset="0"/>
              </a:rPr>
              <a:t>1,2</a:t>
            </a:r>
            <a:r>
              <a:rPr lang="en-US" altLang="x-none" sz="2800" dirty="0">
                <a:solidFill>
                  <a:srgbClr val="FFFFFF"/>
                </a:solidFill>
                <a:latin typeface="Calibri" charset="0"/>
              </a:rPr>
              <a:t>, Joseph Hellerstein</a:t>
            </a:r>
            <a:r>
              <a:rPr lang="en-US" altLang="x-none" sz="2800" baseline="30000" dirty="0">
                <a:solidFill>
                  <a:srgbClr val="FFFFFF"/>
                </a:solidFill>
                <a:latin typeface="Calibri" charset="0"/>
              </a:rPr>
              <a:t>1,3</a:t>
            </a:r>
            <a:r>
              <a:rPr lang="en-US" altLang="x-none" sz="2800" dirty="0">
                <a:solidFill>
                  <a:srgbClr val="FFFFFF"/>
                </a:solidFill>
                <a:latin typeface="Calibri" charset="0"/>
              </a:rPr>
              <a:t>, </a:t>
            </a:r>
            <a:r>
              <a:rPr lang="en-US" altLang="x-none" sz="2800" dirty="0" err="1" smtClean="0">
                <a:solidFill>
                  <a:schemeClr val="bg1"/>
                </a:solidFill>
                <a:latin typeface="Calibri" charset="0"/>
              </a:rPr>
              <a:t>Bernease</a:t>
            </a:r>
            <a:r>
              <a:rPr lang="en-US" altLang="x-none" sz="2800" dirty="0" smtClean="0">
                <a:solidFill>
                  <a:schemeClr val="bg1"/>
                </a:solidFill>
                <a:latin typeface="Calibri" charset="0"/>
              </a:rPr>
              <a:t> Herman</a:t>
            </a:r>
            <a:r>
              <a:rPr lang="en-US" altLang="x-none" sz="2800" baseline="30000" dirty="0" smtClean="0">
                <a:solidFill>
                  <a:schemeClr val="bg1"/>
                </a:solidFill>
                <a:latin typeface="Calibri" charset="0"/>
              </a:rPr>
              <a:t>1</a:t>
            </a:r>
            <a:endParaRPr lang="en-US" altLang="x-none" sz="2800" baseline="30000" dirty="0">
              <a:solidFill>
                <a:schemeClr val="bg1"/>
              </a:solidFill>
              <a:latin typeface="Calibri" charset="0"/>
            </a:endParaRPr>
          </a:p>
          <a:p>
            <a:pPr algn="ctr" eaLnBrk="1" hangingPunct="1">
              <a:spcBef>
                <a:spcPts val="800"/>
              </a:spcBef>
            </a:pPr>
            <a:endParaRPr lang="en-US" altLang="x-none" sz="2400" baseline="30000" dirty="0" smtClean="0">
              <a:solidFill>
                <a:srgbClr val="FFFFFF"/>
              </a:solidFill>
              <a:latin typeface="Calibri" charset="0"/>
            </a:endParaRPr>
          </a:p>
          <a:p>
            <a:pPr algn="ctr" eaLnBrk="1" hangingPunct="1">
              <a:spcBef>
                <a:spcPts val="800"/>
              </a:spcBef>
            </a:pPr>
            <a:r>
              <a:rPr lang="en-US" altLang="x-none" sz="2400" baseline="30000" dirty="0" smtClean="0">
                <a:solidFill>
                  <a:srgbClr val="FFFFFF"/>
                </a:solidFill>
                <a:latin typeface="Calibri" charset="0"/>
              </a:rPr>
              <a:t>1</a:t>
            </a:r>
            <a:r>
              <a:rPr lang="en-US" altLang="x-none" sz="2400" dirty="0" smtClean="0">
                <a:solidFill>
                  <a:srgbClr val="FFFFFF"/>
                </a:solidFill>
                <a:latin typeface="Calibri" charset="0"/>
              </a:rPr>
              <a:t>eScience </a:t>
            </a:r>
            <a:r>
              <a:rPr lang="en-US" altLang="x-none" sz="2400" dirty="0">
                <a:solidFill>
                  <a:srgbClr val="FFFFFF"/>
                </a:solidFill>
                <a:latin typeface="Calibri" charset="0"/>
              </a:rPr>
              <a:t>Institute</a:t>
            </a:r>
          </a:p>
          <a:p>
            <a:pPr algn="ctr" eaLnBrk="1" hangingPunct="1">
              <a:spcBef>
                <a:spcPts val="800"/>
              </a:spcBef>
            </a:pPr>
            <a:r>
              <a:rPr lang="en-US" altLang="x-none" sz="2400" baseline="30000" dirty="0">
                <a:solidFill>
                  <a:srgbClr val="FFFFFF"/>
                </a:solidFill>
                <a:latin typeface="Calibri" charset="0"/>
              </a:rPr>
              <a:t>2</a:t>
            </a:r>
            <a:r>
              <a:rPr lang="en-US" altLang="x-none" sz="2400" dirty="0">
                <a:solidFill>
                  <a:srgbClr val="FFFFFF"/>
                </a:solidFill>
                <a:latin typeface="Calibri" charset="0"/>
              </a:rPr>
              <a:t>Chemical Engineering</a:t>
            </a:r>
          </a:p>
          <a:p>
            <a:pPr algn="ctr" eaLnBrk="1" hangingPunct="1">
              <a:spcBef>
                <a:spcPts val="800"/>
              </a:spcBef>
            </a:pPr>
            <a:r>
              <a:rPr lang="en-US" altLang="x-none" sz="2400" baseline="30000" dirty="0">
                <a:solidFill>
                  <a:srgbClr val="FFFFFF"/>
                </a:solidFill>
                <a:latin typeface="Calibri" charset="0"/>
              </a:rPr>
              <a:t>3</a:t>
            </a:r>
            <a:r>
              <a:rPr lang="en-US" altLang="x-none" sz="2400" dirty="0">
                <a:solidFill>
                  <a:srgbClr val="FFFFFF"/>
                </a:solidFill>
                <a:latin typeface="Calibri" charset="0"/>
              </a:rPr>
              <a:t>Computer Science Engineering</a:t>
            </a:r>
          </a:p>
          <a:p>
            <a:pPr algn="ctr" eaLnBrk="1" hangingPunct="1">
              <a:spcBef>
                <a:spcPts val="800"/>
              </a:spcBef>
            </a:pPr>
            <a:endParaRPr lang="en-US" altLang="x-none" sz="2400" dirty="0" smtClean="0">
              <a:solidFill>
                <a:srgbClr val="FFFFFF"/>
              </a:solidFill>
              <a:latin typeface="Calibri" charset="0"/>
            </a:endParaRPr>
          </a:p>
          <a:p>
            <a:pPr algn="ctr" eaLnBrk="1" hangingPunct="1">
              <a:spcBef>
                <a:spcPts val="800"/>
              </a:spcBef>
            </a:pPr>
            <a:r>
              <a:rPr lang="en-US" altLang="x-none" sz="2400" dirty="0" smtClean="0">
                <a:solidFill>
                  <a:srgbClr val="FFFFFF"/>
                </a:solidFill>
                <a:latin typeface="Calibri" charset="0"/>
              </a:rPr>
              <a:t>The </a:t>
            </a:r>
            <a:r>
              <a:rPr lang="en-US" altLang="x-none" sz="2400" dirty="0">
                <a:solidFill>
                  <a:srgbClr val="FFFFFF"/>
                </a:solidFill>
                <a:latin typeface="Calibri" charset="0"/>
              </a:rPr>
              <a:t>University of Washington</a:t>
            </a:r>
          </a:p>
          <a:p>
            <a:pPr algn="ctr" eaLnBrk="1" hangingPunct="1">
              <a:spcBef>
                <a:spcPts val="800"/>
              </a:spcBef>
            </a:pPr>
            <a:r>
              <a:rPr lang="en-US" altLang="x-none" sz="2800" dirty="0">
                <a:solidFill>
                  <a:srgbClr val="FFFFFF"/>
                </a:solidFill>
                <a:latin typeface="Calibri" charset="0"/>
              </a:rPr>
              <a:t>April </a:t>
            </a:r>
            <a:r>
              <a:rPr lang="en-US" altLang="x-none" sz="2800" dirty="0" smtClean="0">
                <a:solidFill>
                  <a:srgbClr val="FFFFFF"/>
                </a:solidFill>
                <a:latin typeface="Calibri" charset="0"/>
              </a:rPr>
              <a:t>16, </a:t>
            </a:r>
            <a:r>
              <a:rPr lang="en-US" altLang="x-none" sz="2800" dirty="0" smtClean="0">
                <a:solidFill>
                  <a:srgbClr val="FFFFFF"/>
                </a:solidFill>
                <a:latin typeface="Calibri" charset="0"/>
              </a:rPr>
              <a:t>2018</a:t>
            </a:r>
            <a:endParaRPr lang="en-US" altLang="x-none" sz="2800" dirty="0">
              <a:solidFill>
                <a:srgbClr val="FFFFFF"/>
              </a:solidFill>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Code Review Template</a:t>
            </a:r>
          </a:p>
        </p:txBody>
      </p:sp>
      <p:sp>
        <p:nvSpPr>
          <p:cNvPr id="32770" name="Content Placeholder 2"/>
          <p:cNvSpPr>
            <a:spLocks noGrp="1"/>
          </p:cNvSpPr>
          <p:nvPr>
            <p:ph idx="1"/>
          </p:nvPr>
        </p:nvSpPr>
        <p:spPr bwMode="auto">
          <a:xfrm>
            <a:off x="457200" y="10668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Why code review?</a:t>
            </a:r>
          </a:p>
          <a:p>
            <a:pPr lvl="1"/>
            <a:r>
              <a:rPr lang="en-US" altLang="x-none" sz="2400">
                <a:ea typeface="ＭＳ Ｐゴシック" charset="-128"/>
              </a:rPr>
              <a:t>Improve code quality and find bugs</a:t>
            </a:r>
          </a:p>
        </p:txBody>
      </p:sp>
      <p:sp>
        <p:nvSpPr>
          <p:cNvPr id="32771"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
        <p:nvSpPr>
          <p:cNvPr id="7" name="Content Placeholder 2"/>
          <p:cNvSpPr txBox="1">
            <a:spLocks/>
          </p:cNvSpPr>
          <p:nvPr/>
        </p:nvSpPr>
        <p:spPr>
          <a:xfrm>
            <a:off x="457200" y="2209800"/>
            <a:ext cx="8229600" cy="3733800"/>
          </a:xfrm>
          <a:prstGeom prst="rect">
            <a:avLst/>
          </a:prstGeom>
          <a:solidFill>
            <a:schemeClr val="bg1">
              <a:lumMod val="85000"/>
            </a:schemeClr>
          </a:solidFill>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800" dirty="0" smtClean="0"/>
              <a:t>Background</a:t>
            </a:r>
          </a:p>
          <a:p>
            <a:pPr lvl="1">
              <a:defRPr/>
            </a:pPr>
            <a:r>
              <a:rPr lang="en-US" sz="2400" dirty="0" smtClean="0"/>
              <a:t>Describe what the application does</a:t>
            </a:r>
          </a:p>
          <a:p>
            <a:pPr lvl="1">
              <a:defRPr/>
            </a:pPr>
            <a:r>
              <a:rPr lang="en-US" sz="2400" dirty="0" smtClean="0"/>
              <a:t>Describe the role of the code being reviewed</a:t>
            </a:r>
          </a:p>
          <a:p>
            <a:pPr>
              <a:defRPr/>
            </a:pPr>
            <a:r>
              <a:rPr lang="en-US" sz="2800" dirty="0" smtClean="0"/>
              <a:t>Comment on</a:t>
            </a:r>
          </a:p>
          <a:p>
            <a:pPr lvl="1">
              <a:defRPr/>
            </a:pPr>
            <a:r>
              <a:rPr lang="en-US" sz="2400" dirty="0" smtClean="0"/>
              <a:t>Choice of variable and function names</a:t>
            </a:r>
          </a:p>
          <a:p>
            <a:pPr lvl="1">
              <a:defRPr/>
            </a:pPr>
            <a:r>
              <a:rPr lang="en-US" sz="2400" dirty="0" smtClean="0"/>
              <a:t>Readability of the code</a:t>
            </a:r>
          </a:p>
          <a:p>
            <a:pPr lvl="1">
              <a:defRPr/>
            </a:pPr>
            <a:r>
              <a:rPr lang="en-US" sz="2400" dirty="0" smtClean="0"/>
              <a:t>How improve reuse and efficiency</a:t>
            </a:r>
          </a:p>
          <a:p>
            <a:pPr lvl="1">
              <a:defRPr/>
            </a:pPr>
            <a:r>
              <a:rPr lang="en-US" sz="2400" dirty="0" smtClean="0"/>
              <a:t>How use existing python packages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2"/>
          <p:cNvSpPr>
            <a:spLocks noGrp="1"/>
          </p:cNvSpPr>
          <p:nvPr>
            <p:ph type="title"/>
          </p:nvPr>
        </p:nvSpPr>
        <p:spPr bwMode="auto">
          <a:xfrm>
            <a:off x="457200" y="11430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4800" dirty="0" smtClean="0">
                <a:ea typeface="ＭＳ Ｐゴシック" charset="-128"/>
              </a:rPr>
              <a:t>Paired Exercise</a:t>
            </a:r>
            <a:r>
              <a:rPr lang="en-US" altLang="x-none" sz="4800" dirty="0">
                <a:ea typeface="ＭＳ Ｐゴシック" charset="-128"/>
              </a:rPr>
              <a:t>: </a:t>
            </a:r>
            <a:r>
              <a:rPr lang="en-US" altLang="x-none" sz="4800" dirty="0" smtClean="0">
                <a:ea typeface="ＭＳ Ｐゴシック" charset="-128"/>
              </a:rPr>
              <a:t>10 </a:t>
            </a:r>
            <a:r>
              <a:rPr lang="en-US" altLang="x-none" sz="4800" dirty="0">
                <a:ea typeface="ＭＳ Ｐゴシック" charset="-128"/>
              </a:rPr>
              <a:t>minutes</a:t>
            </a:r>
          </a:p>
        </p:txBody>
      </p:sp>
      <p:sp>
        <p:nvSpPr>
          <p:cNvPr id="37890" name="Content Placeholder 3"/>
          <p:cNvSpPr>
            <a:spLocks noGrp="1"/>
          </p:cNvSpPr>
          <p:nvPr>
            <p:ph idx="1"/>
          </p:nvPr>
        </p:nvSpPr>
        <p:spPr bwMode="auto">
          <a:xfrm>
            <a:off x="457200" y="2667000"/>
            <a:ext cx="8229600" cy="2286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smtClean="0">
                <a:ea typeface="ＭＳ Ｐゴシック" charset="-128"/>
              </a:rPr>
              <a:t>Do a code review of the code on the next slide</a:t>
            </a:r>
          </a:p>
          <a:p>
            <a:r>
              <a:rPr lang="en-US" altLang="x-none" dirty="0" smtClean="0">
                <a:ea typeface="ＭＳ Ｐゴシック" charset="-128"/>
              </a:rPr>
              <a:t>Make notes of some issues you find and suggestions for improvement</a:t>
            </a:r>
          </a:p>
          <a:p>
            <a:r>
              <a:rPr lang="en-US" altLang="x-none" dirty="0" smtClean="0">
                <a:ea typeface="ＭＳ Ｐゴシック" charset="-128"/>
              </a:rPr>
              <a:t>At the end of the time, we’ll share ideas</a:t>
            </a:r>
            <a:endParaRPr lang="en-US" altLang="x-none" dirty="0">
              <a:ea typeface="ＭＳ Ｐゴシック" charset="-128"/>
            </a:endParaRPr>
          </a:p>
        </p:txBody>
      </p:sp>
      <p:sp>
        <p:nvSpPr>
          <p:cNvPr id="37891"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pic>
        <p:nvPicPr>
          <p:cNvPr id="7" name="Content Placeholder 6"/>
          <p:cNvPicPr>
            <a:picLocks noGrp="1" noChangeAspect="1"/>
          </p:cNvPicPr>
          <p:nvPr>
            <p:ph idx="1"/>
          </p:nvPr>
        </p:nvPicPr>
        <p:blipFill>
          <a:blip r:embed="rId2"/>
          <a:stretch>
            <a:fillRect/>
          </a:stretch>
        </p:blipFill>
        <p:spPr>
          <a:xfrm>
            <a:off x="447675" y="2362200"/>
            <a:ext cx="8229600" cy="3515653"/>
          </a:xfrm>
          <a:prstGeom prst="rect">
            <a:avLst/>
          </a:prstGeom>
        </p:spPr>
      </p:pic>
      <p:sp>
        <p:nvSpPr>
          <p:cNvPr id="8" name="Content Placeholder 3"/>
          <p:cNvSpPr txBox="1">
            <a:spLocks/>
          </p:cNvSpPr>
          <p:nvPr/>
        </p:nvSpPr>
        <p:spPr bwMode="auto">
          <a:xfrm>
            <a:off x="447675" y="609600"/>
            <a:ext cx="8229600" cy="228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x-none" dirty="0" smtClean="0">
                <a:ea typeface="ＭＳ Ｐゴシック" charset="-128"/>
              </a:rPr>
              <a:t>Background</a:t>
            </a:r>
          </a:p>
          <a:p>
            <a:pPr lvl="1"/>
            <a:r>
              <a:rPr lang="en-US" altLang="x-none" dirty="0" smtClean="0">
                <a:ea typeface="ＭＳ Ｐゴシック" charset="-128"/>
              </a:rPr>
              <a:t>This is some code that takes a list of numbers and returns a list of values &gt; two std. dev. from mean</a:t>
            </a:r>
            <a:endParaRPr lang="en-US" altLang="x-none" dirty="0">
              <a:ea typeface="ＭＳ Ｐゴシック" charset="-128"/>
            </a:endParaRPr>
          </a:p>
        </p:txBody>
      </p:sp>
    </p:spTree>
    <p:extLst>
      <p:ext uri="{BB962C8B-B14F-4D97-AF65-F5344CB8AC3E}">
        <p14:creationId xmlns:p14="http://schemas.microsoft.com/office/powerpoint/2010/main" val="11113132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4"/>
          <p:cNvSpPr>
            <a:spLocks noGrp="1"/>
          </p:cNvSpPr>
          <p:nvPr>
            <p:ph type="title"/>
          </p:nvPr>
        </p:nvSpPr>
        <p:spPr bwMode="auto">
          <a:xfrm>
            <a:off x="228600" y="1905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Technology Review</a:t>
            </a:r>
          </a:p>
        </p:txBody>
      </p:sp>
      <p:sp>
        <p:nvSpPr>
          <p:cNvPr id="3891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Technology Review Template</a:t>
            </a:r>
          </a:p>
        </p:txBody>
      </p:sp>
      <p:sp>
        <p:nvSpPr>
          <p:cNvPr id="39938" name="Content Placeholder 2"/>
          <p:cNvSpPr>
            <a:spLocks noGrp="1"/>
          </p:cNvSpPr>
          <p:nvPr>
            <p:ph idx="1"/>
          </p:nvPr>
        </p:nvSpPr>
        <p:spPr bwMode="auto">
          <a:xfrm>
            <a:off x="457200" y="1143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Why technology reviews?</a:t>
            </a:r>
          </a:p>
          <a:p>
            <a:pPr lvl="1"/>
            <a:r>
              <a:rPr lang="en-US" altLang="x-none" sz="2400">
                <a:ea typeface="ＭＳ Ｐゴシック" charset="-128"/>
              </a:rPr>
              <a:t>Determine if use a package</a:t>
            </a:r>
          </a:p>
        </p:txBody>
      </p:sp>
      <p:sp>
        <p:nvSpPr>
          <p:cNvPr id="39939"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
        <p:nvSpPr>
          <p:cNvPr id="5" name="Content Placeholder 2"/>
          <p:cNvSpPr txBox="1">
            <a:spLocks/>
          </p:cNvSpPr>
          <p:nvPr/>
        </p:nvSpPr>
        <p:spPr>
          <a:xfrm>
            <a:off x="457200" y="2514600"/>
            <a:ext cx="8229600" cy="3200400"/>
          </a:xfrm>
          <a:prstGeom prst="rect">
            <a:avLst/>
          </a:prstGeom>
          <a:solidFill>
            <a:schemeClr val="bg1">
              <a:lumMod val="85000"/>
            </a:schemeClr>
          </a:solidFill>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800" dirty="0" smtClean="0"/>
              <a:t>Background</a:t>
            </a:r>
          </a:p>
          <a:p>
            <a:pPr lvl="1">
              <a:defRPr/>
            </a:pPr>
            <a:r>
              <a:rPr lang="en-US" sz="2400" dirty="0" smtClean="0"/>
              <a:t>Requirements that indicate a need for the proposed package</a:t>
            </a:r>
          </a:p>
          <a:p>
            <a:pPr>
              <a:defRPr/>
            </a:pPr>
            <a:r>
              <a:rPr lang="en-US" sz="2800" dirty="0" smtClean="0"/>
              <a:t>Discuss</a:t>
            </a:r>
          </a:p>
          <a:p>
            <a:pPr lvl="1">
              <a:defRPr/>
            </a:pPr>
            <a:r>
              <a:rPr lang="en-US" sz="2400" dirty="0" smtClean="0"/>
              <a:t>How the package works</a:t>
            </a:r>
          </a:p>
          <a:p>
            <a:pPr lvl="1">
              <a:defRPr/>
            </a:pPr>
            <a:r>
              <a:rPr lang="en-US" sz="2400" dirty="0" smtClean="0"/>
              <a:t>Appeal of using the package</a:t>
            </a:r>
          </a:p>
          <a:p>
            <a:pPr lvl="1">
              <a:defRPr/>
            </a:pPr>
            <a:r>
              <a:rPr lang="en-US" sz="2400" dirty="0" smtClean="0"/>
              <a:t>Drawbacks of using the package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304800" y="381000"/>
            <a:ext cx="8382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Example of A Technology Review</a:t>
            </a:r>
            <a:br>
              <a:rPr lang="en-US" altLang="x-none" dirty="0">
                <a:ea typeface="ＭＳ Ｐゴシック" charset="-128"/>
              </a:rPr>
            </a:br>
            <a:r>
              <a:rPr lang="en-US" altLang="x-none" i="1" dirty="0" smtClean="0">
                <a:ea typeface="ＭＳ Ｐゴシック" charset="-128"/>
              </a:rPr>
              <a:t>Command line argument parsing</a:t>
            </a:r>
            <a:endParaRPr lang="en-US" altLang="x-none" i="1" dirty="0">
              <a:ea typeface="ＭＳ Ｐゴシック" charset="-128"/>
            </a:endParaRPr>
          </a:p>
        </p:txBody>
      </p:sp>
      <p:sp>
        <p:nvSpPr>
          <p:cNvPr id="40962" name="Content Placeholder 2"/>
          <p:cNvSpPr>
            <a:spLocks noGrp="1"/>
          </p:cNvSpPr>
          <p:nvPr>
            <p:ph idx="1"/>
          </p:nvPr>
        </p:nvSpPr>
        <p:spPr bwMode="auto">
          <a:xfrm>
            <a:off x="457200" y="16002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Background</a:t>
            </a:r>
          </a:p>
          <a:p>
            <a:pPr lvl="1"/>
            <a:r>
              <a:rPr lang="en-US" altLang="x-none" dirty="0" smtClean="0">
                <a:ea typeface="ＭＳ Ｐゴシック" charset="-128"/>
              </a:rPr>
              <a:t>Have a python script that needs to be run from the command line</a:t>
            </a:r>
          </a:p>
          <a:p>
            <a:pPr lvl="1"/>
            <a:r>
              <a:rPr lang="en-US" altLang="x-none" dirty="0" smtClean="0">
                <a:ea typeface="ＭＳ Ｐゴシック" charset="-128"/>
              </a:rPr>
              <a:t>What python module should we use to handle command line arguments?</a:t>
            </a:r>
          </a:p>
          <a:p>
            <a:pPr lvl="2"/>
            <a:r>
              <a:rPr lang="en-US" altLang="x-none" dirty="0" smtClean="0">
                <a:ea typeface="ＭＳ Ｐゴシック" charset="-128"/>
              </a:rPr>
              <a:t>Some options include</a:t>
            </a:r>
          </a:p>
          <a:p>
            <a:pPr lvl="3"/>
            <a:r>
              <a:rPr lang="en-US" altLang="x-none" dirty="0">
                <a:ea typeface="ＭＳ Ｐゴシック" charset="-128"/>
              </a:rPr>
              <a:t>c</a:t>
            </a:r>
            <a:r>
              <a:rPr lang="en-US" altLang="x-none" dirty="0" smtClean="0">
                <a:ea typeface="ＭＳ Ｐゴシック" charset="-128"/>
              </a:rPr>
              <a:t>lick</a:t>
            </a:r>
          </a:p>
          <a:p>
            <a:pPr lvl="3"/>
            <a:r>
              <a:rPr lang="en-US" altLang="x-none" dirty="0" err="1" smtClean="0">
                <a:ea typeface="ＭＳ Ｐゴシック" charset="-128"/>
              </a:rPr>
              <a:t>docopt</a:t>
            </a:r>
            <a:endParaRPr lang="en-US" altLang="x-none" dirty="0" smtClean="0">
              <a:ea typeface="ＭＳ Ｐゴシック" charset="-128"/>
            </a:endParaRPr>
          </a:p>
          <a:p>
            <a:pPr lvl="3"/>
            <a:r>
              <a:rPr lang="en-US" altLang="x-none" dirty="0" err="1" smtClean="0">
                <a:ea typeface="ＭＳ Ｐゴシック" charset="-128"/>
              </a:rPr>
              <a:t>argparse</a:t>
            </a:r>
            <a:endParaRPr lang="en-US" altLang="x-none" dirty="0">
              <a:ea typeface="ＭＳ Ｐゴシック" charset="-128"/>
            </a:endParaRPr>
          </a:p>
        </p:txBody>
      </p:sp>
      <p:sp>
        <p:nvSpPr>
          <p:cNvPr id="4096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304800" y="381000"/>
            <a:ext cx="8382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Example of A Technology Review</a:t>
            </a:r>
            <a:br>
              <a:rPr lang="en-US" altLang="x-none" dirty="0">
                <a:ea typeface="ＭＳ Ｐゴシック" charset="-128"/>
              </a:rPr>
            </a:br>
            <a:r>
              <a:rPr lang="en-US" altLang="x-none" i="1" dirty="0" smtClean="0">
                <a:ea typeface="ＭＳ Ｐゴシック" charset="-128"/>
              </a:rPr>
              <a:t>Command line argument parsing</a:t>
            </a:r>
            <a:endParaRPr lang="en-US" altLang="x-none" i="1" dirty="0">
              <a:ea typeface="ＭＳ Ｐゴシック" charset="-128"/>
            </a:endParaRPr>
          </a:p>
        </p:txBody>
      </p:sp>
      <p:sp>
        <p:nvSpPr>
          <p:cNvPr id="40962" name="Content Placeholder 2"/>
          <p:cNvSpPr>
            <a:spLocks noGrp="1"/>
          </p:cNvSpPr>
          <p:nvPr>
            <p:ph idx="1"/>
          </p:nvPr>
        </p:nvSpPr>
        <p:spPr bwMode="auto">
          <a:xfrm>
            <a:off x="457200" y="16002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sz="1400" dirty="0">
                <a:solidFill>
                  <a:schemeClr val="bg1">
                    <a:lumMod val="65000"/>
                  </a:schemeClr>
                </a:solidFill>
              </a:rPr>
              <a:t>[dacb@D-108-179-129-50 ~/</a:t>
            </a:r>
            <a:r>
              <a:rPr lang="en-US" sz="1400" dirty="0" err="1" smtClean="0">
                <a:solidFill>
                  <a:schemeClr val="bg1">
                    <a:lumMod val="65000"/>
                  </a:schemeClr>
                </a:solidFill>
              </a:rPr>
              <a:t>tmp</a:t>
            </a:r>
            <a:r>
              <a:rPr lang="en-US" sz="1400" dirty="0" smtClean="0">
                <a:solidFill>
                  <a:schemeClr val="bg1">
                    <a:lumMod val="65000"/>
                  </a:schemeClr>
                </a:solidFill>
              </a:rPr>
              <a:t>]$</a:t>
            </a:r>
            <a:r>
              <a:rPr lang="en-US" sz="1400" dirty="0" smtClean="0"/>
              <a:t> ./</a:t>
            </a:r>
            <a:r>
              <a:rPr lang="en-US" sz="1400" dirty="0" err="1" smtClean="0"/>
              <a:t>solver.py</a:t>
            </a:r>
            <a:r>
              <a:rPr lang="en-US" sz="1400" dirty="0"/>
              <a:t> </a:t>
            </a:r>
          </a:p>
          <a:p>
            <a:pPr marL="0" indent="0">
              <a:buNone/>
            </a:pPr>
            <a:r>
              <a:rPr lang="en-US" sz="1400" dirty="0">
                <a:solidFill>
                  <a:srgbClr val="C00000"/>
                </a:solidFill>
              </a:rPr>
              <a:t>usage: </a:t>
            </a:r>
            <a:r>
              <a:rPr lang="en-US" sz="1400" dirty="0" err="1">
                <a:solidFill>
                  <a:srgbClr val="C00000"/>
                </a:solidFill>
              </a:rPr>
              <a:t>solver.py</a:t>
            </a:r>
            <a:r>
              <a:rPr lang="en-US" sz="1400" dirty="0">
                <a:solidFill>
                  <a:srgbClr val="C00000"/>
                </a:solidFill>
              </a:rPr>
              <a:t> [-h] -C PLIGC -H PLIGH -O PLIGO [-t TEMPERATURE]</a:t>
            </a:r>
          </a:p>
          <a:p>
            <a:pPr marL="0" indent="0">
              <a:buNone/>
            </a:pPr>
            <a:r>
              <a:rPr lang="en-US" sz="1400" dirty="0">
                <a:solidFill>
                  <a:srgbClr val="C00000"/>
                </a:solidFill>
              </a:rPr>
              <a:t>                 [-m MAX_TEMPERATURE] [-r HEATING_RATE] [-s STOP_TIME]</a:t>
            </a:r>
          </a:p>
          <a:p>
            <a:pPr marL="0" indent="0">
              <a:buNone/>
            </a:pPr>
            <a:r>
              <a:rPr lang="en-US" sz="1400" dirty="0" err="1">
                <a:solidFill>
                  <a:srgbClr val="C00000"/>
                </a:solidFill>
              </a:rPr>
              <a:t>solver.py</a:t>
            </a:r>
            <a:r>
              <a:rPr lang="en-US" sz="1400" dirty="0">
                <a:solidFill>
                  <a:srgbClr val="C00000"/>
                </a:solidFill>
              </a:rPr>
              <a:t>: error: the following arguments are required: -C/--PLIGC, -H/--PLIGH, -O/--</a:t>
            </a:r>
            <a:r>
              <a:rPr lang="en-US" sz="1400" dirty="0" smtClean="0">
                <a:solidFill>
                  <a:srgbClr val="C00000"/>
                </a:solidFill>
              </a:rPr>
              <a:t>PLIGO</a:t>
            </a:r>
            <a:endParaRPr lang="en-US" sz="1400" dirty="0">
              <a:solidFill>
                <a:srgbClr val="C00000"/>
              </a:solidFill>
            </a:endParaRPr>
          </a:p>
        </p:txBody>
      </p:sp>
      <p:sp>
        <p:nvSpPr>
          <p:cNvPr id="4096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extLst>
      <p:ext uri="{BB962C8B-B14F-4D97-AF65-F5344CB8AC3E}">
        <p14:creationId xmlns:p14="http://schemas.microsoft.com/office/powerpoint/2010/main" val="96395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304800" y="381000"/>
            <a:ext cx="8382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Example of A Technology Review</a:t>
            </a:r>
            <a:br>
              <a:rPr lang="en-US" altLang="x-none" dirty="0">
                <a:ea typeface="ＭＳ Ｐゴシック" charset="-128"/>
              </a:rPr>
            </a:br>
            <a:r>
              <a:rPr lang="en-US" altLang="x-none" i="1" dirty="0" smtClean="0">
                <a:ea typeface="ＭＳ Ｐゴシック" charset="-128"/>
              </a:rPr>
              <a:t>Command line argument parsing</a:t>
            </a:r>
            <a:endParaRPr lang="en-US" altLang="x-none" i="1" dirty="0">
              <a:ea typeface="ＭＳ Ｐゴシック" charset="-128"/>
            </a:endParaRPr>
          </a:p>
        </p:txBody>
      </p:sp>
      <p:sp>
        <p:nvSpPr>
          <p:cNvPr id="40962" name="Content Placeholder 2"/>
          <p:cNvSpPr>
            <a:spLocks noGrp="1"/>
          </p:cNvSpPr>
          <p:nvPr>
            <p:ph idx="1"/>
          </p:nvPr>
        </p:nvSpPr>
        <p:spPr bwMode="auto">
          <a:xfrm>
            <a:off x="457200" y="16002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sz="1400" dirty="0" smtClean="0">
                <a:solidFill>
                  <a:schemeClr val="bg1">
                    <a:lumMod val="75000"/>
                  </a:schemeClr>
                </a:solidFill>
              </a:rPr>
              <a:t>[</a:t>
            </a:r>
            <a:r>
              <a:rPr lang="en-US" sz="1400" dirty="0">
                <a:solidFill>
                  <a:schemeClr val="bg1">
                    <a:lumMod val="75000"/>
                  </a:schemeClr>
                </a:solidFill>
              </a:rPr>
              <a:t>dacb@D-108-179-129-50 ~/</a:t>
            </a:r>
            <a:r>
              <a:rPr lang="en-US" sz="1400" dirty="0" err="1">
                <a:solidFill>
                  <a:schemeClr val="bg1">
                    <a:lumMod val="75000"/>
                  </a:schemeClr>
                </a:solidFill>
              </a:rPr>
              <a:t>tmp</a:t>
            </a:r>
            <a:r>
              <a:rPr lang="en-US" sz="1400" dirty="0">
                <a:solidFill>
                  <a:schemeClr val="bg1">
                    <a:lumMod val="75000"/>
                  </a:schemeClr>
                </a:solidFill>
              </a:rPr>
              <a:t>]$ </a:t>
            </a:r>
            <a:r>
              <a:rPr lang="en-US" sz="1400" dirty="0"/>
              <a:t>./</a:t>
            </a:r>
            <a:r>
              <a:rPr lang="en-US" sz="1400" dirty="0" err="1"/>
              <a:t>solver.py</a:t>
            </a:r>
            <a:r>
              <a:rPr lang="en-US" sz="1400" dirty="0"/>
              <a:t> -h</a:t>
            </a:r>
          </a:p>
          <a:p>
            <a:pPr marL="0" indent="0">
              <a:buNone/>
            </a:pPr>
            <a:r>
              <a:rPr lang="en-US" sz="1400" dirty="0">
                <a:solidFill>
                  <a:srgbClr val="C00000"/>
                </a:solidFill>
              </a:rPr>
              <a:t>usage: </a:t>
            </a:r>
            <a:r>
              <a:rPr lang="en-US" sz="1400" dirty="0" err="1">
                <a:solidFill>
                  <a:srgbClr val="C00000"/>
                </a:solidFill>
              </a:rPr>
              <a:t>solver.py</a:t>
            </a:r>
            <a:r>
              <a:rPr lang="en-US" sz="1400" dirty="0">
                <a:solidFill>
                  <a:srgbClr val="C00000"/>
                </a:solidFill>
              </a:rPr>
              <a:t> [-h] -C PLIGC -H PLIGH -O PLIGO [-t TEMPERATURE]</a:t>
            </a:r>
          </a:p>
          <a:p>
            <a:pPr marL="0" indent="0">
              <a:buNone/>
            </a:pPr>
            <a:r>
              <a:rPr lang="en-US" sz="1400" dirty="0">
                <a:solidFill>
                  <a:srgbClr val="C00000"/>
                </a:solidFill>
              </a:rPr>
              <a:t>                 [-m MAX_TEMPERATURE] [-r HEATING_RATE] [-s STOP_TIME</a:t>
            </a:r>
            <a:r>
              <a:rPr lang="en-US" sz="1400" dirty="0" smtClean="0">
                <a:solidFill>
                  <a:srgbClr val="C00000"/>
                </a:solidFill>
              </a:rPr>
              <a:t>]</a:t>
            </a:r>
            <a:endParaRPr lang="en-US" sz="1400" dirty="0">
              <a:solidFill>
                <a:srgbClr val="C00000"/>
              </a:solidFill>
            </a:endParaRPr>
          </a:p>
          <a:p>
            <a:pPr marL="0" indent="0">
              <a:buNone/>
            </a:pPr>
            <a:r>
              <a:rPr lang="en-US" sz="1400" dirty="0">
                <a:solidFill>
                  <a:srgbClr val="C00000"/>
                </a:solidFill>
              </a:rPr>
              <a:t>optional arguments:</a:t>
            </a:r>
          </a:p>
          <a:p>
            <a:pPr marL="0" indent="0">
              <a:buNone/>
            </a:pPr>
            <a:r>
              <a:rPr lang="en-US" sz="1400" dirty="0">
                <a:solidFill>
                  <a:srgbClr val="C00000"/>
                </a:solidFill>
              </a:rPr>
              <a:t>  -h, --help            show this help message and exit</a:t>
            </a:r>
          </a:p>
          <a:p>
            <a:pPr marL="0" indent="0">
              <a:buNone/>
            </a:pPr>
            <a:r>
              <a:rPr lang="en-US" sz="1400" dirty="0">
                <a:solidFill>
                  <a:srgbClr val="C00000"/>
                </a:solidFill>
              </a:rPr>
              <a:t>  -C PLIGC, --PLIGC PLIGC</a:t>
            </a:r>
          </a:p>
          <a:p>
            <a:pPr marL="0" indent="0">
              <a:buNone/>
            </a:pPr>
            <a:r>
              <a:rPr lang="en-US" sz="1400" dirty="0">
                <a:solidFill>
                  <a:srgbClr val="C00000"/>
                </a:solidFill>
              </a:rPr>
              <a:t>                        </a:t>
            </a:r>
            <a:r>
              <a:rPr lang="en-US" sz="1400" dirty="0" err="1">
                <a:solidFill>
                  <a:srgbClr val="C00000"/>
                </a:solidFill>
              </a:rPr>
              <a:t>mol</a:t>
            </a:r>
            <a:r>
              <a:rPr lang="en-US" sz="1400" dirty="0">
                <a:solidFill>
                  <a:srgbClr val="C00000"/>
                </a:solidFill>
              </a:rPr>
              <a:t> number of C in input</a:t>
            </a:r>
          </a:p>
          <a:p>
            <a:pPr marL="0" indent="0">
              <a:buNone/>
            </a:pPr>
            <a:r>
              <a:rPr lang="en-US" sz="1400" dirty="0">
                <a:solidFill>
                  <a:srgbClr val="C00000"/>
                </a:solidFill>
              </a:rPr>
              <a:t>  -H PLIGH, --PLIGH PLIGH</a:t>
            </a:r>
          </a:p>
          <a:p>
            <a:pPr marL="0" indent="0">
              <a:buNone/>
            </a:pPr>
            <a:r>
              <a:rPr lang="en-US" sz="1400" dirty="0">
                <a:solidFill>
                  <a:srgbClr val="C00000"/>
                </a:solidFill>
              </a:rPr>
              <a:t>                        </a:t>
            </a:r>
            <a:r>
              <a:rPr lang="en-US" sz="1400" dirty="0" err="1">
                <a:solidFill>
                  <a:srgbClr val="C00000"/>
                </a:solidFill>
              </a:rPr>
              <a:t>mol</a:t>
            </a:r>
            <a:r>
              <a:rPr lang="en-US" sz="1400" dirty="0">
                <a:solidFill>
                  <a:srgbClr val="C00000"/>
                </a:solidFill>
              </a:rPr>
              <a:t> number of H in input</a:t>
            </a:r>
          </a:p>
          <a:p>
            <a:pPr marL="0" indent="0">
              <a:buNone/>
            </a:pPr>
            <a:r>
              <a:rPr lang="en-US" sz="1400" dirty="0">
                <a:solidFill>
                  <a:srgbClr val="C00000"/>
                </a:solidFill>
              </a:rPr>
              <a:t>  -O PLIGO, --PLIGO PLIGO</a:t>
            </a:r>
          </a:p>
          <a:p>
            <a:pPr marL="0" indent="0">
              <a:buNone/>
            </a:pPr>
            <a:r>
              <a:rPr lang="en-US" sz="1400" dirty="0">
                <a:solidFill>
                  <a:srgbClr val="C00000"/>
                </a:solidFill>
              </a:rPr>
              <a:t>                        </a:t>
            </a:r>
            <a:r>
              <a:rPr lang="en-US" sz="1400" dirty="0" err="1">
                <a:solidFill>
                  <a:srgbClr val="C00000"/>
                </a:solidFill>
              </a:rPr>
              <a:t>mol</a:t>
            </a:r>
            <a:r>
              <a:rPr lang="en-US" sz="1400" dirty="0">
                <a:solidFill>
                  <a:srgbClr val="C00000"/>
                </a:solidFill>
              </a:rPr>
              <a:t> number of O in input</a:t>
            </a:r>
          </a:p>
          <a:p>
            <a:pPr marL="0" indent="0">
              <a:buNone/>
            </a:pPr>
            <a:r>
              <a:rPr lang="en-US" sz="1400" dirty="0">
                <a:solidFill>
                  <a:srgbClr val="C00000"/>
                </a:solidFill>
              </a:rPr>
              <a:t>  -t TEMPERATURE, --temperature TEMPERATURE</a:t>
            </a:r>
          </a:p>
          <a:p>
            <a:pPr marL="0" indent="0">
              <a:buNone/>
            </a:pPr>
            <a:r>
              <a:rPr lang="en-US" sz="1400" dirty="0">
                <a:solidFill>
                  <a:srgbClr val="C00000"/>
                </a:solidFill>
              </a:rPr>
              <a:t>                        starting temperature</a:t>
            </a:r>
          </a:p>
          <a:p>
            <a:pPr marL="0" indent="0">
              <a:buNone/>
            </a:pPr>
            <a:r>
              <a:rPr lang="en-US" sz="1400" dirty="0">
                <a:solidFill>
                  <a:srgbClr val="C00000"/>
                </a:solidFill>
              </a:rPr>
              <a:t>  -m MAX_TEMPERATURE, --</a:t>
            </a:r>
            <a:r>
              <a:rPr lang="en-US" sz="1400" dirty="0" err="1">
                <a:solidFill>
                  <a:srgbClr val="C00000"/>
                </a:solidFill>
              </a:rPr>
              <a:t>max_temperature</a:t>
            </a:r>
            <a:r>
              <a:rPr lang="en-US" sz="1400" dirty="0">
                <a:solidFill>
                  <a:srgbClr val="C00000"/>
                </a:solidFill>
              </a:rPr>
              <a:t> MAX_TEMPERATURE</a:t>
            </a:r>
          </a:p>
          <a:p>
            <a:pPr marL="0" indent="0">
              <a:buNone/>
            </a:pPr>
            <a:r>
              <a:rPr lang="en-US" sz="1400" dirty="0">
                <a:solidFill>
                  <a:srgbClr val="C00000"/>
                </a:solidFill>
              </a:rPr>
              <a:t>                        maximum pyrolysis temperature</a:t>
            </a:r>
          </a:p>
          <a:p>
            <a:pPr marL="0" indent="0">
              <a:buNone/>
            </a:pPr>
            <a:r>
              <a:rPr lang="en-US" sz="1400" dirty="0">
                <a:solidFill>
                  <a:srgbClr val="C00000"/>
                </a:solidFill>
              </a:rPr>
              <a:t>  -r HEATING_RATE, --</a:t>
            </a:r>
            <a:r>
              <a:rPr lang="en-US" sz="1400" dirty="0" err="1">
                <a:solidFill>
                  <a:srgbClr val="C00000"/>
                </a:solidFill>
              </a:rPr>
              <a:t>heating_rate</a:t>
            </a:r>
            <a:r>
              <a:rPr lang="en-US" sz="1400" dirty="0">
                <a:solidFill>
                  <a:srgbClr val="C00000"/>
                </a:solidFill>
              </a:rPr>
              <a:t> HEATING_RATE</a:t>
            </a:r>
          </a:p>
          <a:p>
            <a:pPr marL="0" indent="0">
              <a:buNone/>
            </a:pPr>
            <a:r>
              <a:rPr lang="en-US" sz="1400" dirty="0">
                <a:solidFill>
                  <a:srgbClr val="C00000"/>
                </a:solidFill>
              </a:rPr>
              <a:t>                        heating rate in K/s</a:t>
            </a:r>
          </a:p>
          <a:p>
            <a:pPr marL="0" indent="0">
              <a:buNone/>
            </a:pPr>
            <a:r>
              <a:rPr lang="en-US" sz="1400" dirty="0">
                <a:solidFill>
                  <a:srgbClr val="C00000"/>
                </a:solidFill>
              </a:rPr>
              <a:t>  -s STOP_TIME, --</a:t>
            </a:r>
            <a:r>
              <a:rPr lang="en-US" sz="1400" dirty="0" err="1">
                <a:solidFill>
                  <a:srgbClr val="C00000"/>
                </a:solidFill>
              </a:rPr>
              <a:t>stop_time</a:t>
            </a:r>
            <a:r>
              <a:rPr lang="en-US" sz="1400" dirty="0">
                <a:solidFill>
                  <a:srgbClr val="C00000"/>
                </a:solidFill>
              </a:rPr>
              <a:t> STOP_TIME</a:t>
            </a:r>
          </a:p>
          <a:p>
            <a:pPr marL="0" indent="0">
              <a:buNone/>
            </a:pPr>
            <a:r>
              <a:rPr lang="en-US" sz="1400" dirty="0">
                <a:solidFill>
                  <a:srgbClr val="C00000"/>
                </a:solidFill>
              </a:rPr>
              <a:t>                        stop time in seconds</a:t>
            </a:r>
          </a:p>
          <a:p>
            <a:pPr marL="0" indent="0">
              <a:buNone/>
            </a:pPr>
            <a:endParaRPr lang="en-US" altLang="x-none" sz="1400" dirty="0">
              <a:ea typeface="ＭＳ Ｐゴシック" charset="-128"/>
            </a:endParaRPr>
          </a:p>
        </p:txBody>
      </p:sp>
      <p:sp>
        <p:nvSpPr>
          <p:cNvPr id="4096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extLst>
      <p:ext uri="{BB962C8B-B14F-4D97-AF65-F5344CB8AC3E}">
        <p14:creationId xmlns:p14="http://schemas.microsoft.com/office/powerpoint/2010/main" val="55535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304800" y="381000"/>
            <a:ext cx="8382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Example of A Technology Review</a:t>
            </a:r>
            <a:br>
              <a:rPr lang="en-US" altLang="x-none" dirty="0">
                <a:ea typeface="ＭＳ Ｐゴシック" charset="-128"/>
              </a:rPr>
            </a:br>
            <a:r>
              <a:rPr lang="en-US" altLang="x-none" i="1" dirty="0" smtClean="0">
                <a:ea typeface="ＭＳ Ｐゴシック" charset="-128"/>
              </a:rPr>
              <a:t>Command line argument parsing</a:t>
            </a:r>
            <a:endParaRPr lang="en-US" altLang="x-none" i="1" dirty="0">
              <a:ea typeface="ＭＳ Ｐゴシック" charset="-128"/>
            </a:endParaRPr>
          </a:p>
        </p:txBody>
      </p:sp>
      <p:sp>
        <p:nvSpPr>
          <p:cNvPr id="40962" name="Content Placeholder 2"/>
          <p:cNvSpPr>
            <a:spLocks noGrp="1"/>
          </p:cNvSpPr>
          <p:nvPr>
            <p:ph idx="1"/>
          </p:nvPr>
        </p:nvSpPr>
        <p:spPr bwMode="auto">
          <a:xfrm>
            <a:off x="457200" y="16002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sz="1400" dirty="0">
                <a:solidFill>
                  <a:schemeClr val="bg1">
                    <a:lumMod val="75000"/>
                  </a:schemeClr>
                </a:solidFill>
              </a:rPr>
              <a:t>[dacb@D-108-179-129-50 ~/</a:t>
            </a:r>
            <a:r>
              <a:rPr lang="en-US" sz="1400" dirty="0" err="1">
                <a:solidFill>
                  <a:schemeClr val="bg1">
                    <a:lumMod val="75000"/>
                  </a:schemeClr>
                </a:solidFill>
              </a:rPr>
              <a:t>tmp</a:t>
            </a:r>
            <a:r>
              <a:rPr lang="en-US" sz="1400" dirty="0" smtClean="0">
                <a:solidFill>
                  <a:schemeClr val="bg1">
                    <a:lumMod val="75000"/>
                  </a:schemeClr>
                </a:solidFill>
              </a:rPr>
              <a:t>]$ </a:t>
            </a:r>
            <a:r>
              <a:rPr lang="en-US" sz="1400" dirty="0" smtClean="0"/>
              <a:t>./</a:t>
            </a:r>
            <a:r>
              <a:rPr lang="en-US" sz="1400" dirty="0" err="1"/>
              <a:t>solver.py</a:t>
            </a:r>
            <a:r>
              <a:rPr lang="en-US" sz="1400" dirty="0"/>
              <a:t> --PLIGC 1.444234 --PLIGH 0.442 --PLIGO 0.320500 --temperature 325.0</a:t>
            </a:r>
          </a:p>
          <a:p>
            <a:pPr marL="0" indent="0">
              <a:buNone/>
            </a:pPr>
            <a:r>
              <a:rPr lang="en-US" sz="1400" dirty="0">
                <a:solidFill>
                  <a:srgbClr val="C00000"/>
                </a:solidFill>
              </a:rPr>
              <a:t>Solver arguments are:</a:t>
            </a:r>
          </a:p>
          <a:p>
            <a:pPr marL="0" indent="0">
              <a:buNone/>
            </a:pPr>
            <a:r>
              <a:rPr lang="en-US" sz="1400" dirty="0" smtClean="0">
                <a:solidFill>
                  <a:srgbClr val="C00000"/>
                </a:solidFill>
              </a:rPr>
              <a:t>	PLIGC	= 1.444234</a:t>
            </a:r>
            <a:endParaRPr lang="en-US" sz="1400" dirty="0">
              <a:solidFill>
                <a:srgbClr val="C00000"/>
              </a:solidFill>
            </a:endParaRPr>
          </a:p>
          <a:p>
            <a:pPr marL="0" indent="0">
              <a:buNone/>
            </a:pPr>
            <a:r>
              <a:rPr lang="en-US" sz="1400" dirty="0" smtClean="0">
                <a:solidFill>
                  <a:srgbClr val="C00000"/>
                </a:solidFill>
              </a:rPr>
              <a:t>	PLIGH = 0.442000</a:t>
            </a:r>
            <a:endParaRPr lang="en-US" sz="1400" dirty="0">
              <a:solidFill>
                <a:srgbClr val="C00000"/>
              </a:solidFill>
            </a:endParaRPr>
          </a:p>
          <a:p>
            <a:pPr marL="0" indent="0">
              <a:buNone/>
            </a:pPr>
            <a:r>
              <a:rPr lang="en-US" sz="1400" dirty="0" smtClean="0">
                <a:solidFill>
                  <a:srgbClr val="C00000"/>
                </a:solidFill>
              </a:rPr>
              <a:t>	PLIGO = 0.320500</a:t>
            </a:r>
            <a:endParaRPr lang="en-US" sz="1400" dirty="0">
              <a:solidFill>
                <a:srgbClr val="C00000"/>
              </a:solidFill>
            </a:endParaRPr>
          </a:p>
          <a:p>
            <a:pPr marL="0" indent="0">
              <a:buNone/>
            </a:pPr>
            <a:r>
              <a:rPr lang="en-US" sz="1400" dirty="0" smtClean="0">
                <a:solidFill>
                  <a:srgbClr val="C00000"/>
                </a:solidFill>
              </a:rPr>
              <a:t>	temperature = 325.000000</a:t>
            </a:r>
            <a:endParaRPr lang="en-US" sz="1400" dirty="0">
              <a:solidFill>
                <a:srgbClr val="C00000"/>
              </a:solidFill>
            </a:endParaRPr>
          </a:p>
          <a:p>
            <a:pPr marL="0" indent="0">
              <a:buNone/>
            </a:pPr>
            <a:r>
              <a:rPr lang="en-US" sz="1400" dirty="0" smtClean="0">
                <a:solidFill>
                  <a:srgbClr val="C00000"/>
                </a:solidFill>
              </a:rPr>
              <a:t>	max temperature = </a:t>
            </a:r>
            <a:r>
              <a:rPr lang="en-US" sz="1400" dirty="0">
                <a:solidFill>
                  <a:srgbClr val="C00000"/>
                </a:solidFill>
              </a:rPr>
              <a:t>nan</a:t>
            </a:r>
          </a:p>
          <a:p>
            <a:pPr marL="0" indent="0">
              <a:buNone/>
            </a:pPr>
            <a:r>
              <a:rPr lang="en-US" sz="1400" dirty="0" smtClean="0">
                <a:solidFill>
                  <a:srgbClr val="C00000"/>
                </a:solidFill>
              </a:rPr>
              <a:t>	heating </a:t>
            </a:r>
            <a:r>
              <a:rPr lang="en-US" sz="1400" dirty="0">
                <a:solidFill>
                  <a:srgbClr val="C00000"/>
                </a:solidFill>
              </a:rPr>
              <a:t>rate </a:t>
            </a:r>
            <a:r>
              <a:rPr lang="en-US" sz="1400" dirty="0" smtClean="0">
                <a:solidFill>
                  <a:srgbClr val="C00000"/>
                </a:solidFill>
              </a:rPr>
              <a:t>= 2.700000</a:t>
            </a:r>
            <a:endParaRPr lang="en-US" sz="1400" dirty="0">
              <a:solidFill>
                <a:srgbClr val="C00000"/>
              </a:solidFill>
            </a:endParaRPr>
          </a:p>
          <a:p>
            <a:pPr marL="0" indent="0">
              <a:buNone/>
            </a:pPr>
            <a:r>
              <a:rPr lang="en-US" sz="1400" dirty="0" smtClean="0">
                <a:solidFill>
                  <a:srgbClr val="C00000"/>
                </a:solidFill>
              </a:rPr>
              <a:t>	stop </a:t>
            </a:r>
            <a:r>
              <a:rPr lang="en-US" sz="1400" dirty="0">
                <a:solidFill>
                  <a:srgbClr val="C00000"/>
                </a:solidFill>
              </a:rPr>
              <a:t>time (s) </a:t>
            </a:r>
            <a:r>
              <a:rPr lang="en-US" sz="1400" dirty="0" smtClean="0">
                <a:solidFill>
                  <a:srgbClr val="C00000"/>
                </a:solidFill>
              </a:rPr>
              <a:t>= 175.925926</a:t>
            </a:r>
          </a:p>
          <a:p>
            <a:pPr marL="0" indent="0">
              <a:buNone/>
            </a:pPr>
            <a:r>
              <a:rPr lang="en-US" sz="1400" dirty="0" smtClean="0">
                <a:solidFill>
                  <a:srgbClr val="C00000"/>
                </a:solidFill>
              </a:rPr>
              <a:t>Runtime exhausted.  Output written to `</a:t>
            </a:r>
            <a:r>
              <a:rPr lang="en-US" sz="1400" dirty="0" err="1" smtClean="0">
                <a:solidFill>
                  <a:srgbClr val="C00000"/>
                </a:solidFill>
              </a:rPr>
              <a:t>solver.log</a:t>
            </a:r>
            <a:r>
              <a:rPr lang="en-US" sz="1400" dirty="0" smtClean="0">
                <a:solidFill>
                  <a:srgbClr val="C00000"/>
                </a:solidFill>
              </a:rPr>
              <a:t>`.</a:t>
            </a:r>
            <a:endParaRPr lang="en-US" sz="1400" dirty="0">
              <a:solidFill>
                <a:srgbClr val="C00000"/>
              </a:solidFill>
            </a:endParaRPr>
          </a:p>
          <a:p>
            <a:pPr marL="0" indent="0">
              <a:buNone/>
            </a:pPr>
            <a:endParaRPr lang="en-US" altLang="x-none" sz="1400" dirty="0">
              <a:ea typeface="ＭＳ Ｐゴシック" charset="-128"/>
            </a:endParaRPr>
          </a:p>
        </p:txBody>
      </p:sp>
      <p:sp>
        <p:nvSpPr>
          <p:cNvPr id="4096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extLst>
      <p:ext uri="{BB962C8B-B14F-4D97-AF65-F5344CB8AC3E}">
        <p14:creationId xmlns:p14="http://schemas.microsoft.com/office/powerpoint/2010/main" val="13768591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Assessment of </a:t>
            </a:r>
            <a:r>
              <a:rPr lang="en-US" altLang="x-none" dirty="0" smtClean="0">
                <a:ea typeface="ＭＳ Ｐゴシック" charset="-128"/>
              </a:rPr>
              <a:t>CLI Argument Parsers</a:t>
            </a:r>
            <a:endParaRPr lang="en-US" altLang="x-none" dirty="0">
              <a:ea typeface="ＭＳ Ｐゴシック" charset="-128"/>
            </a:endParaRPr>
          </a:p>
        </p:txBody>
      </p:sp>
      <p:sp>
        <p:nvSpPr>
          <p:cNvPr id="4" name="Content Placeholder 3"/>
          <p:cNvSpPr>
            <a:spLocks noGrp="1"/>
          </p:cNvSpPr>
          <p:nvPr>
            <p:ph idx="1"/>
          </p:nvPr>
        </p:nvSpPr>
        <p:spPr bwMode="auto">
          <a:xfrm>
            <a:off x="457200" y="13716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Appeal</a:t>
            </a:r>
          </a:p>
          <a:p>
            <a:pPr lvl="1"/>
            <a:endParaRPr lang="en-US" altLang="x-none" dirty="0" smtClean="0">
              <a:ea typeface="ＭＳ Ｐゴシック" charset="-128"/>
            </a:endParaRPr>
          </a:p>
          <a:p>
            <a:pPr lvl="1"/>
            <a:endParaRPr lang="en-US" altLang="x-none" dirty="0" smtClean="0">
              <a:ea typeface="ＭＳ Ｐゴシック" charset="-128"/>
            </a:endParaRPr>
          </a:p>
          <a:p>
            <a:r>
              <a:rPr lang="en-US" altLang="x-none" dirty="0" smtClean="0">
                <a:ea typeface="ＭＳ Ｐゴシック" charset="-128"/>
              </a:rPr>
              <a:t>Drawbacks</a:t>
            </a:r>
            <a:endParaRPr lang="en-US" altLang="x-none" dirty="0">
              <a:ea typeface="ＭＳ Ｐゴシック" charset="-128"/>
            </a:endParaRPr>
          </a:p>
          <a:p>
            <a:pPr lvl="1"/>
            <a:endParaRPr lang="en-US" altLang="x-none" dirty="0">
              <a:ea typeface="ＭＳ Ｐゴシック" charset="-128"/>
            </a:endParaRPr>
          </a:p>
        </p:txBody>
      </p:sp>
      <p:sp>
        <p:nvSpPr>
          <p:cNvPr id="43011"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Agenda</a:t>
            </a:r>
          </a:p>
        </p:txBody>
      </p:sp>
      <p:sp>
        <p:nvSpPr>
          <p:cNvPr id="17410" name="Content Placeholder 2"/>
          <p:cNvSpPr>
            <a:spLocks noGrp="1"/>
          </p:cNvSpPr>
          <p:nvPr>
            <p:ph idx="1"/>
          </p:nvPr>
        </p:nvSpPr>
        <p:spPr bwMode="auto">
          <a:xfrm>
            <a:off x="457200" y="13716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Software </a:t>
            </a:r>
            <a:r>
              <a:rPr lang="en-US" altLang="x-none" dirty="0" smtClean="0">
                <a:ea typeface="ＭＳ Ｐゴシック" charset="-128"/>
              </a:rPr>
              <a:t>licenses</a:t>
            </a:r>
            <a:endParaRPr lang="en-US" altLang="x-none" dirty="0">
              <a:ea typeface="ＭＳ Ｐゴシック" charset="-128"/>
            </a:endParaRPr>
          </a:p>
          <a:p>
            <a:r>
              <a:rPr lang="en-US" altLang="x-none" dirty="0" smtClean="0">
                <a:ea typeface="ＭＳ Ｐゴシック" charset="-128"/>
              </a:rPr>
              <a:t>Team </a:t>
            </a:r>
            <a:r>
              <a:rPr lang="en-US" altLang="x-none" dirty="0">
                <a:ea typeface="ＭＳ Ｐゴシック" charset="-128"/>
              </a:rPr>
              <a:t>process with in-class exercises:</a:t>
            </a:r>
          </a:p>
          <a:p>
            <a:pPr lvl="1"/>
            <a:r>
              <a:rPr lang="en-US" altLang="x-none" dirty="0">
                <a:ea typeface="ＭＳ Ｐゴシック" charset="-128"/>
              </a:rPr>
              <a:t>Code reviews (</a:t>
            </a:r>
            <a:r>
              <a:rPr lang="en-US" altLang="x-none" dirty="0" smtClean="0">
                <a:ea typeface="ＭＳ Ｐゴシック" charset="-128"/>
              </a:rPr>
              <a:t>10 </a:t>
            </a:r>
            <a:r>
              <a:rPr lang="en-US" altLang="x-none" dirty="0">
                <a:ea typeface="ＭＳ Ｐゴシック" charset="-128"/>
              </a:rPr>
              <a:t>min)</a:t>
            </a:r>
          </a:p>
          <a:p>
            <a:pPr lvl="1"/>
            <a:r>
              <a:rPr lang="en-US" altLang="x-none" dirty="0">
                <a:ea typeface="ＭＳ Ｐゴシック" charset="-128"/>
              </a:rPr>
              <a:t>Technology </a:t>
            </a:r>
            <a:r>
              <a:rPr lang="en-US" altLang="x-none" dirty="0" smtClean="0">
                <a:ea typeface="ＭＳ Ｐゴシック" charset="-128"/>
              </a:rPr>
              <a:t>review (30 min)</a:t>
            </a:r>
          </a:p>
          <a:p>
            <a:pPr lvl="1"/>
            <a:r>
              <a:rPr lang="en-US" altLang="x-none" dirty="0" smtClean="0">
                <a:ea typeface="ＭＳ Ｐゴシック" charset="-128"/>
              </a:rPr>
              <a:t>Status standup</a:t>
            </a:r>
            <a:endParaRPr lang="en-US" altLang="x-none" dirty="0">
              <a:ea typeface="ＭＳ Ｐゴシック" charset="-128"/>
            </a:endParaRPr>
          </a:p>
        </p:txBody>
      </p:sp>
      <p:sp>
        <p:nvSpPr>
          <p:cNvPr id="17411"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2"/>
          <p:cNvSpPr>
            <a:spLocks noGrp="1"/>
          </p:cNvSpPr>
          <p:nvPr>
            <p:ph type="title"/>
          </p:nvPr>
        </p:nvSpPr>
        <p:spPr bwMode="auto">
          <a:xfrm>
            <a:off x="457200" y="9906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4800" dirty="0" smtClean="0">
                <a:ea typeface="ＭＳ Ｐゴシック" charset="-128"/>
              </a:rPr>
              <a:t>Technology Review Example</a:t>
            </a:r>
            <a:endParaRPr lang="en-US" altLang="x-none" sz="4800" dirty="0">
              <a:ea typeface="ＭＳ Ｐゴシック" charset="-128"/>
            </a:endParaRPr>
          </a:p>
        </p:txBody>
      </p:sp>
      <p:sp>
        <p:nvSpPr>
          <p:cNvPr id="44034" name="Content Placeholder 3"/>
          <p:cNvSpPr>
            <a:spLocks noGrp="1"/>
          </p:cNvSpPr>
          <p:nvPr>
            <p:ph idx="1"/>
          </p:nvPr>
        </p:nvSpPr>
        <p:spPr bwMode="auto">
          <a:xfrm>
            <a:off x="457200" y="2362200"/>
            <a:ext cx="8229600" cy="281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smtClean="0">
                <a:ea typeface="ＭＳ Ｐゴシック" charset="-128"/>
              </a:rPr>
              <a:t>Small group (3-4 people) breakouts </a:t>
            </a:r>
            <a:r>
              <a:rPr lang="en-US" altLang="x-none" dirty="0">
                <a:ea typeface="ＭＳ Ｐゴシック" charset="-128"/>
              </a:rPr>
              <a:t>(20 min)</a:t>
            </a:r>
          </a:p>
          <a:p>
            <a:pPr lvl="1"/>
            <a:r>
              <a:rPr lang="en-US" altLang="x-none" dirty="0" smtClean="0">
                <a:ea typeface="ＭＳ Ｐゴシック" charset="-128"/>
              </a:rPr>
              <a:t>Evaluate the three proposed technologies (or others)</a:t>
            </a:r>
            <a:endParaRPr lang="en-US" altLang="x-none" dirty="0">
              <a:ea typeface="ＭＳ Ｐゴシック" charset="-128"/>
            </a:endParaRPr>
          </a:p>
          <a:p>
            <a:pPr lvl="1"/>
            <a:r>
              <a:rPr lang="en-US" altLang="x-none" dirty="0">
                <a:ea typeface="ＭＳ Ｐゴシック" charset="-128"/>
              </a:rPr>
              <a:t>Complete the technology review template</a:t>
            </a:r>
          </a:p>
          <a:p>
            <a:r>
              <a:rPr lang="en-US" altLang="x-none" dirty="0">
                <a:ea typeface="ＭＳ Ｐゴシック" charset="-128"/>
              </a:rPr>
              <a:t>Breakout reports </a:t>
            </a:r>
            <a:r>
              <a:rPr lang="en-US" altLang="x-none" dirty="0" smtClean="0">
                <a:ea typeface="ＭＳ Ｐゴシック" charset="-128"/>
              </a:rPr>
              <a:t>(10 </a:t>
            </a:r>
            <a:r>
              <a:rPr lang="en-US" altLang="x-none" dirty="0">
                <a:ea typeface="ＭＳ Ｐゴシック" charset="-128"/>
              </a:rPr>
              <a:t>min</a:t>
            </a:r>
            <a:r>
              <a:rPr lang="en-US" altLang="x-none" dirty="0" smtClean="0">
                <a:ea typeface="ＭＳ Ｐゴシック" charset="-128"/>
              </a:rPr>
              <a:t>)</a:t>
            </a:r>
          </a:p>
          <a:p>
            <a:pPr lvl="1"/>
            <a:r>
              <a:rPr lang="en-US" altLang="x-none" dirty="0" smtClean="0">
                <a:ea typeface="ＭＳ Ｐゴシック" charset="-128"/>
              </a:rPr>
              <a:t>Note the in class reports are 15 minutes / group</a:t>
            </a:r>
            <a:endParaRPr lang="en-US" altLang="x-none" dirty="0">
              <a:ea typeface="ＭＳ Ｐゴシック" charset="-128"/>
            </a:endParaRPr>
          </a:p>
        </p:txBody>
      </p:sp>
      <p:sp>
        <p:nvSpPr>
          <p:cNvPr id="44035"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smtClean="0">
                <a:ea typeface="ＭＳ Ｐゴシック" charset="-128"/>
              </a:rPr>
              <a:t>Breakout reports</a:t>
            </a:r>
            <a:endParaRPr lang="en-US" altLang="x-none" dirty="0">
              <a:ea typeface="ＭＳ Ｐゴシック" charset="-128"/>
            </a:endParaRPr>
          </a:p>
        </p:txBody>
      </p:sp>
      <p:sp>
        <p:nvSpPr>
          <p:cNvPr id="4" name="Content Placeholder 3"/>
          <p:cNvSpPr>
            <a:spLocks noGrp="1"/>
          </p:cNvSpPr>
          <p:nvPr>
            <p:ph idx="1"/>
          </p:nvPr>
        </p:nvSpPr>
        <p:spPr bwMode="auto">
          <a:xfrm>
            <a:off x="457200" y="13716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smtClean="0">
                <a:ea typeface="ＭＳ Ｐゴシック" charset="-128"/>
              </a:rPr>
              <a:t>Appeal</a:t>
            </a:r>
          </a:p>
          <a:p>
            <a:pPr lvl="1"/>
            <a:endParaRPr lang="en-US" altLang="x-none" dirty="0" smtClean="0">
              <a:ea typeface="ＭＳ Ｐゴシック" charset="-128"/>
            </a:endParaRPr>
          </a:p>
          <a:p>
            <a:pPr lvl="1"/>
            <a:endParaRPr lang="en-US" altLang="x-none" dirty="0" smtClean="0">
              <a:ea typeface="ＭＳ Ｐゴシック" charset="-128"/>
            </a:endParaRPr>
          </a:p>
          <a:p>
            <a:r>
              <a:rPr lang="en-US" altLang="x-none" dirty="0" smtClean="0">
                <a:ea typeface="ＭＳ Ｐゴシック" charset="-128"/>
              </a:rPr>
              <a:t>Drawbacks</a:t>
            </a:r>
          </a:p>
          <a:p>
            <a:pPr lvl="1"/>
            <a:endParaRPr lang="en-US" altLang="x-none" dirty="0">
              <a:ea typeface="ＭＳ Ｐゴシック" charset="-128"/>
            </a:endParaRPr>
          </a:p>
        </p:txBody>
      </p:sp>
      <p:sp>
        <p:nvSpPr>
          <p:cNvPr id="43011"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extLst>
      <p:ext uri="{BB962C8B-B14F-4D97-AF65-F5344CB8AC3E}">
        <p14:creationId xmlns:p14="http://schemas.microsoft.com/office/powerpoint/2010/main" val="81125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Standup Template</a:t>
            </a:r>
          </a:p>
        </p:txBody>
      </p:sp>
      <p:sp>
        <p:nvSpPr>
          <p:cNvPr id="45058" name="Content Placeholder 2"/>
          <p:cNvSpPr>
            <a:spLocks noGrp="1"/>
          </p:cNvSpPr>
          <p:nvPr>
            <p:ph idx="1"/>
          </p:nvPr>
        </p:nvSpPr>
        <p:spPr bwMode="auto">
          <a:xfrm>
            <a:off x="304800" y="990600"/>
            <a:ext cx="84582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Why standups?</a:t>
            </a:r>
          </a:p>
          <a:p>
            <a:pPr lvl="1"/>
            <a:r>
              <a:rPr lang="en-US" altLang="x-none" sz="2400">
                <a:ea typeface="ＭＳ Ｐゴシック" charset="-128"/>
              </a:rPr>
              <a:t>Communicate status and actions within and between teams</a:t>
            </a:r>
          </a:p>
          <a:p>
            <a:r>
              <a:rPr lang="en-US" altLang="x-none" sz="2800">
                <a:ea typeface="ＭＳ Ｐゴシック" charset="-128"/>
              </a:rPr>
              <a:t>Should be presented in 1-2 minutes</a:t>
            </a:r>
          </a:p>
        </p:txBody>
      </p:sp>
      <p:sp>
        <p:nvSpPr>
          <p:cNvPr id="45059"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
        <p:nvSpPr>
          <p:cNvPr id="5" name="Content Placeholder 2"/>
          <p:cNvSpPr txBox="1">
            <a:spLocks/>
          </p:cNvSpPr>
          <p:nvPr/>
        </p:nvSpPr>
        <p:spPr>
          <a:xfrm>
            <a:off x="457200" y="2667000"/>
            <a:ext cx="8229600" cy="3200400"/>
          </a:xfrm>
          <a:prstGeom prst="rect">
            <a:avLst/>
          </a:prstGeom>
          <a:solidFill>
            <a:schemeClr val="bg1">
              <a:lumMod val="85000"/>
            </a:schemeClr>
          </a:solidFill>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800" dirty="0" smtClean="0"/>
              <a:t>Progress this period</a:t>
            </a:r>
          </a:p>
          <a:p>
            <a:pPr lvl="1">
              <a:defRPr/>
            </a:pPr>
            <a:r>
              <a:rPr lang="en-US" sz="2400" dirty="0" smtClean="0"/>
              <a:t>How it compares with the plan</a:t>
            </a:r>
          </a:p>
          <a:p>
            <a:pPr lvl="1">
              <a:defRPr/>
            </a:pPr>
            <a:r>
              <a:rPr lang="en-US" sz="2400" dirty="0" smtClean="0"/>
              <a:t>If behind plan, how compensate to make plan end date</a:t>
            </a:r>
          </a:p>
          <a:p>
            <a:pPr>
              <a:defRPr/>
            </a:pPr>
            <a:r>
              <a:rPr lang="en-US" sz="2800" dirty="0" smtClean="0"/>
              <a:t>Deliverables for next period</a:t>
            </a:r>
          </a:p>
          <a:p>
            <a:pPr>
              <a:defRPr/>
            </a:pPr>
            <a:r>
              <a:rPr lang="en-US" sz="2800" dirty="0" smtClean="0"/>
              <a:t>Challenges to making next deliverables such as:</a:t>
            </a:r>
          </a:p>
          <a:p>
            <a:pPr lvl="1">
              <a:defRPr/>
            </a:pPr>
            <a:r>
              <a:rPr lang="en-US" sz="2400" dirty="0" smtClean="0"/>
              <a:t>Technology uncertainties and blockers</a:t>
            </a:r>
          </a:p>
          <a:p>
            <a:pPr lvl="1">
              <a:defRPr/>
            </a:pPr>
            <a:r>
              <a:rPr lang="en-US" sz="2400" dirty="0" smtClean="0"/>
              <a:t>Team issues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2"/>
          <p:cNvSpPr>
            <a:spLocks noGrp="1"/>
          </p:cNvSpPr>
          <p:nvPr>
            <p:ph type="title"/>
          </p:nvPr>
        </p:nvSpPr>
        <p:spPr bwMode="auto">
          <a:xfrm>
            <a:off x="457200" y="9906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4800" dirty="0" smtClean="0">
                <a:ea typeface="ＭＳ Ｐゴシック" charset="-128"/>
              </a:rPr>
              <a:t>Note on upcoming project activities</a:t>
            </a:r>
            <a:endParaRPr lang="en-US" altLang="x-none" sz="4800" dirty="0">
              <a:ea typeface="ＭＳ Ｐゴシック" charset="-128"/>
            </a:endParaRPr>
          </a:p>
        </p:txBody>
      </p:sp>
      <p:sp>
        <p:nvSpPr>
          <p:cNvPr id="44034" name="Content Placeholder 3"/>
          <p:cNvSpPr>
            <a:spLocks noGrp="1"/>
          </p:cNvSpPr>
          <p:nvPr>
            <p:ph idx="1"/>
          </p:nvPr>
        </p:nvSpPr>
        <p:spPr bwMode="auto">
          <a:xfrm>
            <a:off x="457200" y="2362200"/>
            <a:ext cx="8229600" cy="281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x-none" dirty="0" smtClean="0">
              <a:ea typeface="ＭＳ Ｐゴシック" charset="-128"/>
            </a:endParaRPr>
          </a:p>
          <a:p>
            <a:r>
              <a:rPr lang="en-US" altLang="x-none" dirty="0" smtClean="0">
                <a:ea typeface="ＭＳ Ｐゴシック" charset="-128"/>
              </a:rPr>
              <a:t>Technology Review: May </a:t>
            </a:r>
            <a:r>
              <a:rPr lang="en-US" altLang="x-none" dirty="0" smtClean="0">
                <a:ea typeface="ＭＳ Ｐゴシック" charset="-128"/>
              </a:rPr>
              <a:t>14, </a:t>
            </a:r>
            <a:r>
              <a:rPr lang="en-US" altLang="x-none" dirty="0" smtClean="0">
                <a:ea typeface="ＭＳ Ｐゴシック" charset="-128"/>
              </a:rPr>
              <a:t>2018</a:t>
            </a:r>
          </a:p>
          <a:p>
            <a:r>
              <a:rPr lang="en-US" altLang="x-none" dirty="0" smtClean="0">
                <a:ea typeface="ＭＳ Ｐゴシック" charset="-128"/>
              </a:rPr>
              <a:t>Standups: weekly starting May </a:t>
            </a:r>
            <a:r>
              <a:rPr lang="en-US" altLang="x-none" dirty="0" smtClean="0">
                <a:ea typeface="ＭＳ Ｐゴシック" charset="-128"/>
              </a:rPr>
              <a:t>14</a:t>
            </a:r>
            <a:endParaRPr lang="en-US" altLang="x-none" dirty="0">
              <a:ea typeface="ＭＳ Ｐゴシック" charset="-128"/>
            </a:endParaRPr>
          </a:p>
        </p:txBody>
      </p:sp>
      <p:sp>
        <p:nvSpPr>
          <p:cNvPr id="44035"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extLst>
      <p:ext uri="{BB962C8B-B14F-4D97-AF65-F5344CB8AC3E}">
        <p14:creationId xmlns:p14="http://schemas.microsoft.com/office/powerpoint/2010/main" val="1854233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4"/>
          <p:cNvSpPr>
            <a:spLocks noGrp="1"/>
          </p:cNvSpPr>
          <p:nvPr>
            <p:ph type="title"/>
          </p:nvPr>
        </p:nvSpPr>
        <p:spPr bwMode="auto">
          <a:xfrm>
            <a:off x="533400" y="12192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Software Licenses</a:t>
            </a:r>
          </a:p>
        </p:txBody>
      </p:sp>
      <p:sp>
        <p:nvSpPr>
          <p:cNvPr id="1843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Overview of Software Licenses*</a:t>
            </a:r>
          </a:p>
        </p:txBody>
      </p:sp>
      <p:sp>
        <p:nvSpPr>
          <p:cNvPr id="19458" name="Content Placeholder 3"/>
          <p:cNvSpPr>
            <a:spLocks noGrp="1"/>
          </p:cNvSpPr>
          <p:nvPr>
            <p:ph idx="1"/>
          </p:nvPr>
        </p:nvSpPr>
        <p:spPr bwMode="auto">
          <a:xfrm>
            <a:off x="457200" y="10668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charset="0"/>
              <a:buNone/>
            </a:pPr>
            <a:r>
              <a:rPr lang="en-US" altLang="x-none" sz="2800">
                <a:ea typeface="ＭＳ Ｐゴシック" charset="-128"/>
              </a:rPr>
              <a:t>A software license is a legal instrument (usually by way of contract law, with or without printed material) governing the use or redistribution of software. Under United States copyright law all software is copyright protected, in source code as also object code form. The only exception is software in the public domain. A typical software license grants the licensee, typically an end-user, permission to use one or more copies of software in ways where such a use would otherwise potentially constitute copyright infringement of the software owner's exclusive rights under copyright law.</a:t>
            </a:r>
          </a:p>
          <a:p>
            <a:pPr marL="0" indent="0">
              <a:buFont typeface="Arial" charset="0"/>
              <a:buNone/>
            </a:pPr>
            <a:endParaRPr lang="en-US" altLang="x-none" sz="2800">
              <a:ea typeface="ＭＳ Ｐゴシック" charset="-128"/>
            </a:endParaRPr>
          </a:p>
        </p:txBody>
      </p:sp>
      <p:sp>
        <p:nvSpPr>
          <p:cNvPr id="19459"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
        <p:nvSpPr>
          <p:cNvPr id="19460" name="TextBox 4"/>
          <p:cNvSpPr txBox="1">
            <a:spLocks noChangeArrowheads="1"/>
          </p:cNvSpPr>
          <p:nvPr/>
        </p:nvSpPr>
        <p:spPr bwMode="auto">
          <a:xfrm>
            <a:off x="1603375" y="5943600"/>
            <a:ext cx="174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a:t>*</a:t>
            </a:r>
            <a:r>
              <a:rPr lang="en-US" altLang="x-none">
                <a:hlinkClick r:id="rId3"/>
              </a:rPr>
              <a:t>Mark Webbink</a:t>
            </a:r>
            <a:endParaRPr lang="en-US" altLang="x-none"/>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Software Licenses*</a:t>
            </a:r>
          </a:p>
        </p:txBody>
      </p:sp>
      <p:sp>
        <p:nvSpPr>
          <p:cNvPr id="2150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pic>
        <p:nvPicPr>
          <p:cNvPr id="7" name="Picture 6" descr="Screen Shot 2016-02-15 at 4.21.19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0000" y="1219200"/>
            <a:ext cx="6223000"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7" descr="Screen Shot 2016-02-15 at 4.21.03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7400" y="1219200"/>
            <a:ext cx="17653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p:nvSpPr>
        <p:spPr bwMode="auto">
          <a:xfrm>
            <a:off x="1143000" y="5410200"/>
            <a:ext cx="6740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sz="2800"/>
              <a:t>FOSS = Free and Open Source Software</a:t>
            </a:r>
          </a:p>
        </p:txBody>
      </p:sp>
      <p:sp>
        <p:nvSpPr>
          <p:cNvPr id="21510" name="TextBox 10"/>
          <p:cNvSpPr txBox="1">
            <a:spLocks noChangeArrowheads="1"/>
          </p:cNvSpPr>
          <p:nvPr/>
        </p:nvSpPr>
        <p:spPr bwMode="auto">
          <a:xfrm>
            <a:off x="1447800" y="6183313"/>
            <a:ext cx="1749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a:t>*</a:t>
            </a:r>
            <a:r>
              <a:rPr lang="en-US" altLang="x-none">
                <a:hlinkClick r:id="rId4"/>
              </a:rPr>
              <a:t>Mark Webbink</a:t>
            </a:r>
            <a:endParaRPr lang="en-US" altLang="x-non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Software Licenses*</a:t>
            </a:r>
          </a:p>
        </p:txBody>
      </p:sp>
      <p:sp>
        <p:nvSpPr>
          <p:cNvPr id="2253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pic>
        <p:nvPicPr>
          <p:cNvPr id="22531" name="Picture 5" descr="Screen Shot 2016-02-15 at 4.21.30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68600" y="1371600"/>
            <a:ext cx="5689600"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7" descr="Screen Shot 2016-02-15 at 4.21.03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350" y="1371600"/>
            <a:ext cx="17653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extBox 8"/>
          <p:cNvSpPr txBox="1">
            <a:spLocks noChangeArrowheads="1"/>
          </p:cNvSpPr>
          <p:nvPr/>
        </p:nvSpPr>
        <p:spPr bwMode="auto">
          <a:xfrm>
            <a:off x="1447800" y="6183313"/>
            <a:ext cx="1749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a:t>*</a:t>
            </a:r>
            <a:r>
              <a:rPr lang="en-US" altLang="x-none">
                <a:hlinkClick r:id="rId4"/>
              </a:rPr>
              <a:t>Mark Webbink</a:t>
            </a:r>
            <a:endParaRPr lang="en-US" altLang="x-none"/>
          </a:p>
        </p:txBody>
      </p:sp>
      <p:sp>
        <p:nvSpPr>
          <p:cNvPr id="2" name="TextBox 1"/>
          <p:cNvSpPr txBox="1">
            <a:spLocks noChangeArrowheads="1"/>
          </p:cNvSpPr>
          <p:nvPr/>
        </p:nvSpPr>
        <p:spPr bwMode="auto">
          <a:xfrm>
            <a:off x="914400" y="5410200"/>
            <a:ext cx="7007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sz="2400" b="1">
                <a:solidFill>
                  <a:srgbClr val="FF0000"/>
                </a:solidFill>
              </a:rPr>
              <a:t>The default (no license): No rights are granted.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4"/>
          <p:cNvSpPr>
            <a:spLocks noGrp="1"/>
          </p:cNvSpPr>
          <p:nvPr>
            <p:ph type="title"/>
          </p:nvPr>
        </p:nvSpPr>
        <p:spPr bwMode="auto">
          <a:xfrm>
            <a:off x="228600" y="1905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Team Process</a:t>
            </a:r>
          </a:p>
        </p:txBody>
      </p:sp>
      <p:sp>
        <p:nvSpPr>
          <p:cNvPr id="2765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Team Activities</a:t>
            </a:r>
          </a:p>
        </p:txBody>
      </p:sp>
      <p:sp>
        <p:nvSpPr>
          <p:cNvPr id="8" name="Content Placeholder 7"/>
          <p:cNvSpPr>
            <a:spLocks noGrp="1"/>
          </p:cNvSpPr>
          <p:nvPr>
            <p:ph idx="1"/>
          </p:nvPr>
        </p:nvSpPr>
        <p:spPr bwMode="auto">
          <a:xfrm>
            <a:off x="457200" y="11430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Reqs gathering (functional spec.)</a:t>
            </a:r>
          </a:p>
          <a:p>
            <a:r>
              <a:rPr lang="en-US" altLang="x-none" sz="2800">
                <a:ea typeface="ＭＳ Ｐゴシック" charset="-128"/>
              </a:rPr>
              <a:t>Design</a:t>
            </a:r>
          </a:p>
          <a:p>
            <a:pPr lvl="1"/>
            <a:r>
              <a:rPr lang="en-US" altLang="x-none" sz="2400">
                <a:ea typeface="ＭＳ Ｐゴシック" charset="-128"/>
              </a:rPr>
              <a:t>Technology assessments</a:t>
            </a:r>
          </a:p>
          <a:p>
            <a:pPr lvl="1"/>
            <a:r>
              <a:rPr lang="en-US" altLang="x-none" sz="2400">
                <a:ea typeface="ＭＳ Ｐゴシック" charset="-128"/>
              </a:rPr>
              <a:t>Write specifications</a:t>
            </a:r>
          </a:p>
          <a:p>
            <a:pPr lvl="1"/>
            <a:r>
              <a:rPr lang="en-US" altLang="x-none" sz="2400">
                <a:ea typeface="ＭＳ Ｐゴシック" charset="-128"/>
              </a:rPr>
              <a:t>Review specification</a:t>
            </a:r>
          </a:p>
          <a:p>
            <a:r>
              <a:rPr lang="en-US" altLang="x-none" sz="2800">
                <a:ea typeface="ＭＳ Ｐゴシック" charset="-128"/>
              </a:rPr>
              <a:t>Implementation</a:t>
            </a:r>
          </a:p>
          <a:p>
            <a:pPr lvl="1"/>
            <a:r>
              <a:rPr lang="en-US" altLang="x-none" sz="2400">
                <a:ea typeface="ＭＳ Ｐゴシック" charset="-128"/>
              </a:rPr>
              <a:t>Code</a:t>
            </a:r>
          </a:p>
          <a:p>
            <a:pPr lvl="1"/>
            <a:r>
              <a:rPr lang="en-US" altLang="x-none" sz="2400">
                <a:ea typeface="ＭＳ Ｐゴシック" charset="-128"/>
              </a:rPr>
              <a:t>Code review</a:t>
            </a:r>
          </a:p>
          <a:p>
            <a:r>
              <a:rPr lang="en-US" altLang="x-none" sz="2800">
                <a:ea typeface="ＭＳ Ｐゴシック" charset="-128"/>
              </a:rPr>
              <a:t>Bug prioritization and resolution</a:t>
            </a:r>
          </a:p>
          <a:p>
            <a:r>
              <a:rPr lang="en-US" altLang="x-none" sz="2800">
                <a:ea typeface="ＭＳ Ｐゴシック" charset="-128"/>
              </a:rPr>
              <a:t>Standups (status update)</a:t>
            </a:r>
          </a:p>
        </p:txBody>
      </p:sp>
      <p:sp>
        <p:nvSpPr>
          <p:cNvPr id="28675"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grpSp>
        <p:nvGrpSpPr>
          <p:cNvPr id="28676" name="Group 6"/>
          <p:cNvGrpSpPr>
            <a:grpSpLocks/>
          </p:cNvGrpSpPr>
          <p:nvPr/>
        </p:nvGrpSpPr>
        <p:grpSpPr bwMode="auto">
          <a:xfrm>
            <a:off x="6172200" y="379413"/>
            <a:ext cx="2625725" cy="2592387"/>
            <a:chOff x="2641600" y="2447961"/>
            <a:chExt cx="4368800" cy="3725575"/>
          </a:xfrm>
        </p:grpSpPr>
        <p:pic>
          <p:nvPicPr>
            <p:cNvPr id="2868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1600" y="2666999"/>
              <a:ext cx="4368800" cy="3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Arrow Connector 4"/>
            <p:cNvCxnSpPr>
              <a:cxnSpLocks noChangeShapeType="1"/>
            </p:cNvCxnSpPr>
            <p:nvPr/>
          </p:nvCxnSpPr>
          <p:spPr bwMode="auto">
            <a:xfrm flipH="1" flipV="1">
              <a:off x="4266034" y="2895121"/>
              <a:ext cx="2057614" cy="686710"/>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8682" name="TextBox 5"/>
            <p:cNvSpPr txBox="1">
              <a:spLocks noChangeArrowheads="1"/>
            </p:cNvSpPr>
            <p:nvPr/>
          </p:nvSpPr>
          <p:spPr bwMode="auto">
            <a:xfrm>
              <a:off x="5029198" y="2447961"/>
              <a:ext cx="1950506" cy="75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sz="1400"/>
                <a:t>Revise the </a:t>
              </a:r>
            </a:p>
            <a:p>
              <a:pPr eaLnBrk="1" hangingPunct="1"/>
              <a:r>
                <a:rPr lang="en-US" altLang="x-none" sz="1400"/>
                <a:t>specification</a:t>
              </a:r>
            </a:p>
          </p:txBody>
        </p:sp>
      </p:grpSp>
      <p:sp>
        <p:nvSpPr>
          <p:cNvPr id="9" name="Oval 8"/>
          <p:cNvSpPr>
            <a:spLocks noChangeArrowheads="1"/>
          </p:cNvSpPr>
          <p:nvPr/>
        </p:nvSpPr>
        <p:spPr bwMode="auto">
          <a:xfrm>
            <a:off x="762000" y="2133600"/>
            <a:ext cx="3886200" cy="533400"/>
          </a:xfrm>
          <a:prstGeom prst="ellipse">
            <a:avLst/>
          </a:prstGeom>
          <a:noFill/>
          <a:ln w="38100">
            <a:solidFill>
              <a:srgbClr val="FF0000"/>
            </a:solidFill>
            <a:round/>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defRPr/>
            </a:pPr>
            <a:endParaRPr lang="x-none" altLang="x-none" sz="1800" smtClean="0">
              <a:solidFill>
                <a:srgbClr val="FFFFFF"/>
              </a:solidFill>
              <a:latin typeface="Calibri" charset="0"/>
            </a:endParaRPr>
          </a:p>
        </p:txBody>
      </p:sp>
      <p:sp>
        <p:nvSpPr>
          <p:cNvPr id="10" name="Oval 9"/>
          <p:cNvSpPr>
            <a:spLocks noChangeArrowheads="1"/>
          </p:cNvSpPr>
          <p:nvPr/>
        </p:nvSpPr>
        <p:spPr bwMode="auto">
          <a:xfrm>
            <a:off x="482600" y="4419600"/>
            <a:ext cx="3886200" cy="533400"/>
          </a:xfrm>
          <a:prstGeom prst="ellipse">
            <a:avLst/>
          </a:prstGeom>
          <a:noFill/>
          <a:ln w="38100">
            <a:solidFill>
              <a:srgbClr val="FF0000"/>
            </a:solidFill>
            <a:round/>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defRPr/>
            </a:pPr>
            <a:endParaRPr lang="x-none" altLang="x-none" sz="1800" smtClean="0">
              <a:solidFill>
                <a:srgbClr val="FFFFFF"/>
              </a:solidFill>
              <a:latin typeface="Calibri" charset="0"/>
            </a:endParaRPr>
          </a:p>
        </p:txBody>
      </p:sp>
      <p:sp>
        <p:nvSpPr>
          <p:cNvPr id="11" name="Oval 10"/>
          <p:cNvSpPr>
            <a:spLocks noChangeArrowheads="1"/>
          </p:cNvSpPr>
          <p:nvPr/>
        </p:nvSpPr>
        <p:spPr bwMode="auto">
          <a:xfrm>
            <a:off x="635000" y="5410200"/>
            <a:ext cx="4165600" cy="609600"/>
          </a:xfrm>
          <a:prstGeom prst="ellipse">
            <a:avLst/>
          </a:prstGeom>
          <a:noFill/>
          <a:ln w="38100">
            <a:solidFill>
              <a:srgbClr val="FF0000"/>
            </a:solidFill>
            <a:round/>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defRPr/>
            </a:pPr>
            <a:endParaRPr lang="x-none" altLang="x-none" sz="1800" smtClean="0">
              <a:solidFill>
                <a:srgbClr val="FFFFFF"/>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4"/>
          <p:cNvSpPr>
            <a:spLocks noGrp="1"/>
          </p:cNvSpPr>
          <p:nvPr>
            <p:ph type="title"/>
          </p:nvPr>
        </p:nvSpPr>
        <p:spPr bwMode="auto">
          <a:xfrm>
            <a:off x="228600" y="1905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Code Review</a:t>
            </a:r>
          </a:p>
        </p:txBody>
      </p:sp>
      <p:sp>
        <p:nvSpPr>
          <p:cNvPr id="3174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43589</TotalTime>
  <Words>776</Words>
  <Application>Microsoft Macintosh PowerPoint</Application>
  <PresentationFormat>On-screen Show (4:3)</PresentationFormat>
  <Paragraphs>167</Paragraphs>
  <Slides>23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ＭＳ Ｐゴシック</vt:lpstr>
      <vt:lpstr>Arial</vt:lpstr>
      <vt:lpstr>Office Theme</vt:lpstr>
      <vt:lpstr>PowerPoint Presentation</vt:lpstr>
      <vt:lpstr>Agenda</vt:lpstr>
      <vt:lpstr>Software Licenses</vt:lpstr>
      <vt:lpstr>Overview of Software Licenses*</vt:lpstr>
      <vt:lpstr>Software Licenses*</vt:lpstr>
      <vt:lpstr>Software Licenses*</vt:lpstr>
      <vt:lpstr>Team Process</vt:lpstr>
      <vt:lpstr>Team Activities</vt:lpstr>
      <vt:lpstr>Code Review</vt:lpstr>
      <vt:lpstr>Code Review Template</vt:lpstr>
      <vt:lpstr>Paired Exercise: 10 minutes</vt:lpstr>
      <vt:lpstr>PowerPoint Presentation</vt:lpstr>
      <vt:lpstr>Technology Review</vt:lpstr>
      <vt:lpstr>Technology Review Template</vt:lpstr>
      <vt:lpstr>Example of A Technology Review Command line argument parsing</vt:lpstr>
      <vt:lpstr>Example of A Technology Review Command line argument parsing</vt:lpstr>
      <vt:lpstr>Example of A Technology Review Command line argument parsing</vt:lpstr>
      <vt:lpstr>Example of A Technology Review Command line argument parsing</vt:lpstr>
      <vt:lpstr>Assessment of CLI Argument Parsers</vt:lpstr>
      <vt:lpstr>Technology Review Example</vt:lpstr>
      <vt:lpstr>Breakout reports</vt:lpstr>
      <vt:lpstr>Standup Template</vt:lpstr>
      <vt:lpstr>Note on upcoming project activities</vt:lpstr>
    </vt:vector>
  </TitlesOfParts>
  <Company>University of Washington</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Tricia Caparas</dc:creator>
  <cp:lastModifiedBy>David A. C. Beck</cp:lastModifiedBy>
  <cp:revision>1220</cp:revision>
  <dcterms:created xsi:type="dcterms:W3CDTF">2008-11-04T22:35:39Z</dcterms:created>
  <dcterms:modified xsi:type="dcterms:W3CDTF">2019-04-16T20:05:04Z</dcterms:modified>
</cp:coreProperties>
</file>