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87" r:id="rId5"/>
    <p:sldId id="274" r:id="rId6"/>
    <p:sldId id="288" r:id="rId7"/>
    <p:sldId id="286" r:id="rId8"/>
    <p:sldId id="285" r:id="rId9"/>
    <p:sldId id="262" r:id="rId10"/>
    <p:sldId id="264" r:id="rId11"/>
    <p:sldId id="265" r:id="rId12"/>
    <p:sldId id="299" r:id="rId13"/>
    <p:sldId id="300" r:id="rId14"/>
    <p:sldId id="301" r:id="rId15"/>
    <p:sldId id="306" r:id="rId16"/>
    <p:sldId id="311" r:id="rId17"/>
    <p:sldId id="270" r:id="rId18"/>
    <p:sldId id="269" r:id="rId19"/>
    <p:sldId id="272" r:id="rId20"/>
    <p:sldId id="273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L_DCNN" id="{e2f0fcb4-7439-478b-9159-6213d1b731f3}">
          <p14:sldIdLst>
            <p14:sldId id="258"/>
            <p14:sldId id="287"/>
            <p14:sldId id="274"/>
            <p14:sldId id="288"/>
            <p14:sldId id="286"/>
            <p14:sldId id="285"/>
            <p14:sldId id="262"/>
            <p14:sldId id="264"/>
            <p14:sldId id="265"/>
            <p14:sldId id="299"/>
            <p14:sldId id="300"/>
            <p14:sldId id="301"/>
            <p14:sldId id="306"/>
            <p14:sldId id="311"/>
          </p14:sldIdLst>
        </p14:section>
        <p14:section name="CSRNet" id="{555b34c7-4bf5-46c4-9492-03180319eda7}">
          <p14:sldIdLst>
            <p14:sldId id="270"/>
            <p14:sldId id="269"/>
          </p14:sldIdLst>
        </p14:section>
        <p14:section name="DSNet" id="{107703e4-5323-4545-a87a-5edb798f4bdd}">
          <p14:sldIdLst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36D"/>
    <a:srgbClr val="CBC7DA"/>
    <a:srgbClr val="EDEAF1"/>
    <a:srgbClr val="F1F5EB"/>
    <a:srgbClr val="F4F4F4"/>
    <a:srgbClr val="FFF1CC"/>
    <a:srgbClr val="EF6F11"/>
    <a:srgbClr val="BF9000"/>
    <a:srgbClr val="0BA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20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image" Target="../media/image5.png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椭圆 31"/>
          <p:cNvSpPr/>
          <p:nvPr/>
        </p:nvSpPr>
        <p:spPr>
          <a:xfrm>
            <a:off x="5787390" y="3408045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98830" y="3542665"/>
            <a:ext cx="494665" cy="63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293495" y="3010535"/>
            <a:ext cx="376555" cy="1070610"/>
          </a:xfrm>
          <a:prstGeom prst="rect">
            <a:avLst/>
          </a:prstGeom>
          <a:solidFill>
            <a:srgbClr val="006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/>
              <a:t>Conv1-2</a:t>
            </a:r>
            <a:endParaRPr lang="en-US" altLang="zh-CN" sz="120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670050" y="3545840"/>
            <a:ext cx="655955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347595" y="3010535"/>
            <a:ext cx="376555" cy="1070610"/>
          </a:xfrm>
          <a:prstGeom prst="rect">
            <a:avLst/>
          </a:prstGeom>
          <a:solidFill>
            <a:srgbClr val="006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/>
              <a:t>Conv2-2</a:t>
            </a:r>
            <a:endParaRPr lang="en-US" altLang="zh-CN" sz="1200"/>
          </a:p>
        </p:txBody>
      </p:sp>
      <p:sp>
        <p:nvSpPr>
          <p:cNvPr id="12" name="文本框 11"/>
          <p:cNvSpPr txBox="1"/>
          <p:nvPr/>
        </p:nvSpPr>
        <p:spPr>
          <a:xfrm>
            <a:off x="1616710" y="3319145"/>
            <a:ext cx="6946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MP</a:t>
            </a:r>
            <a:r>
              <a:rPr lang="zh-CN" altLang="en-US" sz="900"/>
              <a:t>：</a:t>
            </a:r>
            <a:r>
              <a:rPr lang="en-US" altLang="zh-CN" sz="900"/>
              <a:t>2x2</a:t>
            </a:r>
            <a:endParaRPr lang="en-US" altLang="zh-CN" sz="900"/>
          </a:p>
        </p:txBody>
      </p:sp>
      <p:sp>
        <p:nvSpPr>
          <p:cNvPr id="13" name="文本框 12"/>
          <p:cNvSpPr txBox="1"/>
          <p:nvPr/>
        </p:nvSpPr>
        <p:spPr>
          <a:xfrm>
            <a:off x="1616710" y="3571875"/>
            <a:ext cx="6946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Stride</a:t>
            </a:r>
            <a:r>
              <a:rPr lang="zh-CN" altLang="en-US" sz="900"/>
              <a:t>：</a:t>
            </a:r>
            <a:r>
              <a:rPr lang="en-US" altLang="zh-CN" sz="900"/>
              <a:t>2</a:t>
            </a:r>
            <a:endParaRPr lang="en-US" altLang="zh-CN" sz="90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732405" y="3539490"/>
            <a:ext cx="655955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679065" y="3312795"/>
            <a:ext cx="6946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MP</a:t>
            </a:r>
            <a:r>
              <a:rPr lang="zh-CN" altLang="en-US" sz="900"/>
              <a:t>：</a:t>
            </a:r>
            <a:r>
              <a:rPr lang="en-US" altLang="zh-CN" sz="900"/>
              <a:t>2x2</a:t>
            </a:r>
            <a:endParaRPr lang="en-US" altLang="zh-CN" sz="900"/>
          </a:p>
        </p:txBody>
      </p:sp>
      <p:sp>
        <p:nvSpPr>
          <p:cNvPr id="19" name="文本框 18"/>
          <p:cNvSpPr txBox="1"/>
          <p:nvPr/>
        </p:nvSpPr>
        <p:spPr>
          <a:xfrm>
            <a:off x="2679065" y="3565525"/>
            <a:ext cx="6946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Stride</a:t>
            </a:r>
            <a:r>
              <a:rPr lang="zh-CN" altLang="en-US" sz="900"/>
              <a:t>：</a:t>
            </a:r>
            <a:r>
              <a:rPr lang="en-US" altLang="zh-CN" sz="900"/>
              <a:t>2</a:t>
            </a:r>
            <a:endParaRPr lang="en-US" altLang="zh-CN" sz="900"/>
          </a:p>
        </p:txBody>
      </p:sp>
      <p:sp>
        <p:nvSpPr>
          <p:cNvPr id="20" name="矩形 19"/>
          <p:cNvSpPr/>
          <p:nvPr/>
        </p:nvSpPr>
        <p:spPr>
          <a:xfrm>
            <a:off x="3401695" y="3012440"/>
            <a:ext cx="376555" cy="1070610"/>
          </a:xfrm>
          <a:prstGeom prst="rect">
            <a:avLst/>
          </a:prstGeom>
          <a:solidFill>
            <a:srgbClr val="006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/>
              <a:t>Conv3-3</a:t>
            </a:r>
            <a:endParaRPr lang="en-US" altLang="zh-CN" sz="120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3778250" y="3547745"/>
            <a:ext cx="655955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455795" y="3012440"/>
            <a:ext cx="376555" cy="1070610"/>
          </a:xfrm>
          <a:prstGeom prst="rect">
            <a:avLst/>
          </a:prstGeom>
          <a:solidFill>
            <a:srgbClr val="006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/>
              <a:t>Conv4-3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3724910" y="3321050"/>
            <a:ext cx="6946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MP</a:t>
            </a:r>
            <a:r>
              <a:rPr lang="zh-CN" altLang="en-US" sz="900"/>
              <a:t>：</a:t>
            </a:r>
            <a:r>
              <a:rPr lang="en-US" altLang="zh-CN" sz="900"/>
              <a:t>2x2</a:t>
            </a:r>
            <a:endParaRPr lang="en-US" altLang="zh-CN" sz="900"/>
          </a:p>
        </p:txBody>
      </p:sp>
      <p:sp>
        <p:nvSpPr>
          <p:cNvPr id="25" name="文本框 24"/>
          <p:cNvSpPr txBox="1"/>
          <p:nvPr/>
        </p:nvSpPr>
        <p:spPr>
          <a:xfrm>
            <a:off x="3724910" y="3573780"/>
            <a:ext cx="6946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Stride</a:t>
            </a:r>
            <a:r>
              <a:rPr lang="zh-CN" altLang="en-US" sz="900"/>
              <a:t>：</a:t>
            </a:r>
            <a:r>
              <a:rPr lang="en-US" altLang="zh-CN" sz="900"/>
              <a:t>2</a:t>
            </a:r>
            <a:endParaRPr lang="en-US" altLang="zh-CN" sz="900"/>
          </a:p>
        </p:txBody>
      </p:sp>
      <p:cxnSp>
        <p:nvCxnSpPr>
          <p:cNvPr id="26" name="直接箭头连接符 25"/>
          <p:cNvCxnSpPr>
            <a:endCxn id="29" idx="1"/>
          </p:cNvCxnSpPr>
          <p:nvPr/>
        </p:nvCxnSpPr>
        <p:spPr>
          <a:xfrm flipV="1">
            <a:off x="4840605" y="3540760"/>
            <a:ext cx="354330" cy="38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194935" y="3005455"/>
            <a:ext cx="376555" cy="1070610"/>
          </a:xfrm>
          <a:prstGeom prst="rect">
            <a:avLst/>
          </a:prstGeom>
          <a:solidFill>
            <a:srgbClr val="0BA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/>
              <a:t>Dconv1</a:t>
            </a:r>
            <a:endParaRPr lang="en-US" altLang="zh-CN" sz="120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5571490" y="3542665"/>
            <a:ext cx="213995" cy="12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加号 30"/>
          <p:cNvSpPr/>
          <p:nvPr/>
        </p:nvSpPr>
        <p:spPr>
          <a:xfrm>
            <a:off x="5771515" y="3394075"/>
            <a:ext cx="318770" cy="311150"/>
          </a:xfrm>
          <a:prstGeom prst="mathPlus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3" name="肘形连接符 32"/>
          <p:cNvCxnSpPr>
            <a:stCxn id="20" idx="2"/>
            <a:endCxn id="32" idx="4"/>
          </p:cNvCxnSpPr>
          <p:nvPr/>
        </p:nvCxnSpPr>
        <p:spPr>
          <a:xfrm rot="5400000" flipH="1" flipV="1">
            <a:off x="4567555" y="2719070"/>
            <a:ext cx="386715" cy="2341245"/>
          </a:xfrm>
          <a:prstGeom prst="bentConnector3">
            <a:avLst>
              <a:gd name="adj1" fmla="val -6157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2" idx="6"/>
            <a:endCxn id="35" idx="1"/>
          </p:cNvCxnSpPr>
          <p:nvPr/>
        </p:nvCxnSpPr>
        <p:spPr>
          <a:xfrm>
            <a:off x="6075680" y="3552190"/>
            <a:ext cx="2159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291580" y="3016885"/>
            <a:ext cx="376555" cy="1070610"/>
          </a:xfrm>
          <a:prstGeom prst="rect">
            <a:avLst/>
          </a:prstGeom>
          <a:solidFill>
            <a:srgbClr val="B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/>
              <a:t>Upconv1</a:t>
            </a:r>
            <a:endParaRPr lang="en-US" altLang="zh-CN" sz="1200"/>
          </a:p>
        </p:txBody>
      </p:sp>
      <p:cxnSp>
        <p:nvCxnSpPr>
          <p:cNvPr id="38" name="直接箭头连接符 37"/>
          <p:cNvCxnSpPr>
            <a:endCxn id="39" idx="1"/>
          </p:cNvCxnSpPr>
          <p:nvPr/>
        </p:nvCxnSpPr>
        <p:spPr>
          <a:xfrm flipV="1">
            <a:off x="6676390" y="3552190"/>
            <a:ext cx="354330" cy="38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030720" y="3016885"/>
            <a:ext cx="376555" cy="1070610"/>
          </a:xfrm>
          <a:prstGeom prst="rect">
            <a:avLst/>
          </a:prstGeom>
          <a:solidFill>
            <a:srgbClr val="0BA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/>
              <a:t>Dconv2</a:t>
            </a:r>
            <a:endParaRPr lang="en-US" altLang="zh-CN" sz="120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7407275" y="3550920"/>
            <a:ext cx="200025" cy="44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7590155" y="3408045"/>
            <a:ext cx="318770" cy="311150"/>
            <a:chOff x="11953" y="5367"/>
            <a:chExt cx="502" cy="490"/>
          </a:xfrm>
        </p:grpSpPr>
        <p:sp>
          <p:nvSpPr>
            <p:cNvPr id="44" name="椭圆 43"/>
            <p:cNvSpPr/>
            <p:nvPr/>
          </p:nvSpPr>
          <p:spPr>
            <a:xfrm>
              <a:off x="11978" y="5389"/>
              <a:ext cx="454" cy="4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加号 44"/>
            <p:cNvSpPr/>
            <p:nvPr/>
          </p:nvSpPr>
          <p:spPr>
            <a:xfrm>
              <a:off x="11953" y="5367"/>
              <a:ext cx="502" cy="490"/>
            </a:xfrm>
            <a:prstGeom prst="mathPlus">
              <a:avLst/>
            </a:prstGeom>
            <a:solidFill>
              <a:srgbClr val="FAFAF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47" name="直接箭头连接符 46"/>
          <p:cNvCxnSpPr/>
          <p:nvPr/>
        </p:nvCxnSpPr>
        <p:spPr>
          <a:xfrm flipV="1">
            <a:off x="7885430" y="3550285"/>
            <a:ext cx="203835" cy="19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8093075" y="3030855"/>
            <a:ext cx="376555" cy="1070610"/>
          </a:xfrm>
          <a:prstGeom prst="rect">
            <a:avLst/>
          </a:prstGeom>
          <a:solidFill>
            <a:srgbClr val="B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/>
              <a:t>Upconv2</a:t>
            </a:r>
            <a:endParaRPr lang="en-US" altLang="zh-CN" sz="1200"/>
          </a:p>
        </p:txBody>
      </p:sp>
      <p:cxnSp>
        <p:nvCxnSpPr>
          <p:cNvPr id="49" name="肘形连接符 48"/>
          <p:cNvCxnSpPr>
            <a:stCxn id="6" idx="2"/>
            <a:endCxn id="44" idx="4"/>
          </p:cNvCxnSpPr>
          <p:nvPr/>
        </p:nvCxnSpPr>
        <p:spPr>
          <a:xfrm rot="5400000" flipH="1" flipV="1">
            <a:off x="4957763" y="1288733"/>
            <a:ext cx="370840" cy="5213985"/>
          </a:xfrm>
          <a:prstGeom prst="bentConnector3">
            <a:avLst>
              <a:gd name="adj1" fmla="val -16438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57" idx="1"/>
          </p:cNvCxnSpPr>
          <p:nvPr/>
        </p:nvCxnSpPr>
        <p:spPr>
          <a:xfrm flipV="1">
            <a:off x="8458200" y="3566160"/>
            <a:ext cx="354330" cy="38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8812530" y="3030855"/>
            <a:ext cx="376555" cy="1070610"/>
          </a:xfrm>
          <a:prstGeom prst="rect">
            <a:avLst/>
          </a:prstGeom>
          <a:solidFill>
            <a:srgbClr val="0BA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/>
              <a:t>Dconv3</a:t>
            </a:r>
            <a:endParaRPr lang="en-US" altLang="zh-CN" sz="120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9189085" y="3564890"/>
            <a:ext cx="200025" cy="44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9667240" y="3564255"/>
            <a:ext cx="203835" cy="19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9874885" y="3044825"/>
            <a:ext cx="376555" cy="1070610"/>
          </a:xfrm>
          <a:prstGeom prst="rect">
            <a:avLst/>
          </a:prstGeom>
          <a:solidFill>
            <a:srgbClr val="B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/>
              <a:t>Upconv3</a:t>
            </a:r>
            <a:endParaRPr lang="en-US" altLang="zh-CN" sz="1200"/>
          </a:p>
        </p:txBody>
      </p:sp>
      <p:cxnSp>
        <p:nvCxnSpPr>
          <p:cNvPr id="63" name="肘形连接符 62"/>
          <p:cNvCxnSpPr>
            <a:stCxn id="4" idx="2"/>
            <a:endCxn id="16" idx="4"/>
          </p:cNvCxnSpPr>
          <p:nvPr/>
        </p:nvCxnSpPr>
        <p:spPr>
          <a:xfrm rot="5400000" flipH="1" flipV="1">
            <a:off x="5321300" y="-146685"/>
            <a:ext cx="388620" cy="8067040"/>
          </a:xfrm>
          <a:prstGeom prst="bentConnector3">
            <a:avLst>
              <a:gd name="adj1" fmla="val -26715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0607675" y="3016250"/>
            <a:ext cx="376555" cy="1070610"/>
          </a:xfrm>
          <a:prstGeom prst="rect">
            <a:avLst/>
          </a:prstGeom>
          <a:solidFill>
            <a:srgbClr val="006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/>
              <a:t>Conv 1x1</a:t>
            </a:r>
            <a:endParaRPr lang="en-US" altLang="zh-CN" sz="1200"/>
          </a:p>
        </p:txBody>
      </p:sp>
      <p:cxnSp>
        <p:nvCxnSpPr>
          <p:cNvPr id="65" name="直接箭头连接符 64"/>
          <p:cNvCxnSpPr/>
          <p:nvPr/>
        </p:nvCxnSpPr>
        <p:spPr>
          <a:xfrm flipV="1">
            <a:off x="10235565" y="3535680"/>
            <a:ext cx="354330" cy="38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10984230" y="3522980"/>
            <a:ext cx="354330" cy="38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图片 68" descr="GT_IMG_1"/>
          <p:cNvPicPr>
            <a:picLocks noChangeAspect="1"/>
          </p:cNvPicPr>
          <p:nvPr/>
        </p:nvPicPr>
        <p:blipFill>
          <a:blip r:embed="rId1"/>
          <a:srcRect l="12750" t="12529" r="10015" b="14757"/>
          <a:stretch>
            <a:fillRect/>
          </a:stretch>
        </p:blipFill>
        <p:spPr>
          <a:xfrm>
            <a:off x="10831830" y="2684145"/>
            <a:ext cx="1777365" cy="1486535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70" name="图片 69" descr="IMG_1"/>
          <p:cNvPicPr/>
          <p:nvPr/>
        </p:nvPicPr>
        <p:blipFill>
          <a:blip r:embed="rId2"/>
          <a:stretch>
            <a:fillRect/>
          </a:stretch>
        </p:blipFill>
        <p:spPr>
          <a:xfrm>
            <a:off x="-483235" y="2686050"/>
            <a:ext cx="1778400" cy="14868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73" name="直接连接符 72"/>
          <p:cNvCxnSpPr/>
          <p:nvPr/>
        </p:nvCxnSpPr>
        <p:spPr>
          <a:xfrm>
            <a:off x="5026660" y="1974215"/>
            <a:ext cx="0" cy="3797300"/>
          </a:xfrm>
          <a:prstGeom prst="line">
            <a:avLst/>
          </a:prstGeom>
          <a:ln w="1905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2376170" y="2281555"/>
            <a:ext cx="1402080" cy="411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前端网络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550785" y="2281555"/>
            <a:ext cx="1402080" cy="411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后端网络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06945" y="870585"/>
            <a:ext cx="3964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CL_DCNN v1_1_0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389110" y="3390265"/>
            <a:ext cx="318770" cy="311150"/>
            <a:chOff x="11953" y="5367"/>
            <a:chExt cx="502" cy="490"/>
          </a:xfrm>
        </p:grpSpPr>
        <p:sp>
          <p:nvSpPr>
            <p:cNvPr id="16" name="椭圆 15"/>
            <p:cNvSpPr/>
            <p:nvPr/>
          </p:nvSpPr>
          <p:spPr>
            <a:xfrm>
              <a:off x="11978" y="5389"/>
              <a:ext cx="454" cy="4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加号 23"/>
            <p:cNvSpPr/>
            <p:nvPr/>
          </p:nvSpPr>
          <p:spPr>
            <a:xfrm>
              <a:off x="11953" y="5367"/>
              <a:ext cx="502" cy="490"/>
            </a:xfrm>
            <a:prstGeom prst="mathPlus">
              <a:avLst/>
            </a:prstGeom>
            <a:solidFill>
              <a:srgbClr val="FAFAF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圆角矩形 1"/>
          <p:cNvSpPr/>
          <p:nvPr/>
        </p:nvSpPr>
        <p:spPr>
          <a:xfrm>
            <a:off x="862330" y="259715"/>
            <a:ext cx="2404110" cy="115316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CL_DCNN 1.0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5787390" y="2060575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通道维度的</a:t>
            </a:r>
            <a:r>
              <a:rPr lang="zh-CN" altLang="en-US">
                <a:solidFill>
                  <a:srgbClr val="FF0000"/>
                </a:solidFill>
              </a:rPr>
              <a:t>拼接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>
            <a:stCxn id="3" idx="2"/>
            <a:endCxn id="32" idx="0"/>
          </p:cNvCxnSpPr>
          <p:nvPr/>
        </p:nvCxnSpPr>
        <p:spPr>
          <a:xfrm flipH="1">
            <a:off x="5931535" y="2428875"/>
            <a:ext cx="836930" cy="9791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449580" y="338455"/>
            <a:ext cx="2567940" cy="135953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CL_DCNN 3.0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866005" y="139065"/>
            <a:ext cx="634555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Shape   kernel_size - channels  - stride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- padding</a:t>
            </a:r>
            <a:r>
              <a:rPr lang="en-US" altLang="zh-CN">
                <a:solidFill>
                  <a:schemeClr val="tx1"/>
                </a:solidFill>
              </a:rPr>
              <a:t> (- dilation_rate)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0878" y="2902585"/>
            <a:ext cx="203898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input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40878" y="3819525"/>
            <a:ext cx="203898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VGG10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74265" y="3311525"/>
            <a:ext cx="1029335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(3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128, 128)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74265" y="4238625"/>
            <a:ext cx="1259840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(512, 16, 16)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45953" y="3819525"/>
            <a:ext cx="203898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DCM *k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879340" y="4238625"/>
            <a:ext cx="1259840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(512, 16, 16)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951028" y="3819525"/>
            <a:ext cx="203898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转置卷积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384415" y="4238625"/>
            <a:ext cx="1259840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(1, 128, 128)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994843" y="2902585"/>
            <a:ext cx="203898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output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385050" y="3311525"/>
            <a:ext cx="1259840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(1, 128, 128)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52470" y="929005"/>
            <a:ext cx="5686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CL_DCNN v3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8" name="直接箭头连接符 127"/>
          <p:cNvCxnSpPr/>
          <p:nvPr/>
        </p:nvCxnSpPr>
        <p:spPr>
          <a:xfrm flipV="1">
            <a:off x="5514340" y="2532380"/>
            <a:ext cx="454660" cy="6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2641600" y="2533015"/>
            <a:ext cx="494665" cy="63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-246380" y="1715135"/>
            <a:ext cx="1718310" cy="126873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  <a:scene3d>
            <a:camera prst="isometricOffAxis2Right">
              <a:rot lat="900000" lon="174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 rot="0">
            <a:off x="1406525" y="1089025"/>
            <a:ext cx="1340485" cy="2160270"/>
            <a:chOff x="3350" y="5576"/>
            <a:chExt cx="2111" cy="3402"/>
          </a:xfrm>
        </p:grpSpPr>
        <p:sp>
          <p:nvSpPr>
            <p:cNvPr id="61" name="立方体 60"/>
            <p:cNvSpPr/>
            <p:nvPr/>
          </p:nvSpPr>
          <p:spPr>
            <a:xfrm>
              <a:off x="3350" y="5576"/>
              <a:ext cx="850" cy="3402"/>
            </a:xfrm>
            <a:prstGeom prst="cube">
              <a:avLst>
                <a:gd name="adj" fmla="val 825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立方体 70"/>
            <p:cNvSpPr/>
            <p:nvPr/>
          </p:nvSpPr>
          <p:spPr>
            <a:xfrm>
              <a:off x="3761" y="6143"/>
              <a:ext cx="850" cy="2835"/>
            </a:xfrm>
            <a:prstGeom prst="cube">
              <a:avLst>
                <a:gd name="adj" fmla="val 825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立方体 71"/>
            <p:cNvSpPr/>
            <p:nvPr/>
          </p:nvSpPr>
          <p:spPr>
            <a:xfrm>
              <a:off x="4200" y="6710"/>
              <a:ext cx="850" cy="2268"/>
            </a:xfrm>
            <a:prstGeom prst="cube">
              <a:avLst>
                <a:gd name="adj" fmla="val 825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立方体 72"/>
            <p:cNvSpPr/>
            <p:nvPr/>
          </p:nvSpPr>
          <p:spPr>
            <a:xfrm>
              <a:off x="4611" y="7277"/>
              <a:ext cx="850" cy="1701"/>
            </a:xfrm>
            <a:prstGeom prst="cube">
              <a:avLst>
                <a:gd name="adj" fmla="val 825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 rot="0">
            <a:off x="8505825" y="1101725"/>
            <a:ext cx="1438275" cy="2160270"/>
            <a:chOff x="13063" y="5577"/>
            <a:chExt cx="2265" cy="3402"/>
          </a:xfrm>
        </p:grpSpPr>
        <p:sp>
          <p:nvSpPr>
            <p:cNvPr id="77" name="立方体 76"/>
            <p:cNvSpPr/>
            <p:nvPr/>
          </p:nvSpPr>
          <p:spPr>
            <a:xfrm>
              <a:off x="13063" y="7278"/>
              <a:ext cx="850" cy="1701"/>
            </a:xfrm>
            <a:prstGeom prst="cube">
              <a:avLst>
                <a:gd name="adj" fmla="val 82561"/>
              </a:avLst>
            </a:prstGeom>
            <a:solidFill>
              <a:srgbClr val="0BAA55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立方体 75"/>
            <p:cNvSpPr/>
            <p:nvPr/>
          </p:nvSpPr>
          <p:spPr>
            <a:xfrm>
              <a:off x="13492" y="6711"/>
              <a:ext cx="850" cy="2268"/>
            </a:xfrm>
            <a:prstGeom prst="cube">
              <a:avLst>
                <a:gd name="adj" fmla="val 82561"/>
              </a:avLst>
            </a:prstGeom>
            <a:solidFill>
              <a:srgbClr val="0BAA55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立方体 74"/>
            <p:cNvSpPr/>
            <p:nvPr/>
          </p:nvSpPr>
          <p:spPr>
            <a:xfrm>
              <a:off x="13939" y="6144"/>
              <a:ext cx="850" cy="2835"/>
            </a:xfrm>
            <a:prstGeom prst="cube">
              <a:avLst>
                <a:gd name="adj" fmla="val 82561"/>
              </a:avLst>
            </a:prstGeom>
            <a:solidFill>
              <a:srgbClr val="0BAA55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立方体 73"/>
            <p:cNvSpPr/>
            <p:nvPr/>
          </p:nvSpPr>
          <p:spPr>
            <a:xfrm>
              <a:off x="14478" y="5577"/>
              <a:ext cx="850" cy="3402"/>
            </a:xfrm>
            <a:prstGeom prst="cube">
              <a:avLst>
                <a:gd name="adj" fmla="val 82561"/>
              </a:avLst>
            </a:prstGeom>
            <a:solidFill>
              <a:srgbClr val="0BAA55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81" name="图片 80" descr="GT_IMG_1"/>
          <p:cNvPicPr>
            <a:picLocks noChangeAspect="1"/>
          </p:cNvPicPr>
          <p:nvPr/>
        </p:nvPicPr>
        <p:blipFill>
          <a:blip r:embed="rId2"/>
          <a:srcRect l="12750" t="12529" r="10015" b="14757"/>
          <a:stretch>
            <a:fillRect/>
          </a:stretch>
        </p:blipFill>
        <p:spPr>
          <a:xfrm>
            <a:off x="9853295" y="1774825"/>
            <a:ext cx="2063750" cy="126809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  <a:scene3d>
            <a:camera prst="isometricOffAxis2Right">
              <a:rot lat="900000" lon="17400000" rev="0"/>
            </a:camera>
            <a:lightRig rig="threePt" dir="t"/>
          </a:scene3d>
        </p:spPr>
      </p:pic>
      <p:cxnSp>
        <p:nvCxnSpPr>
          <p:cNvPr id="83" name="直接箭头连接符 82"/>
          <p:cNvCxnSpPr/>
          <p:nvPr/>
        </p:nvCxnSpPr>
        <p:spPr>
          <a:xfrm>
            <a:off x="911860" y="2526665"/>
            <a:ext cx="494665" cy="63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组合 129"/>
          <p:cNvGrpSpPr/>
          <p:nvPr/>
        </p:nvGrpSpPr>
        <p:grpSpPr>
          <a:xfrm>
            <a:off x="5988050" y="2484120"/>
            <a:ext cx="354330" cy="90170"/>
            <a:chOff x="9380" y="6693"/>
            <a:chExt cx="558" cy="142"/>
          </a:xfrm>
        </p:grpSpPr>
        <p:sp>
          <p:nvSpPr>
            <p:cNvPr id="89" name="椭圆 88"/>
            <p:cNvSpPr/>
            <p:nvPr/>
          </p:nvSpPr>
          <p:spPr>
            <a:xfrm>
              <a:off x="9380" y="6693"/>
              <a:ext cx="142" cy="1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9588" y="6693"/>
              <a:ext cx="142" cy="1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9796" y="6693"/>
              <a:ext cx="142" cy="1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92" name="直接箭头连接符 91"/>
          <p:cNvCxnSpPr/>
          <p:nvPr/>
        </p:nvCxnSpPr>
        <p:spPr>
          <a:xfrm>
            <a:off x="6356985" y="2532380"/>
            <a:ext cx="49847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7915910" y="2539365"/>
            <a:ext cx="5486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10024110" y="2520315"/>
            <a:ext cx="494665" cy="63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2879090" y="1461135"/>
            <a:ext cx="5287010" cy="1800860"/>
          </a:xfrm>
          <a:prstGeom prst="rect">
            <a:avLst/>
          </a:prstGeom>
          <a:noFill/>
          <a:ln w="19050">
            <a:solidFill>
              <a:schemeClr val="tx1">
                <a:alpha val="33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4" name="组合 123"/>
          <p:cNvGrpSpPr/>
          <p:nvPr/>
        </p:nvGrpSpPr>
        <p:grpSpPr>
          <a:xfrm>
            <a:off x="-246380" y="4020820"/>
            <a:ext cx="9939655" cy="1541780"/>
            <a:chOff x="1976" y="8872"/>
            <a:chExt cx="15653" cy="2428"/>
          </a:xfrm>
        </p:grpSpPr>
        <p:cxnSp>
          <p:nvCxnSpPr>
            <p:cNvPr id="98" name="直接箭头连接符 97"/>
            <p:cNvCxnSpPr/>
            <p:nvPr/>
          </p:nvCxnSpPr>
          <p:spPr>
            <a:xfrm flipV="1">
              <a:off x="1976" y="10795"/>
              <a:ext cx="1977" cy="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 98"/>
            <p:cNvSpPr/>
            <p:nvPr/>
          </p:nvSpPr>
          <p:spPr>
            <a:xfrm>
              <a:off x="3953" y="10304"/>
              <a:ext cx="1741" cy="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CBR</a:t>
              </a:r>
              <a:endParaRPr lang="en-US" altLang="zh-CN"/>
            </a:p>
            <a:p>
              <a:pPr algn="ctr"/>
              <a:r>
                <a:rPr lang="en-US" altLang="zh-CN"/>
                <a:t>1-128-0-1</a:t>
              </a:r>
              <a:endParaRPr lang="en-US" altLang="zh-CN"/>
            </a:p>
          </p:txBody>
        </p:sp>
        <p:sp>
          <p:nvSpPr>
            <p:cNvPr id="100" name="矩形 99"/>
            <p:cNvSpPr/>
            <p:nvPr/>
          </p:nvSpPr>
          <p:spPr>
            <a:xfrm>
              <a:off x="6298" y="10304"/>
              <a:ext cx="1845" cy="987"/>
            </a:xfrm>
            <a:prstGeom prst="rect">
              <a:avLst/>
            </a:prstGeom>
            <a:solidFill>
              <a:srgbClr val="EF6F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DBR</a:t>
              </a:r>
              <a:endParaRPr lang="en-US" altLang="zh-CN"/>
            </a:p>
            <a:p>
              <a:pPr algn="ctr"/>
              <a:r>
                <a:rPr lang="en-US" altLang="zh-CN"/>
                <a:t>3-64-2-1-2</a:t>
              </a:r>
              <a:endParaRPr lang="en-US" altLang="zh-CN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8747" y="10304"/>
              <a:ext cx="1845" cy="987"/>
            </a:xfrm>
            <a:prstGeom prst="rect">
              <a:avLst/>
            </a:prstGeom>
            <a:solidFill>
              <a:srgbClr val="EF6F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DBR</a:t>
              </a:r>
              <a:endParaRPr lang="en-US" altLang="zh-CN"/>
            </a:p>
            <a:p>
              <a:pPr algn="ctr"/>
              <a:r>
                <a:rPr lang="en-US" altLang="zh-CN"/>
                <a:t>3-32-2-1-2</a:t>
              </a:r>
              <a:endParaRPr lang="en-US" altLang="zh-CN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1196" y="10304"/>
              <a:ext cx="1845" cy="987"/>
            </a:xfrm>
            <a:prstGeom prst="rect">
              <a:avLst/>
            </a:prstGeom>
            <a:solidFill>
              <a:srgbClr val="EF6F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DBR</a:t>
              </a:r>
              <a:endParaRPr lang="en-US" altLang="zh-CN"/>
            </a:p>
            <a:p>
              <a:pPr algn="ctr"/>
              <a:r>
                <a:rPr lang="en-US" altLang="zh-CN"/>
                <a:t>3-16-2-1-2</a:t>
              </a:r>
              <a:endParaRPr lang="en-US" altLang="zh-CN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13638" y="10314"/>
              <a:ext cx="1741" cy="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CBR</a:t>
              </a:r>
              <a:endParaRPr lang="en-US" altLang="zh-CN"/>
            </a:p>
            <a:p>
              <a:pPr algn="ctr"/>
              <a:r>
                <a:rPr lang="en-US" altLang="zh-CN"/>
                <a:t>1-256-0-1</a:t>
              </a:r>
              <a:endParaRPr lang="en-US" altLang="zh-CN"/>
            </a:p>
          </p:txBody>
        </p:sp>
        <p:cxnSp>
          <p:nvCxnSpPr>
            <p:cNvPr id="104" name="直接箭头连接符 103"/>
            <p:cNvCxnSpPr/>
            <p:nvPr/>
          </p:nvCxnSpPr>
          <p:spPr>
            <a:xfrm flipV="1">
              <a:off x="5694" y="10795"/>
              <a:ext cx="603" cy="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 flipV="1">
              <a:off x="8143" y="10790"/>
              <a:ext cx="603" cy="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V="1">
              <a:off x="10592" y="10800"/>
              <a:ext cx="603" cy="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flipV="1">
              <a:off x="13041" y="10805"/>
              <a:ext cx="603" cy="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肘形连接符 107"/>
            <p:cNvCxnSpPr>
              <a:endCxn id="109" idx="1"/>
            </p:cNvCxnSpPr>
            <p:nvPr/>
          </p:nvCxnSpPr>
          <p:spPr>
            <a:xfrm flipV="1">
              <a:off x="2907" y="9366"/>
              <a:ext cx="5826" cy="1427"/>
            </a:xfrm>
            <a:prstGeom prst="bentConnector3">
              <a:avLst>
                <a:gd name="adj1" fmla="val 171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肘形连接符 109"/>
            <p:cNvCxnSpPr/>
            <p:nvPr/>
          </p:nvCxnSpPr>
          <p:spPr>
            <a:xfrm>
              <a:off x="10474" y="9349"/>
              <a:ext cx="5989" cy="1451"/>
            </a:xfrm>
            <a:prstGeom prst="bentConnector3">
              <a:avLst>
                <a:gd name="adj1" fmla="val 100100"/>
              </a:avLst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矩形 108"/>
            <p:cNvSpPr/>
            <p:nvPr/>
          </p:nvSpPr>
          <p:spPr>
            <a:xfrm>
              <a:off x="8733" y="8872"/>
              <a:ext cx="1859" cy="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CBR</a:t>
              </a:r>
              <a:endParaRPr lang="en-US" altLang="zh-CN"/>
            </a:p>
            <a:p>
              <a:pPr algn="ctr"/>
              <a:r>
                <a:rPr lang="en-US" altLang="zh-CN"/>
                <a:t>1-256-0-1</a:t>
              </a:r>
              <a:endParaRPr lang="en-US" altLang="zh-CN"/>
            </a:p>
          </p:txBody>
        </p:sp>
        <p:cxnSp>
          <p:nvCxnSpPr>
            <p:cNvPr id="111" name="直接箭头连接符 110"/>
            <p:cNvCxnSpPr/>
            <p:nvPr/>
          </p:nvCxnSpPr>
          <p:spPr>
            <a:xfrm flipV="1">
              <a:off x="15379" y="10805"/>
              <a:ext cx="2250" cy="1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椭圆 122"/>
            <p:cNvSpPr/>
            <p:nvPr/>
          </p:nvSpPr>
          <p:spPr>
            <a:xfrm>
              <a:off x="16221" y="10509"/>
              <a:ext cx="567" cy="56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</a:t>
              </a:r>
              <a:endParaRPr lang="en-US" altLang="zh-CN"/>
            </a:p>
          </p:txBody>
        </p:sp>
      </p:grpSp>
      <p:sp>
        <p:nvSpPr>
          <p:cNvPr id="126" name="立方体 125"/>
          <p:cNvSpPr/>
          <p:nvPr/>
        </p:nvSpPr>
        <p:spPr>
          <a:xfrm>
            <a:off x="6855460" y="2068195"/>
            <a:ext cx="1029335" cy="962025"/>
          </a:xfrm>
          <a:prstGeom prst="cube">
            <a:avLst>
              <a:gd name="adj" fmla="val 28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DCM</a:t>
            </a:r>
            <a:endParaRPr lang="en-US" altLang="zh-CN" sz="1600"/>
          </a:p>
          <a:p>
            <a:pPr algn="ctr"/>
            <a:r>
              <a:rPr lang="en-US" altLang="zh-CN" sz="1600"/>
              <a:t>m</a:t>
            </a:r>
            <a:endParaRPr lang="en-US" altLang="zh-CN" sz="1600"/>
          </a:p>
        </p:txBody>
      </p:sp>
      <p:cxnSp>
        <p:nvCxnSpPr>
          <p:cNvPr id="127" name="直接箭头连接符 126"/>
          <p:cNvCxnSpPr/>
          <p:nvPr/>
        </p:nvCxnSpPr>
        <p:spPr>
          <a:xfrm>
            <a:off x="4062095" y="2533015"/>
            <a:ext cx="494665" cy="63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立方体 77"/>
          <p:cNvSpPr/>
          <p:nvPr/>
        </p:nvSpPr>
        <p:spPr>
          <a:xfrm>
            <a:off x="3136265" y="2080895"/>
            <a:ext cx="1029335" cy="962025"/>
          </a:xfrm>
          <a:prstGeom prst="cube">
            <a:avLst>
              <a:gd name="adj" fmla="val 28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DCM</a:t>
            </a:r>
            <a:endParaRPr lang="en-US" altLang="zh-CN" sz="1600"/>
          </a:p>
          <a:p>
            <a:pPr algn="ctr"/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132" name="立方体 131"/>
          <p:cNvSpPr/>
          <p:nvPr/>
        </p:nvSpPr>
        <p:spPr>
          <a:xfrm>
            <a:off x="4556760" y="2068195"/>
            <a:ext cx="1029335" cy="962025"/>
          </a:xfrm>
          <a:prstGeom prst="cube">
            <a:avLst>
              <a:gd name="adj" fmla="val 28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DCM</a:t>
            </a:r>
            <a:endParaRPr lang="en-US" altLang="zh-CN" sz="1600"/>
          </a:p>
          <a:p>
            <a:pPr algn="ctr"/>
            <a:r>
              <a:rPr lang="en-US" altLang="zh-CN" sz="1600"/>
              <a:t>2</a:t>
            </a:r>
            <a:endParaRPr lang="en-US" altLang="zh-CN" sz="1600"/>
          </a:p>
        </p:txBody>
      </p:sp>
      <p:sp>
        <p:nvSpPr>
          <p:cNvPr id="134" name="矩形 133"/>
          <p:cNvSpPr/>
          <p:nvPr/>
        </p:nvSpPr>
        <p:spPr>
          <a:xfrm>
            <a:off x="5693410" y="1504950"/>
            <a:ext cx="1162050" cy="342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DCMs</a:t>
            </a:r>
            <a:endParaRPr lang="en-US" altLang="zh-CN"/>
          </a:p>
        </p:txBody>
      </p:sp>
      <p:grpSp>
        <p:nvGrpSpPr>
          <p:cNvPr id="142" name="组合 141"/>
          <p:cNvGrpSpPr/>
          <p:nvPr/>
        </p:nvGrpSpPr>
        <p:grpSpPr>
          <a:xfrm>
            <a:off x="9853295" y="3791585"/>
            <a:ext cx="2012950" cy="1084580"/>
            <a:chOff x="16802" y="8300"/>
            <a:chExt cx="3170" cy="1708"/>
          </a:xfrm>
        </p:grpSpPr>
        <p:sp>
          <p:nvSpPr>
            <p:cNvPr id="141" name="圆角矩形 140"/>
            <p:cNvSpPr/>
            <p:nvPr/>
          </p:nvSpPr>
          <p:spPr>
            <a:xfrm>
              <a:off x="16802" y="8300"/>
              <a:ext cx="3170" cy="1708"/>
            </a:xfrm>
            <a:prstGeom prst="roundRect">
              <a:avLst>
                <a:gd name="adj" fmla="val 9256"/>
              </a:avLst>
            </a:prstGeom>
            <a:solidFill>
              <a:srgbClr val="F1F5EB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16918" y="8412"/>
              <a:ext cx="567" cy="3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16918" y="8942"/>
              <a:ext cx="567" cy="397"/>
            </a:xfrm>
            <a:prstGeom prst="rect">
              <a:avLst/>
            </a:prstGeom>
            <a:solidFill>
              <a:srgbClr val="EF6F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 altLang="zh-CN">
                <a:sym typeface="+mn-ea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16917" y="9514"/>
              <a:ext cx="567" cy="397"/>
            </a:xfrm>
            <a:prstGeom prst="rect">
              <a:avLst/>
            </a:prstGeom>
            <a:solidFill>
              <a:srgbClr val="0BAA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17490" y="8412"/>
              <a:ext cx="1051" cy="3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>
                  <a:solidFill>
                    <a:schemeClr val="tx1"/>
                  </a:solidFill>
                </a:rPr>
                <a:t>Conv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17490" y="8942"/>
              <a:ext cx="1874" cy="3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>
                  <a:solidFill>
                    <a:schemeClr val="tx1"/>
                  </a:solidFill>
                </a:rPr>
                <a:t>DilateConv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17490" y="9516"/>
              <a:ext cx="2385" cy="3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>
                  <a:solidFill>
                    <a:schemeClr val="tx1"/>
                  </a:solidFill>
                </a:rPr>
                <a:t>TranslateConv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4" name="圆角矩形 3"/>
          <p:cNvSpPr/>
          <p:nvPr/>
        </p:nvSpPr>
        <p:spPr>
          <a:xfrm>
            <a:off x="10001885" y="148590"/>
            <a:ext cx="1907540" cy="94043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CL_DCNN 3.0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3085465" y="179705"/>
            <a:ext cx="5686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CL_DCNN v3 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5420" y="0"/>
            <a:ext cx="9058275" cy="34671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49580" y="338455"/>
            <a:ext cx="1938655" cy="9099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HAN</a:t>
            </a:r>
            <a:r>
              <a:rPr lang="en-US" altLang="zh-CN"/>
              <a:t>et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610" y="3637915"/>
            <a:ext cx="4822190" cy="32200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圆角矩形 8"/>
          <p:cNvSpPr/>
          <p:nvPr/>
        </p:nvSpPr>
        <p:spPr>
          <a:xfrm>
            <a:off x="3208655" y="1543050"/>
            <a:ext cx="5295900" cy="1790700"/>
          </a:xfrm>
          <a:prstGeom prst="roundRect">
            <a:avLst>
              <a:gd name="adj" fmla="val 10984"/>
            </a:avLst>
          </a:prstGeom>
          <a:solidFill>
            <a:srgbClr val="F1F5EB"/>
          </a:solidFill>
          <a:ln>
            <a:solidFill>
              <a:schemeClr val="tx1">
                <a:lumMod val="75000"/>
                <a:lumOff val="25000"/>
                <a:alpha val="7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680835" y="0"/>
            <a:ext cx="1979930" cy="11398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CL_DCNN 3.0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09015" y="278130"/>
            <a:ext cx="5686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CL_DCNN v3_1 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28" name="直接箭头连接符 127"/>
          <p:cNvCxnSpPr/>
          <p:nvPr/>
        </p:nvCxnSpPr>
        <p:spPr>
          <a:xfrm flipV="1">
            <a:off x="5852795" y="2692400"/>
            <a:ext cx="45466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2980055" y="2693035"/>
            <a:ext cx="49466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92075" y="1875155"/>
            <a:ext cx="1718310" cy="126873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  <a:scene3d>
            <a:camera prst="isometricOffAxis2Right">
              <a:rot lat="900000" lon="174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85" name="组合 84"/>
          <p:cNvGrpSpPr/>
          <p:nvPr/>
        </p:nvGrpSpPr>
        <p:grpSpPr>
          <a:xfrm rot="0">
            <a:off x="1744980" y="1249045"/>
            <a:ext cx="1340485" cy="2160270"/>
            <a:chOff x="3350" y="5576"/>
            <a:chExt cx="2111" cy="3402"/>
          </a:xfrm>
        </p:grpSpPr>
        <p:sp>
          <p:nvSpPr>
            <p:cNvPr id="61" name="立方体 60"/>
            <p:cNvSpPr/>
            <p:nvPr/>
          </p:nvSpPr>
          <p:spPr>
            <a:xfrm>
              <a:off x="3350" y="5576"/>
              <a:ext cx="850" cy="3402"/>
            </a:xfrm>
            <a:prstGeom prst="cube">
              <a:avLst>
                <a:gd name="adj" fmla="val 825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1" name="立方体 70"/>
            <p:cNvSpPr/>
            <p:nvPr/>
          </p:nvSpPr>
          <p:spPr>
            <a:xfrm>
              <a:off x="3761" y="6143"/>
              <a:ext cx="850" cy="2835"/>
            </a:xfrm>
            <a:prstGeom prst="cube">
              <a:avLst>
                <a:gd name="adj" fmla="val 825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2" name="立方体 71"/>
            <p:cNvSpPr/>
            <p:nvPr/>
          </p:nvSpPr>
          <p:spPr>
            <a:xfrm>
              <a:off x="4200" y="6710"/>
              <a:ext cx="850" cy="2268"/>
            </a:xfrm>
            <a:prstGeom prst="cube">
              <a:avLst>
                <a:gd name="adj" fmla="val 825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3" name="立方体 72"/>
            <p:cNvSpPr/>
            <p:nvPr/>
          </p:nvSpPr>
          <p:spPr>
            <a:xfrm>
              <a:off x="4611" y="7277"/>
              <a:ext cx="850" cy="1701"/>
            </a:xfrm>
            <a:prstGeom prst="cube">
              <a:avLst>
                <a:gd name="adj" fmla="val 825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pic>
        <p:nvPicPr>
          <p:cNvPr id="81" name="图片 80" descr="GT_IMG_1"/>
          <p:cNvPicPr>
            <a:picLocks noChangeAspect="1"/>
          </p:cNvPicPr>
          <p:nvPr/>
        </p:nvPicPr>
        <p:blipFill>
          <a:blip r:embed="rId2"/>
          <a:srcRect l="12750" t="12529" r="10015" b="14757"/>
          <a:stretch>
            <a:fillRect/>
          </a:stretch>
        </p:blipFill>
        <p:spPr>
          <a:xfrm>
            <a:off x="9127490" y="1922145"/>
            <a:ext cx="2063750" cy="126809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  <a:scene3d>
            <a:camera prst="isometricOffAxis2Right">
              <a:rot lat="900000" lon="17400000" rev="0"/>
            </a:camera>
            <a:lightRig rig="threePt" dir="t"/>
          </a:scene3d>
        </p:spPr>
      </p:pic>
      <p:cxnSp>
        <p:nvCxnSpPr>
          <p:cNvPr id="83" name="直接箭头连接符 82"/>
          <p:cNvCxnSpPr/>
          <p:nvPr/>
        </p:nvCxnSpPr>
        <p:spPr>
          <a:xfrm>
            <a:off x="1250315" y="2686685"/>
            <a:ext cx="49466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组合 129"/>
          <p:cNvGrpSpPr/>
          <p:nvPr/>
        </p:nvGrpSpPr>
        <p:grpSpPr>
          <a:xfrm>
            <a:off x="6326505" y="2644140"/>
            <a:ext cx="354330" cy="90170"/>
            <a:chOff x="9380" y="6693"/>
            <a:chExt cx="558" cy="142"/>
          </a:xfrm>
        </p:grpSpPr>
        <p:sp>
          <p:nvSpPr>
            <p:cNvPr id="89" name="椭圆 88"/>
            <p:cNvSpPr/>
            <p:nvPr/>
          </p:nvSpPr>
          <p:spPr>
            <a:xfrm>
              <a:off x="9380" y="6693"/>
              <a:ext cx="142" cy="1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9588" y="6693"/>
              <a:ext cx="142" cy="1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796" y="6693"/>
              <a:ext cx="142" cy="1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</p:grpSp>
      <p:cxnSp>
        <p:nvCxnSpPr>
          <p:cNvPr id="92" name="直接箭头连接符 91"/>
          <p:cNvCxnSpPr/>
          <p:nvPr/>
        </p:nvCxnSpPr>
        <p:spPr>
          <a:xfrm>
            <a:off x="6695440" y="2692400"/>
            <a:ext cx="4984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8254365" y="2699385"/>
            <a:ext cx="5486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9342755" y="2706370"/>
            <a:ext cx="49466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立方体 125"/>
          <p:cNvSpPr/>
          <p:nvPr/>
        </p:nvSpPr>
        <p:spPr>
          <a:xfrm>
            <a:off x="7193915" y="2228215"/>
            <a:ext cx="1029335" cy="962025"/>
          </a:xfrm>
          <a:prstGeom prst="cube">
            <a:avLst>
              <a:gd name="adj" fmla="val 28738"/>
            </a:avLst>
          </a:prstGeom>
          <a:solidFill>
            <a:srgbClr val="CBC7DA"/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DCM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ctr"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127" name="直接箭头连接符 126"/>
          <p:cNvCxnSpPr/>
          <p:nvPr/>
        </p:nvCxnSpPr>
        <p:spPr>
          <a:xfrm>
            <a:off x="4400550" y="2693035"/>
            <a:ext cx="49466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立方体 77"/>
          <p:cNvSpPr/>
          <p:nvPr/>
        </p:nvSpPr>
        <p:spPr>
          <a:xfrm>
            <a:off x="3474720" y="2240915"/>
            <a:ext cx="1029335" cy="962025"/>
          </a:xfrm>
          <a:prstGeom prst="cube">
            <a:avLst>
              <a:gd name="adj" fmla="val 28738"/>
            </a:avLst>
          </a:prstGeom>
          <a:solidFill>
            <a:srgbClr val="CBC7DA"/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DCM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2" name="立方体 131"/>
          <p:cNvSpPr/>
          <p:nvPr/>
        </p:nvSpPr>
        <p:spPr>
          <a:xfrm>
            <a:off x="4895215" y="2228215"/>
            <a:ext cx="1029335" cy="962025"/>
          </a:xfrm>
          <a:prstGeom prst="cube">
            <a:avLst>
              <a:gd name="adj" fmla="val 28738"/>
            </a:avLst>
          </a:prstGeom>
          <a:solidFill>
            <a:srgbClr val="CBC7DA"/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DCM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208655" y="1609090"/>
            <a:ext cx="1162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DCMs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9514205" y="774065"/>
            <a:ext cx="1752600" cy="704850"/>
            <a:chOff x="16802" y="8334"/>
            <a:chExt cx="2760" cy="1110"/>
          </a:xfrm>
        </p:grpSpPr>
        <p:sp>
          <p:nvSpPr>
            <p:cNvPr id="141" name="圆角矩形 140"/>
            <p:cNvSpPr/>
            <p:nvPr/>
          </p:nvSpPr>
          <p:spPr>
            <a:xfrm>
              <a:off x="16802" y="8334"/>
              <a:ext cx="2760" cy="1110"/>
            </a:xfrm>
            <a:prstGeom prst="roundRect">
              <a:avLst>
                <a:gd name="adj" fmla="val 9256"/>
              </a:avLst>
            </a:prstGeom>
            <a:solidFill>
              <a:srgbClr val="FFF1CC"/>
            </a:solidFill>
            <a:ln>
              <a:solidFill>
                <a:schemeClr val="tx1">
                  <a:lumMod val="75000"/>
                  <a:lumOff val="25000"/>
                  <a:alpha val="76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16918" y="8412"/>
              <a:ext cx="567" cy="3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16918" y="8942"/>
              <a:ext cx="567" cy="397"/>
            </a:xfrm>
            <a:prstGeom prst="rect">
              <a:avLst/>
            </a:prstGeom>
            <a:solidFill>
              <a:srgbClr val="EF6F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17490" y="8412"/>
              <a:ext cx="1215" cy="3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Conv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17490" y="8942"/>
              <a:ext cx="2072" cy="3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Dilate Conv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6" name="立方体 5"/>
          <p:cNvSpPr/>
          <p:nvPr/>
        </p:nvSpPr>
        <p:spPr>
          <a:xfrm>
            <a:off x="8803005" y="1243330"/>
            <a:ext cx="539750" cy="2160270"/>
          </a:xfrm>
          <a:prstGeom prst="cube">
            <a:avLst>
              <a:gd name="adj" fmla="val 82561"/>
            </a:avLst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81075" y="3192145"/>
            <a:ext cx="9226550" cy="2736215"/>
            <a:chOff x="1545" y="5027"/>
            <a:chExt cx="14530" cy="4309"/>
          </a:xfrm>
        </p:grpSpPr>
        <p:grpSp>
          <p:nvGrpSpPr>
            <p:cNvPr id="3" name="组合 2"/>
            <p:cNvGrpSpPr/>
            <p:nvPr/>
          </p:nvGrpSpPr>
          <p:grpSpPr>
            <a:xfrm>
              <a:off x="1545" y="6306"/>
              <a:ext cx="14530" cy="3030"/>
              <a:chOff x="1569" y="5799"/>
              <a:chExt cx="14530" cy="3030"/>
            </a:xfrm>
          </p:grpSpPr>
          <p:sp>
            <p:nvSpPr>
              <p:cNvPr id="2" name="圆角矩形 1"/>
              <p:cNvSpPr/>
              <p:nvPr/>
            </p:nvSpPr>
            <p:spPr>
              <a:xfrm>
                <a:off x="1569" y="5799"/>
                <a:ext cx="14530" cy="3030"/>
              </a:xfrm>
              <a:prstGeom prst="roundRect">
                <a:avLst>
                  <a:gd name="adj" fmla="val 15478"/>
                </a:avLst>
              </a:prstGeom>
              <a:solidFill>
                <a:srgbClr val="EDEAF1"/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124" name="组合 123"/>
              <p:cNvGrpSpPr/>
              <p:nvPr/>
            </p:nvGrpSpPr>
            <p:grpSpPr>
              <a:xfrm>
                <a:off x="1723" y="6112"/>
                <a:ext cx="14261" cy="2429"/>
                <a:chOff x="2626" y="8872"/>
                <a:chExt cx="14261" cy="2429"/>
              </a:xfrm>
            </p:grpSpPr>
            <p:cxnSp>
              <p:nvCxnSpPr>
                <p:cNvPr id="98" name="直接箭头连接符 97"/>
                <p:cNvCxnSpPr/>
                <p:nvPr/>
              </p:nvCxnSpPr>
              <p:spPr>
                <a:xfrm>
                  <a:off x="2626" y="10783"/>
                  <a:ext cx="1335" cy="1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矩形 98"/>
                <p:cNvSpPr/>
                <p:nvPr/>
              </p:nvSpPr>
              <p:spPr>
                <a:xfrm>
                  <a:off x="3953" y="10304"/>
                  <a:ext cx="1741" cy="98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CBR</a:t>
                  </a:r>
                  <a:endPara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  <a:p>
                  <a:pPr algn="ctr"/>
                  <a:r>
                    <a:rPr lang="en-US" altLang="zh-CN" sz="16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1-128-0-1</a:t>
                  </a:r>
                  <a:endPara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6298" y="10304"/>
                  <a:ext cx="1845" cy="987"/>
                </a:xfrm>
                <a:prstGeom prst="rect">
                  <a:avLst/>
                </a:prstGeom>
                <a:solidFill>
                  <a:srgbClr val="EF6F1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DBR</a:t>
                  </a:r>
                  <a:endPara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  <a:p>
                  <a:pPr algn="ctr"/>
                  <a:r>
                    <a:rPr lang="en-US" altLang="zh-CN" sz="16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3-64-2-1-2</a:t>
                  </a:r>
                  <a:endPara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8747" y="10304"/>
                  <a:ext cx="1845" cy="987"/>
                </a:xfrm>
                <a:prstGeom prst="rect">
                  <a:avLst/>
                </a:prstGeom>
                <a:solidFill>
                  <a:srgbClr val="EF6F1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DBR</a:t>
                  </a:r>
                  <a:endPara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  <a:p>
                  <a:pPr algn="ctr"/>
                  <a:r>
                    <a:rPr lang="en-US" altLang="zh-CN" sz="16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3-32-2-1-2</a:t>
                  </a:r>
                  <a:endPara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02" name="矩形 101"/>
                <p:cNvSpPr/>
                <p:nvPr/>
              </p:nvSpPr>
              <p:spPr>
                <a:xfrm>
                  <a:off x="11196" y="10304"/>
                  <a:ext cx="1845" cy="987"/>
                </a:xfrm>
                <a:prstGeom prst="rect">
                  <a:avLst/>
                </a:prstGeom>
                <a:solidFill>
                  <a:srgbClr val="EF6F1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DBR</a:t>
                  </a:r>
                  <a:endPara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  <a:p>
                  <a:pPr algn="ctr"/>
                  <a:r>
                    <a:rPr lang="en-US" altLang="zh-CN" sz="16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3-16-2-1-2</a:t>
                  </a:r>
                  <a:endPara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13638" y="10314"/>
                  <a:ext cx="1741" cy="98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CBR</a:t>
                  </a:r>
                  <a:endPara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  <a:p>
                  <a:pPr algn="ctr"/>
                  <a:r>
                    <a:rPr lang="en-US" altLang="zh-CN" sz="16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1-256-0-1</a:t>
                  </a:r>
                  <a:endPara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104" name="直接箭头连接符 103"/>
                <p:cNvCxnSpPr/>
                <p:nvPr/>
              </p:nvCxnSpPr>
              <p:spPr>
                <a:xfrm flipV="1">
                  <a:off x="5694" y="10795"/>
                  <a:ext cx="603" cy="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箭头连接符 104"/>
                <p:cNvCxnSpPr/>
                <p:nvPr/>
              </p:nvCxnSpPr>
              <p:spPr>
                <a:xfrm flipV="1">
                  <a:off x="8143" y="10790"/>
                  <a:ext cx="603" cy="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箭头连接符 105"/>
                <p:cNvCxnSpPr/>
                <p:nvPr/>
              </p:nvCxnSpPr>
              <p:spPr>
                <a:xfrm flipV="1">
                  <a:off x="10592" y="10800"/>
                  <a:ext cx="603" cy="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13041" y="10805"/>
                  <a:ext cx="603" cy="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肘形连接符 107"/>
                <p:cNvCxnSpPr>
                  <a:endCxn id="109" idx="1"/>
                </p:cNvCxnSpPr>
                <p:nvPr/>
              </p:nvCxnSpPr>
              <p:spPr>
                <a:xfrm flipV="1">
                  <a:off x="3333" y="9366"/>
                  <a:ext cx="5400" cy="1422"/>
                </a:xfrm>
                <a:prstGeom prst="bentConnector3">
                  <a:avLst>
                    <a:gd name="adj1" fmla="val -259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肘形连接符 109"/>
                <p:cNvCxnSpPr>
                  <a:endCxn id="123" idx="0"/>
                </p:cNvCxnSpPr>
                <p:nvPr/>
              </p:nvCxnSpPr>
              <p:spPr>
                <a:xfrm>
                  <a:off x="10474" y="9349"/>
                  <a:ext cx="5564" cy="1175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矩形 108"/>
                <p:cNvSpPr/>
                <p:nvPr/>
              </p:nvSpPr>
              <p:spPr>
                <a:xfrm>
                  <a:off x="8733" y="8872"/>
                  <a:ext cx="1859" cy="98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CBR</a:t>
                  </a:r>
                  <a:endPara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  <a:p>
                  <a:pPr algn="ctr"/>
                  <a:r>
                    <a:rPr lang="en-US" altLang="zh-CN" sz="16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1-256-0-1</a:t>
                  </a:r>
                  <a:endPara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111" name="直接箭头连接符 110"/>
                <p:cNvCxnSpPr/>
                <p:nvPr/>
              </p:nvCxnSpPr>
              <p:spPr>
                <a:xfrm flipV="1">
                  <a:off x="15379" y="10800"/>
                  <a:ext cx="1508" cy="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椭圆 122"/>
                <p:cNvSpPr/>
                <p:nvPr/>
              </p:nvSpPr>
              <p:spPr>
                <a:xfrm>
                  <a:off x="15754" y="10524"/>
                  <a:ext cx="567" cy="567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</a:t>
                  </a:r>
                  <a:endPara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</p:grpSp>
        <p:cxnSp>
          <p:nvCxnSpPr>
            <p:cNvPr id="7" name="直接连接符 6"/>
            <p:cNvCxnSpPr/>
            <p:nvPr/>
          </p:nvCxnSpPr>
          <p:spPr>
            <a:xfrm flipH="1">
              <a:off x="1845" y="5031"/>
              <a:ext cx="5860" cy="129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8894" y="5027"/>
              <a:ext cx="6851" cy="12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" name="矩形 61"/>
          <p:cNvSpPr/>
          <p:nvPr/>
        </p:nvSpPr>
        <p:spPr>
          <a:xfrm>
            <a:off x="461645" y="1625600"/>
            <a:ext cx="1718310" cy="126873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  <a:scene3d>
            <a:camera prst="isometricOffAxis2Right">
              <a:rot lat="900000" lon="174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85" name="组合 84"/>
          <p:cNvGrpSpPr/>
          <p:nvPr/>
        </p:nvGrpSpPr>
        <p:grpSpPr>
          <a:xfrm rot="0">
            <a:off x="2114550" y="999490"/>
            <a:ext cx="1340485" cy="2160270"/>
            <a:chOff x="3350" y="5576"/>
            <a:chExt cx="2111" cy="3402"/>
          </a:xfrm>
        </p:grpSpPr>
        <p:sp>
          <p:nvSpPr>
            <p:cNvPr id="61" name="立方体 60"/>
            <p:cNvSpPr/>
            <p:nvPr/>
          </p:nvSpPr>
          <p:spPr>
            <a:xfrm>
              <a:off x="3350" y="5576"/>
              <a:ext cx="850" cy="3402"/>
            </a:xfrm>
            <a:prstGeom prst="cube">
              <a:avLst>
                <a:gd name="adj" fmla="val 825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1" name="立方体 70"/>
            <p:cNvSpPr/>
            <p:nvPr/>
          </p:nvSpPr>
          <p:spPr>
            <a:xfrm>
              <a:off x="3761" y="6143"/>
              <a:ext cx="850" cy="2835"/>
            </a:xfrm>
            <a:prstGeom prst="cube">
              <a:avLst>
                <a:gd name="adj" fmla="val 825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2" name="立方体 71"/>
            <p:cNvSpPr/>
            <p:nvPr/>
          </p:nvSpPr>
          <p:spPr>
            <a:xfrm>
              <a:off x="4200" y="6710"/>
              <a:ext cx="850" cy="2268"/>
            </a:xfrm>
            <a:prstGeom prst="cube">
              <a:avLst>
                <a:gd name="adj" fmla="val 825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3" name="立方体 72"/>
            <p:cNvSpPr/>
            <p:nvPr/>
          </p:nvSpPr>
          <p:spPr>
            <a:xfrm>
              <a:off x="4611" y="7277"/>
              <a:ext cx="850" cy="1701"/>
            </a:xfrm>
            <a:prstGeom prst="cube">
              <a:avLst>
                <a:gd name="adj" fmla="val 825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pic>
        <p:nvPicPr>
          <p:cNvPr id="81" name="图片 80" descr="GT_IMG_1"/>
          <p:cNvPicPr>
            <a:picLocks noChangeAspect="1"/>
          </p:cNvPicPr>
          <p:nvPr/>
        </p:nvPicPr>
        <p:blipFill>
          <a:blip r:embed="rId2"/>
          <a:srcRect l="12750" t="12529" r="10015" b="14757"/>
          <a:stretch>
            <a:fillRect/>
          </a:stretch>
        </p:blipFill>
        <p:spPr>
          <a:xfrm>
            <a:off x="9497060" y="1672590"/>
            <a:ext cx="2063750" cy="126809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  <a:scene3d>
            <a:camera prst="isometricOffAxis2Right">
              <a:rot lat="900000" lon="17400000" rev="0"/>
            </a:camera>
            <a:lightRig rig="threePt" dir="t"/>
          </a:scene3d>
        </p:spPr>
      </p:pic>
      <p:cxnSp>
        <p:nvCxnSpPr>
          <p:cNvPr id="83" name="直接箭头连接符 82"/>
          <p:cNvCxnSpPr/>
          <p:nvPr/>
        </p:nvCxnSpPr>
        <p:spPr>
          <a:xfrm>
            <a:off x="1619885" y="2437130"/>
            <a:ext cx="49466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9712325" y="2456815"/>
            <a:ext cx="49466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349625" y="1550035"/>
            <a:ext cx="5822950" cy="1534160"/>
            <a:chOff x="5275" y="2441"/>
            <a:chExt cx="9170" cy="2416"/>
          </a:xfrm>
        </p:grpSpPr>
        <p:sp>
          <p:nvSpPr>
            <p:cNvPr id="9" name="圆角矩形 8"/>
            <p:cNvSpPr/>
            <p:nvPr/>
          </p:nvSpPr>
          <p:spPr>
            <a:xfrm>
              <a:off x="5635" y="2441"/>
              <a:ext cx="8340" cy="2416"/>
            </a:xfrm>
            <a:prstGeom prst="roundRect">
              <a:avLst>
                <a:gd name="adj" fmla="val 10984"/>
              </a:avLst>
            </a:prstGeom>
            <a:solidFill>
              <a:srgbClr val="F1F5EB"/>
            </a:solidFill>
            <a:ln>
              <a:solidFill>
                <a:schemeClr val="tx1">
                  <a:lumMod val="75000"/>
                  <a:lumOff val="25000"/>
                  <a:alpha val="7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28" name="直接箭头连接符 127"/>
            <p:cNvCxnSpPr/>
            <p:nvPr/>
          </p:nvCxnSpPr>
          <p:spPr>
            <a:xfrm flipV="1">
              <a:off x="9799" y="3847"/>
              <a:ext cx="71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5275" y="3848"/>
              <a:ext cx="779" cy="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组合 129"/>
            <p:cNvGrpSpPr/>
            <p:nvPr/>
          </p:nvGrpSpPr>
          <p:grpSpPr>
            <a:xfrm>
              <a:off x="10545" y="3771"/>
              <a:ext cx="558" cy="142"/>
              <a:chOff x="9380" y="6693"/>
              <a:chExt cx="558" cy="14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380" y="6693"/>
                <a:ext cx="142" cy="14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 sz="14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9588" y="6693"/>
                <a:ext cx="142" cy="14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9796" y="6693"/>
                <a:ext cx="142" cy="14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 sz="14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</p:grpSp>
        <p:cxnSp>
          <p:nvCxnSpPr>
            <p:cNvPr id="92" name="直接箭头连接符 91"/>
            <p:cNvCxnSpPr/>
            <p:nvPr/>
          </p:nvCxnSpPr>
          <p:spPr>
            <a:xfrm>
              <a:off x="11126" y="3847"/>
              <a:ext cx="7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>
              <a:off x="13581" y="3858"/>
              <a:ext cx="8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立方体 125"/>
            <p:cNvSpPr/>
            <p:nvPr/>
          </p:nvSpPr>
          <p:spPr>
            <a:xfrm>
              <a:off x="11911" y="3116"/>
              <a:ext cx="1621" cy="1515"/>
            </a:xfrm>
            <a:prstGeom prst="cube">
              <a:avLst>
                <a:gd name="adj" fmla="val 28738"/>
              </a:avLst>
            </a:prstGeom>
            <a:solidFill>
              <a:srgbClr val="CBC7DA"/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DCM</a:t>
              </a:r>
              <a:endPara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lvl="0" algn="ctr">
                <a:buClrTx/>
                <a:buSzTx/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</a:t>
              </a:r>
              <a:endPara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127" name="直接箭头连接符 126"/>
            <p:cNvCxnSpPr/>
            <p:nvPr/>
          </p:nvCxnSpPr>
          <p:spPr>
            <a:xfrm>
              <a:off x="7512" y="3848"/>
              <a:ext cx="779" cy="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立方体 77"/>
            <p:cNvSpPr/>
            <p:nvPr/>
          </p:nvSpPr>
          <p:spPr>
            <a:xfrm>
              <a:off x="6054" y="3136"/>
              <a:ext cx="1621" cy="1515"/>
            </a:xfrm>
            <a:prstGeom prst="cube">
              <a:avLst>
                <a:gd name="adj" fmla="val 28738"/>
              </a:avLst>
            </a:prstGeom>
            <a:solidFill>
              <a:srgbClr val="CBC7DA"/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DCM</a:t>
              </a:r>
              <a:endPara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2" name="立方体 131"/>
            <p:cNvSpPr/>
            <p:nvPr/>
          </p:nvSpPr>
          <p:spPr>
            <a:xfrm>
              <a:off x="8291" y="3116"/>
              <a:ext cx="1621" cy="1515"/>
            </a:xfrm>
            <a:prstGeom prst="cube">
              <a:avLst>
                <a:gd name="adj" fmla="val 28738"/>
              </a:avLst>
            </a:prstGeom>
            <a:solidFill>
              <a:srgbClr val="CBC7DA"/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DCM</a:t>
              </a:r>
              <a:endPara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2</a:t>
              </a:r>
              <a:endPara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5635" y="2441"/>
              <a:ext cx="1487" cy="5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DCMs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9401810" y="3469005"/>
            <a:ext cx="1752600" cy="704850"/>
            <a:chOff x="16802" y="8334"/>
            <a:chExt cx="2760" cy="1110"/>
          </a:xfrm>
        </p:grpSpPr>
        <p:sp>
          <p:nvSpPr>
            <p:cNvPr id="141" name="圆角矩形 140"/>
            <p:cNvSpPr/>
            <p:nvPr/>
          </p:nvSpPr>
          <p:spPr>
            <a:xfrm>
              <a:off x="16802" y="8334"/>
              <a:ext cx="2587" cy="1110"/>
            </a:xfrm>
            <a:prstGeom prst="roundRect">
              <a:avLst>
                <a:gd name="adj" fmla="val 9256"/>
              </a:avLst>
            </a:prstGeom>
            <a:solidFill>
              <a:srgbClr val="FFF1CC"/>
            </a:solidFill>
            <a:ln>
              <a:solidFill>
                <a:schemeClr val="tx1">
                  <a:lumMod val="75000"/>
                  <a:lumOff val="25000"/>
                  <a:alpha val="76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16918" y="8412"/>
              <a:ext cx="567" cy="3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16918" y="8942"/>
              <a:ext cx="567" cy="397"/>
            </a:xfrm>
            <a:prstGeom prst="rect">
              <a:avLst/>
            </a:prstGeom>
            <a:solidFill>
              <a:srgbClr val="EF6F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17490" y="8412"/>
              <a:ext cx="1215" cy="3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Conv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17490" y="8942"/>
              <a:ext cx="2072" cy="3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Dilate Conv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6" name="立方体 5"/>
          <p:cNvSpPr/>
          <p:nvPr/>
        </p:nvSpPr>
        <p:spPr>
          <a:xfrm>
            <a:off x="9172575" y="993775"/>
            <a:ext cx="539750" cy="2160270"/>
          </a:xfrm>
          <a:prstGeom prst="cube">
            <a:avLst>
              <a:gd name="adj" fmla="val 82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1047750" y="3531235"/>
            <a:ext cx="8124825" cy="1497330"/>
            <a:chOff x="1569" y="5799"/>
            <a:chExt cx="14530" cy="3030"/>
          </a:xfrm>
        </p:grpSpPr>
        <p:sp>
          <p:nvSpPr>
            <p:cNvPr id="2" name="圆角矩形 1"/>
            <p:cNvSpPr/>
            <p:nvPr/>
          </p:nvSpPr>
          <p:spPr>
            <a:xfrm>
              <a:off x="1569" y="5799"/>
              <a:ext cx="14530" cy="3030"/>
            </a:xfrm>
            <a:prstGeom prst="roundRect">
              <a:avLst>
                <a:gd name="adj" fmla="val 1102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1723" y="6112"/>
              <a:ext cx="14261" cy="2429"/>
              <a:chOff x="2626" y="8872"/>
              <a:chExt cx="14261" cy="2429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2626" y="10783"/>
                <a:ext cx="1335" cy="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矩形 98"/>
              <p:cNvSpPr/>
              <p:nvPr/>
            </p:nvSpPr>
            <p:spPr>
              <a:xfrm>
                <a:off x="3953" y="10304"/>
                <a:ext cx="1741" cy="9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CBR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1-128-0-1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6298" y="10304"/>
                <a:ext cx="1845" cy="987"/>
              </a:xfrm>
              <a:prstGeom prst="rect">
                <a:avLst/>
              </a:prstGeom>
              <a:solidFill>
                <a:srgbClr val="EF6F1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DBR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3-64-2-1-2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8747" y="10304"/>
                <a:ext cx="1845" cy="987"/>
              </a:xfrm>
              <a:prstGeom prst="rect">
                <a:avLst/>
              </a:prstGeom>
              <a:solidFill>
                <a:srgbClr val="EF6F1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DBR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3-32-2-1-2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1196" y="10304"/>
                <a:ext cx="1845" cy="987"/>
              </a:xfrm>
              <a:prstGeom prst="rect">
                <a:avLst/>
              </a:prstGeom>
              <a:solidFill>
                <a:srgbClr val="EF6F1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DBR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3-16-2-1-2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3638" y="10314"/>
                <a:ext cx="1741" cy="9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CBR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1-256-0-1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5694" y="10795"/>
                <a:ext cx="603" cy="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/>
              <p:nvPr/>
            </p:nvCxnSpPr>
            <p:spPr>
              <a:xfrm flipV="1">
                <a:off x="8143" y="10790"/>
                <a:ext cx="603" cy="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/>
              <p:cNvCxnSpPr/>
              <p:nvPr/>
            </p:nvCxnSpPr>
            <p:spPr>
              <a:xfrm flipV="1">
                <a:off x="10592" y="10800"/>
                <a:ext cx="603" cy="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/>
              <p:nvPr/>
            </p:nvCxnSpPr>
            <p:spPr>
              <a:xfrm flipV="1">
                <a:off x="13041" y="10805"/>
                <a:ext cx="603" cy="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肘形连接符 107"/>
              <p:cNvCxnSpPr>
                <a:endCxn id="109" idx="1"/>
              </p:cNvCxnSpPr>
              <p:nvPr/>
            </p:nvCxnSpPr>
            <p:spPr>
              <a:xfrm flipV="1">
                <a:off x="3333" y="9366"/>
                <a:ext cx="5400" cy="1422"/>
              </a:xfrm>
              <a:prstGeom prst="bentConnector3">
                <a:avLst>
                  <a:gd name="adj1" fmla="val -259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肘形连接符 109"/>
              <p:cNvCxnSpPr>
                <a:endCxn id="123" idx="0"/>
              </p:cNvCxnSpPr>
              <p:nvPr/>
            </p:nvCxnSpPr>
            <p:spPr>
              <a:xfrm>
                <a:off x="10474" y="9349"/>
                <a:ext cx="5564" cy="1175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矩形 108"/>
              <p:cNvSpPr/>
              <p:nvPr/>
            </p:nvSpPr>
            <p:spPr>
              <a:xfrm>
                <a:off x="8733" y="8872"/>
                <a:ext cx="1859" cy="9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CBR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1-256-0-1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11" name="直接箭头连接符 110"/>
              <p:cNvCxnSpPr/>
              <p:nvPr/>
            </p:nvCxnSpPr>
            <p:spPr>
              <a:xfrm flipV="1">
                <a:off x="15379" y="10800"/>
                <a:ext cx="1508" cy="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椭圆 122"/>
              <p:cNvSpPr/>
              <p:nvPr/>
            </p:nvSpPr>
            <p:spPr>
              <a:xfrm>
                <a:off x="15754" y="10524"/>
                <a:ext cx="567" cy="56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</p:grpSp>
      </p:grpSp>
      <p:sp>
        <p:nvSpPr>
          <p:cNvPr id="11" name="下箭头 10"/>
          <p:cNvSpPr/>
          <p:nvPr/>
        </p:nvSpPr>
        <p:spPr>
          <a:xfrm>
            <a:off x="5521960" y="2976880"/>
            <a:ext cx="314325" cy="476250"/>
          </a:xfrm>
          <a:prstGeom prst="downArrow">
            <a:avLst>
              <a:gd name="adj1" fmla="val 19595"/>
              <a:gd name="adj2" fmla="val 43232"/>
            </a:avLst>
          </a:prstGeom>
          <a:solidFill>
            <a:srgbClr val="CBC7DA"/>
          </a:solidFill>
          <a:ln>
            <a:solidFill>
              <a:srgbClr val="656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30605" y="3531235"/>
            <a:ext cx="95313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DCM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809625" y="558165"/>
            <a:ext cx="1861820" cy="10096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CSRN</a:t>
            </a:r>
            <a:r>
              <a:rPr lang="en-US" altLang="zh-CN"/>
              <a:t>et V1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178560" y="2009140"/>
            <a:ext cx="9133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CSRNet</a:t>
            </a:r>
            <a:r>
              <a:rPr lang="zh-CN" altLang="en-US"/>
              <a:t>将</a:t>
            </a:r>
            <a:r>
              <a:rPr lang="en-US" altLang="zh-CN"/>
              <a:t>MP</a:t>
            </a:r>
            <a:r>
              <a:rPr lang="zh-CN" altLang="en-US"/>
              <a:t>层替换为</a:t>
            </a:r>
            <a:r>
              <a:rPr lang="en-US" altLang="zh-CN"/>
              <a:t>stride=2</a:t>
            </a:r>
            <a:r>
              <a:rPr lang="zh-CN" altLang="en-US"/>
              <a:t>的</a:t>
            </a:r>
            <a:r>
              <a:rPr lang="en-US" altLang="zh-CN"/>
              <a:t>DW Conv</a:t>
            </a:r>
            <a:r>
              <a:rPr lang="zh-CN" altLang="en-US"/>
              <a:t>深度可分离卷积</a:t>
            </a:r>
            <a:r>
              <a:rPr lang="en-US" altLang="zh-CN"/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1895" y="156781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（失败）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809625" y="558165"/>
            <a:ext cx="1861820" cy="10096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CSRN</a:t>
            </a:r>
            <a:r>
              <a:rPr lang="en-US" altLang="zh-CN"/>
              <a:t>et V2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820795" y="948055"/>
            <a:ext cx="634555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Shape   kernel_size - channels  - stride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- padding</a:t>
            </a:r>
            <a:r>
              <a:rPr lang="en-US" altLang="zh-CN">
                <a:solidFill>
                  <a:schemeClr val="tx1"/>
                </a:solidFill>
              </a:rPr>
              <a:t> (- dilation_rate)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202690" y="2779395"/>
            <a:ext cx="9803765" cy="2350770"/>
            <a:chOff x="1651" y="3574"/>
            <a:chExt cx="15439" cy="3702"/>
          </a:xfrm>
        </p:grpSpPr>
        <p:sp>
          <p:nvSpPr>
            <p:cNvPr id="5" name="矩形 4"/>
            <p:cNvSpPr/>
            <p:nvPr/>
          </p:nvSpPr>
          <p:spPr>
            <a:xfrm>
              <a:off x="1651" y="3575"/>
              <a:ext cx="3022" cy="6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input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651" y="4594"/>
              <a:ext cx="3022" cy="6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Conv 3-32-1-1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651" y="5613"/>
              <a:ext cx="3022" cy="6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Conv 3-32-1-1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651" y="6632"/>
              <a:ext cx="3022" cy="6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DConv 3-32-1-2-2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675" y="3575"/>
              <a:ext cx="3022" cy="6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Conv 1-16-1-0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5" y="4594"/>
              <a:ext cx="3022" cy="6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Conv 3-64-1-1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675" y="5613"/>
              <a:ext cx="3022" cy="6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Conv 3-64-1-1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675" y="6632"/>
              <a:ext cx="3022" cy="6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DConv 3-64-1-2-2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699" y="3575"/>
              <a:ext cx="3195" cy="6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Conv 1-32-1-0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699" y="4594"/>
              <a:ext cx="3195" cy="6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Conv 3-128-1-1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699" y="5613"/>
              <a:ext cx="3195" cy="6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Conv 3-128-1-1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699" y="6632"/>
              <a:ext cx="3195" cy="6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DConv 3-128-1-2-2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96" y="3575"/>
              <a:ext cx="3195" cy="6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Conv 1-64-1-0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3896" y="4594"/>
              <a:ext cx="3195" cy="6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Conv 3-256-1-1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3896" y="5613"/>
              <a:ext cx="3195" cy="6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Conv 1-1-1-0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21" name="肘形连接符 20"/>
            <p:cNvCxnSpPr>
              <a:stCxn id="8" idx="2"/>
              <a:endCxn id="9" idx="0"/>
            </p:cNvCxnSpPr>
            <p:nvPr/>
          </p:nvCxnSpPr>
          <p:spPr>
            <a:xfrm rot="5400000" flipH="1" flipV="1">
              <a:off x="3324" y="3413"/>
              <a:ext cx="3701" cy="4024"/>
            </a:xfrm>
            <a:prstGeom prst="bentConnector5">
              <a:avLst>
                <a:gd name="adj1" fmla="val -10119"/>
                <a:gd name="adj2" fmla="val 49988"/>
                <a:gd name="adj3" fmla="val 110146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13" idx="2"/>
              <a:endCxn id="14" idx="0"/>
            </p:cNvCxnSpPr>
            <p:nvPr/>
          </p:nvCxnSpPr>
          <p:spPr>
            <a:xfrm rot="5400000" flipH="1" flipV="1">
              <a:off x="7391" y="3369"/>
              <a:ext cx="3701" cy="4111"/>
            </a:xfrm>
            <a:prstGeom prst="bentConnector5">
              <a:avLst>
                <a:gd name="adj1" fmla="val -10132"/>
                <a:gd name="adj2" fmla="val 48942"/>
                <a:gd name="adj3" fmla="val 110132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/>
            <p:nvPr/>
          </p:nvCxnSpPr>
          <p:spPr>
            <a:xfrm rot="5400000" flipH="1" flipV="1">
              <a:off x="11502" y="3369"/>
              <a:ext cx="3701" cy="4111"/>
            </a:xfrm>
            <a:prstGeom prst="bentConnector5">
              <a:avLst>
                <a:gd name="adj1" fmla="val -10132"/>
                <a:gd name="adj2" fmla="val 48942"/>
                <a:gd name="adj3" fmla="val 110132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191895" y="156781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  <a:sym typeface="+mn-ea"/>
              </a:rPr>
              <a:t>（失败）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809625" y="558165"/>
            <a:ext cx="1861820" cy="10096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DSNet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4040" y="2238375"/>
            <a:ext cx="153733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input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1950" y="2927985"/>
            <a:ext cx="174942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Conv 1-9-1-0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20795" y="948055"/>
            <a:ext cx="634555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Shape   kernel_size - channels  - stride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- padding</a:t>
            </a:r>
            <a:r>
              <a:rPr lang="en-US" altLang="zh-CN">
                <a:solidFill>
                  <a:schemeClr val="tx1"/>
                </a:solidFill>
              </a:rPr>
              <a:t> (- dilation_rate)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1950" y="3617595"/>
            <a:ext cx="174942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DWconv 5-9-1-1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1950" y="4307205"/>
            <a:ext cx="174942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Conv 1-27-1-0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111375" y="3132455"/>
            <a:ext cx="410210" cy="1379220"/>
            <a:chOff x="3210" y="4933"/>
            <a:chExt cx="646" cy="2172"/>
          </a:xfrm>
        </p:grpSpPr>
        <p:cxnSp>
          <p:nvCxnSpPr>
            <p:cNvPr id="9" name="肘形连接符 8"/>
            <p:cNvCxnSpPr>
              <a:stCxn id="6" idx="3"/>
              <a:endCxn id="8" idx="3"/>
            </p:cNvCxnSpPr>
            <p:nvPr/>
          </p:nvCxnSpPr>
          <p:spPr>
            <a:xfrm>
              <a:off x="3210" y="4933"/>
              <a:ext cx="5" cy="2172"/>
            </a:xfrm>
            <a:prstGeom prst="bentConnector3">
              <a:avLst>
                <a:gd name="adj1" fmla="val 75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加号 44"/>
            <p:cNvSpPr/>
            <p:nvPr/>
          </p:nvSpPr>
          <p:spPr>
            <a:xfrm>
              <a:off x="3354" y="5771"/>
              <a:ext cx="502" cy="490"/>
            </a:xfrm>
            <a:prstGeom prst="mathPlus">
              <a:avLst/>
            </a:prstGeom>
            <a:solidFill>
              <a:srgbClr val="FAFAF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2944495" y="2927985"/>
            <a:ext cx="1346200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MaxPool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44495" y="3617595"/>
            <a:ext cx="1346200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MaxPool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44495" y="4307205"/>
            <a:ext cx="1346200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MaxPool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4" name="肘形连接符 13"/>
          <p:cNvCxnSpPr>
            <a:stCxn id="11" idx="3"/>
            <a:endCxn id="13" idx="3"/>
          </p:cNvCxnSpPr>
          <p:nvPr/>
        </p:nvCxnSpPr>
        <p:spPr>
          <a:xfrm>
            <a:off x="4290695" y="3132455"/>
            <a:ext cx="3175" cy="1379220"/>
          </a:xfrm>
          <a:prstGeom prst="bentConnector3">
            <a:avLst>
              <a:gd name="adj1" fmla="val 974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290695" y="3870960"/>
            <a:ext cx="284480" cy="25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加号 15"/>
          <p:cNvSpPr/>
          <p:nvPr/>
        </p:nvSpPr>
        <p:spPr>
          <a:xfrm>
            <a:off x="4437380" y="3716655"/>
            <a:ext cx="318770" cy="311150"/>
          </a:xfrm>
          <a:prstGeom prst="mathPlus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146040" y="2927985"/>
            <a:ext cx="180403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DWconv 3-72-1-1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46040" y="3648075"/>
            <a:ext cx="178752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Conv 1-144-1-0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9" name="肘形连接符 18"/>
          <p:cNvCxnSpPr>
            <a:endCxn id="18" idx="3"/>
          </p:cNvCxnSpPr>
          <p:nvPr/>
        </p:nvCxnSpPr>
        <p:spPr>
          <a:xfrm flipV="1">
            <a:off x="4713605" y="3852545"/>
            <a:ext cx="2219960" cy="19685"/>
          </a:xfrm>
          <a:prstGeom prst="bentConnector5">
            <a:avLst>
              <a:gd name="adj1" fmla="val 9754"/>
              <a:gd name="adj2" fmla="val -2148387"/>
              <a:gd name="adj3" fmla="val 11072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407910" y="2927985"/>
            <a:ext cx="198691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DWconv 3-216-1-1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07910" y="3648075"/>
            <a:ext cx="198056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Conv 1-216-1-0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52660" y="2927985"/>
            <a:ext cx="164020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Conv 1-1-1-0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52660" y="3648075"/>
            <a:ext cx="164020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F.unsample(2)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加号 24"/>
          <p:cNvSpPr/>
          <p:nvPr/>
        </p:nvSpPr>
        <p:spPr>
          <a:xfrm>
            <a:off x="6995795" y="3696970"/>
            <a:ext cx="318770" cy="311150"/>
          </a:xfrm>
          <a:prstGeom prst="mathPlus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45" idx="0"/>
            <a:endCxn id="12" idx="1"/>
          </p:cNvCxnSpPr>
          <p:nvPr/>
        </p:nvCxnSpPr>
        <p:spPr>
          <a:xfrm>
            <a:off x="2479040" y="3820160"/>
            <a:ext cx="465455" cy="19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348865" y="3131820"/>
            <a:ext cx="595630" cy="6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348865" y="4511675"/>
            <a:ext cx="595630" cy="19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53765" y="393700"/>
            <a:ext cx="4705350" cy="579120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809625" y="558165"/>
            <a:ext cx="1861820" cy="10096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DSN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et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0166350" y="108585"/>
            <a:ext cx="1861820" cy="10096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CL_DCNN v1_1_0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680460" y="188595"/>
            <a:ext cx="634555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Shape   kernel_size - channels  - stride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- padding</a:t>
            </a:r>
            <a:r>
              <a:rPr lang="en-US" altLang="zh-CN">
                <a:solidFill>
                  <a:schemeClr val="tx1"/>
                </a:solidFill>
              </a:rPr>
              <a:t> (- dilation_rate)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05" y="597535"/>
            <a:ext cx="203898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input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05" y="1244600"/>
            <a:ext cx="203898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Conv 3-64-1-1  *2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05" y="1891665"/>
            <a:ext cx="203898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MaxPool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05" y="2538730"/>
            <a:ext cx="2048510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Conv 3-128-1-1  *2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05" y="3185795"/>
            <a:ext cx="203898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MaxPool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1505" y="3832860"/>
            <a:ext cx="203898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Conv 3-256-1-1  *3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11505" y="4479925"/>
            <a:ext cx="203898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MaxPool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11505" y="5126990"/>
            <a:ext cx="203898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Conv 3-512-1-1  *3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1505" y="5774055"/>
            <a:ext cx="203898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DConv 3-256-1-2-2  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0" name="肘形连接符 29"/>
          <p:cNvCxnSpPr>
            <a:stCxn id="26" idx="3"/>
            <a:endCxn id="28" idx="3"/>
          </p:cNvCxnSpPr>
          <p:nvPr/>
        </p:nvCxnSpPr>
        <p:spPr>
          <a:xfrm>
            <a:off x="2650490" y="4684395"/>
            <a:ext cx="3175" cy="1294130"/>
          </a:xfrm>
          <a:prstGeom prst="bentConnector3">
            <a:avLst>
              <a:gd name="adj1" fmla="val 1710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加号 30"/>
          <p:cNvSpPr/>
          <p:nvPr/>
        </p:nvSpPr>
        <p:spPr>
          <a:xfrm>
            <a:off x="3021965" y="5206365"/>
            <a:ext cx="349885" cy="3295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95395" y="5124450"/>
            <a:ext cx="2348865" cy="527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F.unsample(factor=2)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795395" y="4451350"/>
            <a:ext cx="234886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DConv 3-128-1-2-2  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4" name="肘形连接符 33"/>
          <p:cNvCxnSpPr>
            <a:stCxn id="3" idx="3"/>
            <a:endCxn id="33" idx="3"/>
          </p:cNvCxnSpPr>
          <p:nvPr/>
        </p:nvCxnSpPr>
        <p:spPr>
          <a:xfrm>
            <a:off x="2650490" y="3390265"/>
            <a:ext cx="3493770" cy="1265555"/>
          </a:xfrm>
          <a:prstGeom prst="bentConnector3">
            <a:avLst>
              <a:gd name="adj1" fmla="val 1068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加号 34"/>
          <p:cNvSpPr/>
          <p:nvPr/>
        </p:nvSpPr>
        <p:spPr>
          <a:xfrm>
            <a:off x="6209665" y="3654425"/>
            <a:ext cx="349885" cy="3295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004050" y="2981325"/>
            <a:ext cx="234886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DConv 3-64-1-2-2  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8" name="肘形连接符 37"/>
          <p:cNvCxnSpPr>
            <a:stCxn id="7" idx="3"/>
            <a:endCxn id="24" idx="3"/>
          </p:cNvCxnSpPr>
          <p:nvPr/>
        </p:nvCxnSpPr>
        <p:spPr>
          <a:xfrm>
            <a:off x="2650490" y="2096135"/>
            <a:ext cx="6702425" cy="1769745"/>
          </a:xfrm>
          <a:prstGeom prst="bentConnector3">
            <a:avLst>
              <a:gd name="adj1" fmla="val 1035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加号 38"/>
          <p:cNvSpPr/>
          <p:nvPr/>
        </p:nvSpPr>
        <p:spPr>
          <a:xfrm>
            <a:off x="9422765" y="2231390"/>
            <a:ext cx="349885" cy="3295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70610" y="1006475"/>
            <a:ext cx="1120775" cy="19304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(1, 128, 128)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95395" y="5916295"/>
            <a:ext cx="234886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Conv 1-256-1-0 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455160" y="6323330"/>
            <a:ext cx="1029970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(256, 16, 16)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5690" y="1652905"/>
            <a:ext cx="1120775" cy="19304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(64, 128, 128)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0610" y="2299335"/>
            <a:ext cx="1120775" cy="19304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(64, 64, 64)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3785" y="2945765"/>
            <a:ext cx="1120775" cy="19304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(128, 64, 64)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70610" y="3578860"/>
            <a:ext cx="1120775" cy="19304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(128, 32, 32)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54735" y="4238625"/>
            <a:ext cx="1120775" cy="19304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(256, 32, 32)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7435" y="4898390"/>
            <a:ext cx="1120775" cy="19304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(256, 16, 16)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70610" y="5531485"/>
            <a:ext cx="1120775" cy="19304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(512, 16, 16)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54735" y="6177915"/>
            <a:ext cx="1120775" cy="19304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(256, 16, 16)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05100" y="5531485"/>
            <a:ext cx="984250" cy="19304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(512, 16, 16)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54525" y="5652135"/>
            <a:ext cx="1029970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(256, 32, 32)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54525" y="4864735"/>
            <a:ext cx="1029970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(128, 32, 32)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92165" y="3963035"/>
            <a:ext cx="984250" cy="19304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(256, 32, 32)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02780" y="4366895"/>
            <a:ext cx="234886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Conv 1-128-1-0 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62545" y="4773930"/>
            <a:ext cx="1029970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(128, 32, 32)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04050" y="3663315"/>
            <a:ext cx="2348865" cy="404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F.unsample(factor=2)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662545" y="4067810"/>
            <a:ext cx="1029970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(128, 64, 64)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63180" y="3390265"/>
            <a:ext cx="1029970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(64, 64, 64)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105265" y="2538730"/>
            <a:ext cx="984250" cy="19304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(128, 64, 64)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165080" y="2930525"/>
            <a:ext cx="234886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Conv 1-64-1-0 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738485" y="3337560"/>
            <a:ext cx="1203325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(64, 64, 64)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166350" y="2226945"/>
            <a:ext cx="2348865" cy="404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F.unsample(factor=2)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737850" y="2631440"/>
            <a:ext cx="1203325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(64, 128, 128)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2754610" y="2191385"/>
            <a:ext cx="1700530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Conv 1-1-1-0 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3044170" y="2600325"/>
            <a:ext cx="1120775" cy="19304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(1, 128, 128)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2754610" y="1544955"/>
            <a:ext cx="169989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Output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3044805" y="1953895"/>
            <a:ext cx="1120775" cy="19304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(1, 128, 128)</a:t>
            </a:r>
            <a:endParaRPr lang="en-US" altLang="zh-CN" sz="12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3384550" y="198755"/>
            <a:ext cx="1861820" cy="10096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CL_DCNN V1_1_1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3384550" y="1885315"/>
            <a:ext cx="1861820" cy="10096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CL_DCNN V1_1_2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574665" y="1375410"/>
            <a:ext cx="54267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CL_DCNN V1_1_0</a:t>
            </a:r>
            <a:r>
              <a:rPr lang="zh-CN" altLang="en-US">
                <a:sym typeface="+mn-ea"/>
              </a:rPr>
              <a:t>的基础</a:t>
            </a:r>
            <a:endParaRPr lang="zh-CN" altLang="en-US"/>
          </a:p>
          <a:p>
            <a:r>
              <a:rPr lang="zh-CN" altLang="en-US"/>
              <a:t>将上采样层改为转置卷积并改变</a:t>
            </a:r>
            <a:r>
              <a:rPr lang="zh-CN" altLang="en-US"/>
              <a:t>通道数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、验证集的</a:t>
            </a:r>
            <a:r>
              <a:rPr lang="en-US" altLang="zh-CN"/>
              <a:t>dataloader</a:t>
            </a:r>
            <a:r>
              <a:rPr lang="zh-CN" altLang="en-US"/>
              <a:t>不打乱顺序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、网络层</a:t>
            </a:r>
            <a:r>
              <a:rPr lang="zh-CN" altLang="en-US"/>
              <a:t>参数初始化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lr</a:t>
            </a:r>
            <a:r>
              <a:rPr lang="zh-CN" altLang="en-US"/>
              <a:t>不变，采用固定的</a:t>
            </a:r>
            <a:r>
              <a:rPr lang="en-US" altLang="zh-CN"/>
              <a:t>1e-5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629 epoch</a:t>
            </a:r>
            <a:r>
              <a:rPr lang="zh-CN" altLang="en-US"/>
              <a:t>开始，每隔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epoch</a:t>
            </a:r>
            <a:r>
              <a:rPr lang="zh-CN" altLang="en-US"/>
              <a:t>学习率更新</a:t>
            </a:r>
            <a:r>
              <a:rPr lang="en-US" altLang="zh-CN"/>
              <a:t> StepLR gamma=0.1(</a:t>
            </a:r>
            <a:r>
              <a:rPr lang="zh-CN" altLang="en-US"/>
              <a:t>最好的</a:t>
            </a:r>
            <a:r>
              <a:rPr lang="en-US" altLang="zh-CN"/>
              <a:t>mae=12.0,mse=18.74)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574665" y="381000"/>
            <a:ext cx="542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CL_DCNN V1_1_0</a:t>
            </a:r>
            <a:r>
              <a:rPr lang="zh-CN" altLang="en-US">
                <a:sym typeface="+mn-ea"/>
              </a:rPr>
              <a:t>的基础</a:t>
            </a:r>
            <a:endParaRPr lang="zh-CN" altLang="en-US"/>
          </a:p>
          <a:p>
            <a:r>
              <a:rPr lang="zh-CN" altLang="en-US"/>
              <a:t>将上采样层改为转置卷积并改变</a:t>
            </a:r>
            <a:r>
              <a:rPr lang="zh-CN" altLang="en-US"/>
              <a:t>通道数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63905" y="198755"/>
            <a:ext cx="1861820" cy="10096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CL_DCNN 1.0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3384550" y="4032885"/>
            <a:ext cx="1861820" cy="10096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CL_DCNN V1_1_3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574665" y="3660775"/>
            <a:ext cx="54267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CL_DCNN V1_1_0</a:t>
            </a:r>
            <a:r>
              <a:rPr lang="zh-CN" altLang="en-US">
                <a:sym typeface="+mn-ea"/>
              </a:rPr>
              <a:t>的基础</a:t>
            </a:r>
            <a:endParaRPr lang="zh-CN" altLang="en-US"/>
          </a:p>
          <a:p>
            <a:r>
              <a:rPr lang="zh-CN" altLang="en-US"/>
              <a:t>将上采样层改为转置卷积并改变</a:t>
            </a:r>
            <a:r>
              <a:rPr lang="zh-CN" altLang="en-US"/>
              <a:t>通道数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、验证集的</a:t>
            </a:r>
            <a:r>
              <a:rPr lang="en-US" altLang="zh-CN"/>
              <a:t>dataloader</a:t>
            </a:r>
            <a:r>
              <a:rPr lang="zh-CN" altLang="en-US"/>
              <a:t>不打乱顺序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、网络层</a:t>
            </a:r>
            <a:r>
              <a:rPr lang="zh-CN" altLang="en-US"/>
              <a:t>参数初始化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、初始学习率改为</a:t>
            </a:r>
            <a:r>
              <a:rPr lang="en-US" altLang="zh-CN"/>
              <a:t>0.95e-5</a:t>
            </a:r>
            <a:r>
              <a:rPr lang="zh-CN" altLang="en-US"/>
              <a:t>，从</a:t>
            </a:r>
            <a:r>
              <a:rPr lang="en-US" altLang="zh-CN"/>
              <a:t>300epoch</a:t>
            </a:r>
            <a:r>
              <a:rPr lang="zh-CN" altLang="en-US"/>
              <a:t>开始，每</a:t>
            </a:r>
            <a:r>
              <a:rPr lang="en-US" altLang="zh-CN"/>
              <a:t>10</a:t>
            </a:r>
            <a:r>
              <a:rPr lang="zh-CN" altLang="en-US"/>
              <a:t>个</a:t>
            </a:r>
            <a:r>
              <a:rPr lang="en-US" altLang="zh-CN"/>
              <a:t>epoch</a:t>
            </a:r>
            <a:r>
              <a:rPr lang="zh-CN" altLang="en-US"/>
              <a:t>更新学习</a:t>
            </a:r>
            <a:r>
              <a:rPr lang="zh-CN" altLang="en-US"/>
              <a:t>率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0166350" y="108585"/>
            <a:ext cx="1861820" cy="10096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CL_DCNN v1_1_1~v1_1_3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80460" y="188595"/>
            <a:ext cx="634555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Shape   kernel_size - channels  - stride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- padding</a:t>
            </a:r>
            <a:r>
              <a:rPr lang="en-US" altLang="zh-CN">
                <a:solidFill>
                  <a:schemeClr val="tx1"/>
                </a:solidFill>
              </a:rPr>
              <a:t> (- dilation_rate)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05" y="597535"/>
            <a:ext cx="203898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input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05" y="1244600"/>
            <a:ext cx="203898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Conv 3-64-1-1  *2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05" y="1891665"/>
            <a:ext cx="203898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MaxPool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05" y="2538730"/>
            <a:ext cx="2048510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Conv 3-128-1-1  *2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05" y="3185795"/>
            <a:ext cx="203898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MaxPool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1505" y="3832860"/>
            <a:ext cx="203898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Conv 3-256-1-1  *3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11505" y="4479925"/>
            <a:ext cx="203898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MaxPool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11505" y="5126990"/>
            <a:ext cx="203898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Conv 3-512-1-1  *3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1505" y="5774055"/>
            <a:ext cx="203898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DConv 3-256-1-2-2  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0" name="肘形连接符 29"/>
          <p:cNvCxnSpPr>
            <a:stCxn id="26" idx="3"/>
            <a:endCxn id="28" idx="3"/>
          </p:cNvCxnSpPr>
          <p:nvPr/>
        </p:nvCxnSpPr>
        <p:spPr>
          <a:xfrm>
            <a:off x="2650490" y="4684395"/>
            <a:ext cx="3175" cy="1294130"/>
          </a:xfrm>
          <a:prstGeom prst="bentConnector3">
            <a:avLst>
              <a:gd name="adj1" fmla="val 1710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加号 30"/>
          <p:cNvSpPr/>
          <p:nvPr/>
        </p:nvSpPr>
        <p:spPr>
          <a:xfrm>
            <a:off x="3021965" y="5206365"/>
            <a:ext cx="349885" cy="3295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95395" y="5124450"/>
            <a:ext cx="2348865" cy="527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ContransposedConv 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4-128-2-1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795395" y="4451350"/>
            <a:ext cx="234886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DConv 3-64-1-2-2  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4" name="肘形连接符 33"/>
          <p:cNvCxnSpPr>
            <a:stCxn id="3" idx="3"/>
            <a:endCxn id="33" idx="3"/>
          </p:cNvCxnSpPr>
          <p:nvPr/>
        </p:nvCxnSpPr>
        <p:spPr>
          <a:xfrm>
            <a:off x="2650490" y="3390265"/>
            <a:ext cx="3493770" cy="1265555"/>
          </a:xfrm>
          <a:prstGeom prst="bentConnector3">
            <a:avLst>
              <a:gd name="adj1" fmla="val 1068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加号 34"/>
          <p:cNvSpPr/>
          <p:nvPr/>
        </p:nvSpPr>
        <p:spPr>
          <a:xfrm>
            <a:off x="6209665" y="3654425"/>
            <a:ext cx="349885" cy="3295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004050" y="2981325"/>
            <a:ext cx="234886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DConv 3-24-1-2-2  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8" name="肘形连接符 37"/>
          <p:cNvCxnSpPr>
            <a:stCxn id="7" idx="3"/>
            <a:endCxn id="24" idx="3"/>
          </p:cNvCxnSpPr>
          <p:nvPr/>
        </p:nvCxnSpPr>
        <p:spPr>
          <a:xfrm>
            <a:off x="2650490" y="2096135"/>
            <a:ext cx="6702425" cy="1813560"/>
          </a:xfrm>
          <a:prstGeom prst="bentConnector3">
            <a:avLst>
              <a:gd name="adj1" fmla="val 1035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加号 38"/>
          <p:cNvSpPr/>
          <p:nvPr/>
        </p:nvSpPr>
        <p:spPr>
          <a:xfrm>
            <a:off x="9422765" y="2231390"/>
            <a:ext cx="349885" cy="3295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70610" y="1006475"/>
            <a:ext cx="1120775" cy="19304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(1, 128, 128)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95395" y="5916295"/>
            <a:ext cx="234886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Conv 1-256-1-0 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455160" y="6323330"/>
            <a:ext cx="1029970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(256, 16, 16)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5690" y="1652905"/>
            <a:ext cx="1120775" cy="19304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(64, 128, 128)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0610" y="2299335"/>
            <a:ext cx="1120775" cy="19304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(64, 64, 64)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3785" y="2945765"/>
            <a:ext cx="1120775" cy="19304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(128, 64, 64)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70610" y="3578860"/>
            <a:ext cx="1120775" cy="19304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(128, 32, 32)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54735" y="4238625"/>
            <a:ext cx="1120775" cy="19304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(256, 32, 32)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7435" y="4898390"/>
            <a:ext cx="1120775" cy="19304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(256, 16, 16)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70610" y="5531485"/>
            <a:ext cx="1120775" cy="19304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(512, 16, 16)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54735" y="6177915"/>
            <a:ext cx="1120775" cy="19304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(256, 16, 16)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05100" y="5531485"/>
            <a:ext cx="984250" cy="19304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(512, 16, 16)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54525" y="5652135"/>
            <a:ext cx="1029970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(128, 32, 32)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54525" y="4864735"/>
            <a:ext cx="1029970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(64, 32, 32)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92165" y="3963035"/>
            <a:ext cx="984250" cy="19304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(192, 32, 32)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02780" y="4451350"/>
            <a:ext cx="234886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Conv 1-96-1-0 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61910" y="4860290"/>
            <a:ext cx="1029970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(96, 32, 32)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04050" y="3663315"/>
            <a:ext cx="2348865" cy="492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ContransposedConv 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4-48-2-1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661910" y="4156075"/>
            <a:ext cx="1029970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(48, 64, 64)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63180" y="3390265"/>
            <a:ext cx="1029970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(24, 64, 64)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105265" y="2538730"/>
            <a:ext cx="984250" cy="19304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(88, 64, 64)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165080" y="3038475"/>
            <a:ext cx="234886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Conv 1-44-1-0 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738485" y="3445510"/>
            <a:ext cx="1203325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(44, 64, 64)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166350" y="2226945"/>
            <a:ext cx="2348865" cy="504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ContransposedConv 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4-22-2-1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737850" y="2731770"/>
            <a:ext cx="1203325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(22, 128, 128)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2907010" y="2191385"/>
            <a:ext cx="1700530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Conv 1-1-1-0 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3196570" y="2600325"/>
            <a:ext cx="1120775" cy="19304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(1, 128, 128)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2907010" y="1544955"/>
            <a:ext cx="169989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Output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3197205" y="1953895"/>
            <a:ext cx="1120775" cy="19304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(1, 128, 128)</a:t>
            </a:r>
            <a:endParaRPr lang="en-US" altLang="zh-CN" sz="12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695450" y="1254760"/>
            <a:ext cx="1861820" cy="10096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CL_DCNN V1_1_4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885565" y="882650"/>
            <a:ext cx="54267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CL_DCNN V1_1_0</a:t>
            </a:r>
            <a:r>
              <a:rPr lang="zh-CN" altLang="en-US">
                <a:sym typeface="+mn-ea"/>
              </a:rPr>
              <a:t>的基础</a:t>
            </a:r>
            <a:endParaRPr lang="zh-CN" altLang="en-US"/>
          </a:p>
          <a:p>
            <a:r>
              <a:rPr lang="zh-CN" altLang="en-US"/>
              <a:t>将上采样层改为转置卷积并改变</a:t>
            </a:r>
            <a:r>
              <a:rPr lang="zh-CN" altLang="en-US"/>
              <a:t>通道数</a:t>
            </a:r>
            <a:endParaRPr lang="zh-CN" altLang="en-US"/>
          </a:p>
          <a:p>
            <a:r>
              <a:rPr lang="zh-CN" altLang="en-US"/>
              <a:t>和低层特征连接时，连接最大池化之前的</a:t>
            </a:r>
            <a:r>
              <a:rPr lang="zh-CN" altLang="en-US"/>
              <a:t>层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、验证集的</a:t>
            </a:r>
            <a:r>
              <a:rPr lang="en-US" altLang="zh-CN"/>
              <a:t>dataloader</a:t>
            </a:r>
            <a:r>
              <a:rPr lang="zh-CN" altLang="en-US"/>
              <a:t>不打乱顺序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、网络层</a:t>
            </a:r>
            <a:r>
              <a:rPr lang="zh-CN" altLang="en-US"/>
              <a:t>参数初始化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、初始学习率改为</a:t>
            </a:r>
            <a:r>
              <a:rPr lang="en-US" altLang="zh-CN"/>
              <a:t>0.95e-5</a:t>
            </a:r>
            <a:r>
              <a:rPr lang="zh-CN" altLang="en-US"/>
              <a:t>，从</a:t>
            </a:r>
            <a:r>
              <a:rPr lang="en-US" altLang="zh-CN"/>
              <a:t>1</a:t>
            </a:r>
            <a:r>
              <a:rPr lang="en-US" altLang="zh-CN"/>
              <a:t>00epoch</a:t>
            </a:r>
            <a:r>
              <a:rPr lang="zh-CN" altLang="en-US"/>
              <a:t>开始，每</a:t>
            </a:r>
            <a:r>
              <a:rPr lang="en-US" altLang="zh-CN"/>
              <a:t>10</a:t>
            </a:r>
            <a:r>
              <a:rPr lang="zh-CN" altLang="en-US"/>
              <a:t>个</a:t>
            </a:r>
            <a:r>
              <a:rPr lang="en-US" altLang="zh-CN"/>
              <a:t>epoch</a:t>
            </a:r>
            <a:r>
              <a:rPr lang="zh-CN" altLang="en-US"/>
              <a:t>更新学习</a:t>
            </a:r>
            <a:r>
              <a:rPr lang="zh-CN" altLang="en-US"/>
              <a:t>率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9451975" y="5307330"/>
            <a:ext cx="1861820" cy="10096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CL_DCNN v1_1_4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866005" y="139065"/>
            <a:ext cx="634555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Shape   kernel_size - channels  - stride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- padding</a:t>
            </a:r>
            <a:r>
              <a:rPr lang="en-US" altLang="zh-CN">
                <a:solidFill>
                  <a:schemeClr val="tx1"/>
                </a:solidFill>
              </a:rPr>
              <a:t> (- dilation_rate)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7218" y="317500"/>
            <a:ext cx="203898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input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7218" y="1043940"/>
            <a:ext cx="203898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Conv 3-64-1-1  *2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7218" y="1770380"/>
            <a:ext cx="203898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MaxPool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2455" y="2496820"/>
            <a:ext cx="2048510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Conv 3-128-1-1  *2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7218" y="3223260"/>
            <a:ext cx="203898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MaxPool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7218" y="3949700"/>
            <a:ext cx="203898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Conv 3-256-1-1  *3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218" y="4676140"/>
            <a:ext cx="203898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MaxPool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97218" y="5402580"/>
            <a:ext cx="203898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Conv 3-512-1-1  *3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963920" y="3335655"/>
            <a:ext cx="2348865" cy="527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ContransposedConv 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4-48-2-1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63920" y="4194175"/>
            <a:ext cx="234886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DConv 3-96-1-2-2 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076690" y="1770380"/>
            <a:ext cx="2348865" cy="527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ContransposedConv 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4-22-2-1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076690" y="2630805"/>
            <a:ext cx="234886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DConv 3-44-1-2-2 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516485" y="1260475"/>
            <a:ext cx="1700530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Conv 1-1-1-0 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516485" y="548005"/>
            <a:ext cx="1700530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Output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30605" y="726440"/>
            <a:ext cx="1029335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(3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128, 128)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30605" y="1463040"/>
            <a:ext cx="1029970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(64, 128, 128)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30605" y="2169795"/>
            <a:ext cx="1029970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(64, 64, 64)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29970" y="2916555"/>
            <a:ext cx="1029970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(128, 64, 64)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29970" y="3632835"/>
            <a:ext cx="1029970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(128, 32, 32)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29970" y="4370070"/>
            <a:ext cx="1029970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(256, 32, 32)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29970" y="5076825"/>
            <a:ext cx="1029970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(256, 16, 16)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29970" y="5823585"/>
            <a:ext cx="1029970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(512, 16, 16)</a:t>
            </a:r>
            <a:endParaRPr lang="en-US" altLang="zh-CN" sz="1200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826703" y="5402580"/>
            <a:ext cx="2038985" cy="639445"/>
            <a:chOff x="4830" y="8496"/>
            <a:chExt cx="3211" cy="1007"/>
          </a:xfrm>
        </p:grpSpPr>
        <p:sp>
          <p:nvSpPr>
            <p:cNvPr id="28" name="矩形 27"/>
            <p:cNvSpPr/>
            <p:nvPr/>
          </p:nvSpPr>
          <p:spPr>
            <a:xfrm>
              <a:off x="4830" y="8496"/>
              <a:ext cx="3211" cy="6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DConv 3-256-1-2-2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511" y="9140"/>
              <a:ext cx="1622" cy="363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(256, 16, 16)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6623050" y="3863340"/>
            <a:ext cx="1029970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(48, 64, 64)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23685" y="4601210"/>
            <a:ext cx="1029970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(96, 32, 32)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23" name="肘形连接符 22"/>
          <p:cNvCxnSpPr>
            <a:endCxn id="32" idx="3"/>
          </p:cNvCxnSpPr>
          <p:nvPr/>
        </p:nvCxnSpPr>
        <p:spPr>
          <a:xfrm>
            <a:off x="2643505" y="2700020"/>
            <a:ext cx="5669280" cy="899795"/>
          </a:xfrm>
          <a:prstGeom prst="bentConnector3">
            <a:avLst>
              <a:gd name="adj1" fmla="val 1042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加号 38"/>
          <p:cNvSpPr/>
          <p:nvPr/>
        </p:nvSpPr>
        <p:spPr>
          <a:xfrm>
            <a:off x="8375015" y="2710180"/>
            <a:ext cx="349885" cy="3295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091805" y="3039745"/>
            <a:ext cx="916940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(176, 64, 64)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655175" y="2322195"/>
            <a:ext cx="1191260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(22, 128, 128)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655810" y="3049270"/>
            <a:ext cx="1191260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(44, 64, 64)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44" name="肘形连接符 43"/>
          <p:cNvCxnSpPr>
            <a:stCxn id="6" idx="3"/>
          </p:cNvCxnSpPr>
          <p:nvPr/>
        </p:nvCxnSpPr>
        <p:spPr>
          <a:xfrm>
            <a:off x="2636520" y="1248410"/>
            <a:ext cx="8789035" cy="786130"/>
          </a:xfrm>
          <a:prstGeom prst="bentConnector3">
            <a:avLst>
              <a:gd name="adj1" fmla="val 10275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加号 44"/>
          <p:cNvSpPr/>
          <p:nvPr/>
        </p:nvSpPr>
        <p:spPr>
          <a:xfrm>
            <a:off x="11499215" y="1226185"/>
            <a:ext cx="349885" cy="3295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1313795" y="1555750"/>
            <a:ext cx="1120775" cy="19304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(86, 128, 128)</a:t>
            </a:r>
            <a:endParaRPr lang="en-US" altLang="zh-CN" sz="1200">
              <a:solidFill>
                <a:schemeClr val="tx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823845" y="4557395"/>
            <a:ext cx="2044700" cy="749935"/>
            <a:chOff x="4825" y="6990"/>
            <a:chExt cx="3220" cy="1181"/>
          </a:xfrm>
        </p:grpSpPr>
        <p:sp>
          <p:nvSpPr>
            <p:cNvPr id="47" name="矩形 46"/>
            <p:cNvSpPr/>
            <p:nvPr/>
          </p:nvSpPr>
          <p:spPr>
            <a:xfrm>
              <a:off x="4825" y="6990"/>
              <a:ext cx="3220" cy="8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ContransposedConv 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4-128-2-1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511" y="7808"/>
              <a:ext cx="1622" cy="363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(128, 32, 32 )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肘形连接符 30"/>
          <p:cNvCxnSpPr>
            <a:stCxn id="25" idx="3"/>
            <a:endCxn id="47" idx="3"/>
          </p:cNvCxnSpPr>
          <p:nvPr/>
        </p:nvCxnSpPr>
        <p:spPr>
          <a:xfrm>
            <a:off x="2636520" y="4154170"/>
            <a:ext cx="2232025" cy="667385"/>
          </a:xfrm>
          <a:prstGeom prst="bentConnector3">
            <a:avLst>
              <a:gd name="adj1" fmla="val 12725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加号 34"/>
          <p:cNvSpPr/>
          <p:nvPr/>
        </p:nvSpPr>
        <p:spPr>
          <a:xfrm>
            <a:off x="5306695" y="4227830"/>
            <a:ext cx="349885" cy="3295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012055" y="4556125"/>
            <a:ext cx="916940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(384, 32, 32)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806045" y="1669415"/>
            <a:ext cx="1120775" cy="19304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(1, 128, 128)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64555" y="4993640"/>
            <a:ext cx="234886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Conv 1-192-1-0 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624320" y="5400675"/>
            <a:ext cx="1029970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(192, 32, 32)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076055" y="3335655"/>
            <a:ext cx="2348865" cy="408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Conv 1-88-1-0 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735820" y="3742690"/>
            <a:ext cx="1029970" cy="230505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(88, 64, 64)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2806680" y="956945"/>
            <a:ext cx="1120775" cy="19304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(1, 128, 128)</a:t>
            </a:r>
            <a:endParaRPr lang="en-US" altLang="zh-CN" sz="12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椭圆 31"/>
          <p:cNvSpPr/>
          <p:nvPr/>
        </p:nvSpPr>
        <p:spPr>
          <a:xfrm>
            <a:off x="5679440" y="200787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90880" y="2142490"/>
            <a:ext cx="494665" cy="63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185545" y="1610360"/>
            <a:ext cx="376555" cy="1070610"/>
          </a:xfrm>
          <a:prstGeom prst="rect">
            <a:avLst/>
          </a:prstGeom>
          <a:solidFill>
            <a:srgbClr val="006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Conv1-2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562100" y="2145665"/>
            <a:ext cx="655955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239645" y="1610360"/>
            <a:ext cx="376555" cy="1070610"/>
          </a:xfrm>
          <a:prstGeom prst="rect">
            <a:avLst/>
          </a:prstGeom>
          <a:solidFill>
            <a:srgbClr val="006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Conv2-2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08760" y="1918970"/>
            <a:ext cx="6946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MP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2x2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08760" y="2171700"/>
            <a:ext cx="6946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Stride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624455" y="2139315"/>
            <a:ext cx="655955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571115" y="1912620"/>
            <a:ext cx="6946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MP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2x2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71115" y="2165350"/>
            <a:ext cx="6946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Stride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93745" y="1612265"/>
            <a:ext cx="376555" cy="1070610"/>
          </a:xfrm>
          <a:prstGeom prst="rect">
            <a:avLst/>
          </a:prstGeom>
          <a:solidFill>
            <a:srgbClr val="006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Conv3-3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3670300" y="2147570"/>
            <a:ext cx="655955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347845" y="1612265"/>
            <a:ext cx="376555" cy="1070610"/>
          </a:xfrm>
          <a:prstGeom prst="rect">
            <a:avLst/>
          </a:prstGeom>
          <a:solidFill>
            <a:srgbClr val="006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Conv4-3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616960" y="1920875"/>
            <a:ext cx="6946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MP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2x2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616960" y="2173605"/>
            <a:ext cx="6946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Stride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6" name="直接箭头连接符 25"/>
          <p:cNvCxnSpPr>
            <a:endCxn id="29" idx="1"/>
          </p:cNvCxnSpPr>
          <p:nvPr/>
        </p:nvCxnSpPr>
        <p:spPr>
          <a:xfrm flipV="1">
            <a:off x="4732655" y="2140585"/>
            <a:ext cx="354330" cy="38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086985" y="1605280"/>
            <a:ext cx="376555" cy="1070610"/>
          </a:xfrm>
          <a:prstGeom prst="rect">
            <a:avLst/>
          </a:prstGeom>
          <a:solidFill>
            <a:srgbClr val="0BA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Dconv1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463540" y="2139315"/>
            <a:ext cx="200025" cy="44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加号 30"/>
          <p:cNvSpPr/>
          <p:nvPr/>
        </p:nvSpPr>
        <p:spPr>
          <a:xfrm>
            <a:off x="5663565" y="1993900"/>
            <a:ext cx="318770" cy="311150"/>
          </a:xfrm>
          <a:prstGeom prst="mathPlus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3" name="肘形连接符 32"/>
          <p:cNvCxnSpPr>
            <a:stCxn id="20" idx="2"/>
            <a:endCxn id="32" idx="4"/>
          </p:cNvCxnSpPr>
          <p:nvPr/>
        </p:nvCxnSpPr>
        <p:spPr>
          <a:xfrm rot="5400000" flipH="1" flipV="1">
            <a:off x="4459605" y="1318895"/>
            <a:ext cx="386715" cy="2341245"/>
          </a:xfrm>
          <a:prstGeom prst="bentConnector3">
            <a:avLst>
              <a:gd name="adj1" fmla="val -6157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2" idx="6"/>
          </p:cNvCxnSpPr>
          <p:nvPr/>
        </p:nvCxnSpPr>
        <p:spPr>
          <a:xfrm flipV="1">
            <a:off x="5967730" y="2150110"/>
            <a:ext cx="203835" cy="19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183630" y="1616710"/>
            <a:ext cx="376555" cy="1070610"/>
          </a:xfrm>
          <a:prstGeom prst="rect">
            <a:avLst/>
          </a:prstGeom>
          <a:solidFill>
            <a:srgbClr val="B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Upconv1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8" name="直接箭头连接符 37"/>
          <p:cNvCxnSpPr>
            <a:endCxn id="39" idx="1"/>
          </p:cNvCxnSpPr>
          <p:nvPr/>
        </p:nvCxnSpPr>
        <p:spPr>
          <a:xfrm flipV="1">
            <a:off x="6568440" y="2152015"/>
            <a:ext cx="354330" cy="38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922770" y="1616710"/>
            <a:ext cx="376555" cy="1070610"/>
          </a:xfrm>
          <a:prstGeom prst="rect">
            <a:avLst/>
          </a:prstGeom>
          <a:solidFill>
            <a:srgbClr val="0BA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Dconv2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7299325" y="2150745"/>
            <a:ext cx="200025" cy="44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7498080" y="202184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加号 44"/>
          <p:cNvSpPr/>
          <p:nvPr/>
        </p:nvSpPr>
        <p:spPr>
          <a:xfrm>
            <a:off x="7482205" y="2007870"/>
            <a:ext cx="318770" cy="311150"/>
          </a:xfrm>
          <a:prstGeom prst="mathPlus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7777480" y="2150110"/>
            <a:ext cx="203835" cy="19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985125" y="1630680"/>
            <a:ext cx="376555" cy="1070610"/>
          </a:xfrm>
          <a:prstGeom prst="rect">
            <a:avLst/>
          </a:prstGeom>
          <a:solidFill>
            <a:srgbClr val="B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Upconv2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9" name="肘形连接符 48"/>
          <p:cNvCxnSpPr>
            <a:stCxn id="6" idx="2"/>
            <a:endCxn id="44" idx="4"/>
          </p:cNvCxnSpPr>
          <p:nvPr/>
        </p:nvCxnSpPr>
        <p:spPr>
          <a:xfrm rot="5400000" flipH="1" flipV="1">
            <a:off x="4849813" y="-111442"/>
            <a:ext cx="370840" cy="5213985"/>
          </a:xfrm>
          <a:prstGeom prst="bentConnector3">
            <a:avLst>
              <a:gd name="adj1" fmla="val -19263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57" idx="1"/>
          </p:cNvCxnSpPr>
          <p:nvPr/>
        </p:nvCxnSpPr>
        <p:spPr>
          <a:xfrm flipV="1">
            <a:off x="8350250" y="2165985"/>
            <a:ext cx="354330" cy="38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8704580" y="1630680"/>
            <a:ext cx="376555" cy="1070610"/>
          </a:xfrm>
          <a:prstGeom prst="rect">
            <a:avLst/>
          </a:prstGeom>
          <a:solidFill>
            <a:srgbClr val="0BA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Dconv3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9081135" y="2164715"/>
            <a:ext cx="200025" cy="44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9279890" y="203581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0" name="加号 59"/>
          <p:cNvSpPr/>
          <p:nvPr/>
        </p:nvSpPr>
        <p:spPr>
          <a:xfrm>
            <a:off x="9264015" y="2021840"/>
            <a:ext cx="318770" cy="311150"/>
          </a:xfrm>
          <a:prstGeom prst="mathPlus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9559290" y="2164080"/>
            <a:ext cx="203835" cy="19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9766935" y="1644650"/>
            <a:ext cx="376555" cy="1070610"/>
          </a:xfrm>
          <a:prstGeom prst="rect">
            <a:avLst/>
          </a:prstGeom>
          <a:solidFill>
            <a:srgbClr val="B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Upconv3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3" name="肘形连接符 62"/>
          <p:cNvCxnSpPr/>
          <p:nvPr/>
        </p:nvCxnSpPr>
        <p:spPr>
          <a:xfrm rot="5400000" flipH="1" flipV="1">
            <a:off x="5193983" y="-1538287"/>
            <a:ext cx="389255" cy="8049260"/>
          </a:xfrm>
          <a:prstGeom prst="bentConnector3">
            <a:avLst>
              <a:gd name="adj1" fmla="val -31582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1214100" y="1624965"/>
            <a:ext cx="376555" cy="1070610"/>
          </a:xfrm>
          <a:prstGeom prst="rect">
            <a:avLst/>
          </a:prstGeom>
          <a:solidFill>
            <a:srgbClr val="006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Conv 1x1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 flipV="1">
            <a:off x="10127615" y="2135505"/>
            <a:ext cx="354330" cy="38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11590655" y="2131695"/>
            <a:ext cx="354330" cy="38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图片 68" descr="GT_IMG_1"/>
          <p:cNvPicPr>
            <a:picLocks noChangeAspect="1"/>
          </p:cNvPicPr>
          <p:nvPr/>
        </p:nvPicPr>
        <p:blipFill>
          <a:blip r:embed="rId1"/>
          <a:srcRect l="12750" t="12529" r="10015" b="14757"/>
          <a:stretch>
            <a:fillRect/>
          </a:stretch>
        </p:blipFill>
        <p:spPr>
          <a:xfrm>
            <a:off x="11460480" y="1300480"/>
            <a:ext cx="1777365" cy="1486535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70" name="图片 69" descr="IMG_1"/>
          <p:cNvPicPr/>
          <p:nvPr/>
        </p:nvPicPr>
        <p:blipFill>
          <a:blip r:embed="rId2"/>
          <a:stretch>
            <a:fillRect/>
          </a:stretch>
        </p:blipFill>
        <p:spPr>
          <a:xfrm>
            <a:off x="-597535" y="1292860"/>
            <a:ext cx="1778400" cy="14868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73" name="直接连接符 72"/>
          <p:cNvCxnSpPr/>
          <p:nvPr/>
        </p:nvCxnSpPr>
        <p:spPr>
          <a:xfrm>
            <a:off x="4918710" y="574040"/>
            <a:ext cx="0" cy="3797300"/>
          </a:xfrm>
          <a:prstGeom prst="line">
            <a:avLst/>
          </a:prstGeom>
          <a:ln w="1905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2268220" y="881380"/>
            <a:ext cx="1402080" cy="411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前端网络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442835" y="881380"/>
            <a:ext cx="1402080" cy="411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后端网络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81945" y="1618615"/>
            <a:ext cx="376555" cy="1070610"/>
          </a:xfrm>
          <a:prstGeom prst="rect">
            <a:avLst/>
          </a:prstGeom>
          <a:solidFill>
            <a:srgbClr val="0BA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Dconv4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10858500" y="2143760"/>
            <a:ext cx="354330" cy="38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6923405" y="4190365"/>
            <a:ext cx="4963795" cy="1247775"/>
            <a:chOff x="10994" y="7958"/>
            <a:chExt cx="7817" cy="1965"/>
          </a:xfrm>
        </p:grpSpPr>
        <p:sp>
          <p:nvSpPr>
            <p:cNvPr id="7" name="圆角矩形 6"/>
            <p:cNvSpPr/>
            <p:nvPr/>
          </p:nvSpPr>
          <p:spPr>
            <a:xfrm>
              <a:off x="10994" y="7958"/>
              <a:ext cx="7817" cy="1965"/>
            </a:xfrm>
            <a:prstGeom prst="roundRect">
              <a:avLst/>
            </a:prstGeom>
            <a:solidFill>
              <a:srgbClr val="F1F5EB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174" y="8587"/>
              <a:ext cx="2100" cy="1200"/>
            </a:xfrm>
            <a:prstGeom prst="rect">
              <a:avLst/>
            </a:prstGeom>
            <a:solidFill>
              <a:srgbClr val="0BAA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DBR</a:t>
              </a:r>
              <a:b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</a:br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3-32-1-2-2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9" name="直接连接符 8"/>
            <p:cNvCxnSpPr>
              <a:stCxn id="8" idx="3"/>
            </p:cNvCxnSpPr>
            <p:nvPr/>
          </p:nvCxnSpPr>
          <p:spPr>
            <a:xfrm>
              <a:off x="13274" y="9187"/>
              <a:ext cx="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13853" y="8587"/>
              <a:ext cx="2100" cy="1200"/>
            </a:xfrm>
            <a:prstGeom prst="rect">
              <a:avLst/>
            </a:prstGeom>
            <a:solidFill>
              <a:srgbClr val="0BAA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DBR</a:t>
              </a:r>
              <a:b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</a:br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3-16-1-2-2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15953" y="9187"/>
              <a:ext cx="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6512" y="8587"/>
              <a:ext cx="2100" cy="1200"/>
            </a:xfrm>
            <a:prstGeom prst="rect">
              <a:avLst/>
            </a:prstGeom>
            <a:solidFill>
              <a:srgbClr val="0BAA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DBR</a:t>
              </a:r>
              <a:b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</a:br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3-8-1-2-2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144" y="8007"/>
              <a:ext cx="27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Times New Roman" panose="02020603050405020304" charset="0"/>
                  <a:cs typeface="Times New Roman" panose="02020603050405020304" charset="0"/>
                </a:rPr>
                <a:t>Dconv4</a:t>
              </a:r>
              <a:endParaRPr lang="en-US" altLang="zh-CN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922770" y="5610225"/>
            <a:ext cx="4963795" cy="1247775"/>
            <a:chOff x="10994" y="7958"/>
            <a:chExt cx="7817" cy="1965"/>
          </a:xfrm>
        </p:grpSpPr>
        <p:sp>
          <p:nvSpPr>
            <p:cNvPr id="36" name="圆角矩形 35"/>
            <p:cNvSpPr/>
            <p:nvPr/>
          </p:nvSpPr>
          <p:spPr>
            <a:xfrm>
              <a:off x="10994" y="7958"/>
              <a:ext cx="7817" cy="1965"/>
            </a:xfrm>
            <a:prstGeom prst="roundRect">
              <a:avLst/>
            </a:prstGeom>
            <a:solidFill>
              <a:srgbClr val="F1F5EB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1174" y="8587"/>
              <a:ext cx="2100" cy="1200"/>
            </a:xfrm>
            <a:prstGeom prst="rect">
              <a:avLst/>
            </a:prstGeom>
            <a:solidFill>
              <a:srgbClr val="0BAA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Dilate Conv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41" name="直接连接符 40"/>
            <p:cNvCxnSpPr>
              <a:stCxn id="37" idx="3"/>
            </p:cNvCxnSpPr>
            <p:nvPr/>
          </p:nvCxnSpPr>
          <p:spPr>
            <a:xfrm>
              <a:off x="13274" y="9187"/>
              <a:ext cx="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13853" y="8587"/>
              <a:ext cx="2100" cy="1200"/>
            </a:xfrm>
            <a:prstGeom prst="rect">
              <a:avLst/>
            </a:prstGeom>
            <a:solidFill>
              <a:srgbClr val="0BAA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BN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15953" y="9187"/>
              <a:ext cx="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16512" y="8587"/>
              <a:ext cx="2100" cy="1200"/>
            </a:xfrm>
            <a:prstGeom prst="rect">
              <a:avLst/>
            </a:prstGeom>
            <a:solidFill>
              <a:srgbClr val="0BAA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ReLU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1144" y="8007"/>
              <a:ext cx="27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Times New Roman" panose="02020603050405020304" charset="0"/>
                  <a:cs typeface="Times New Roman" panose="02020603050405020304" charset="0"/>
                </a:rPr>
                <a:t>DBR</a:t>
              </a:r>
              <a:endParaRPr lang="en-US" altLang="zh-CN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3018155" y="0"/>
            <a:ext cx="5686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CL_DCNN v1_2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9766935" y="283210"/>
            <a:ext cx="1861820" cy="10096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CL_DCNN 1.0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椭圆 31"/>
          <p:cNvSpPr/>
          <p:nvPr/>
        </p:nvSpPr>
        <p:spPr>
          <a:xfrm>
            <a:off x="5679440" y="200787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90880" y="2142490"/>
            <a:ext cx="494665" cy="63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185545" y="1610360"/>
            <a:ext cx="376555" cy="1070610"/>
          </a:xfrm>
          <a:prstGeom prst="rect">
            <a:avLst/>
          </a:prstGeom>
          <a:solidFill>
            <a:srgbClr val="006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Conv1-2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562100" y="2145665"/>
            <a:ext cx="655955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239645" y="1610360"/>
            <a:ext cx="376555" cy="1070610"/>
          </a:xfrm>
          <a:prstGeom prst="rect">
            <a:avLst/>
          </a:prstGeom>
          <a:solidFill>
            <a:srgbClr val="006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Conv2-2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08760" y="1918970"/>
            <a:ext cx="6946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MP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2x2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08760" y="2171700"/>
            <a:ext cx="6946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Stride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624455" y="2139315"/>
            <a:ext cx="655955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571115" y="1912620"/>
            <a:ext cx="6946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MP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2x2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71115" y="2165350"/>
            <a:ext cx="6946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Stride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93745" y="1612265"/>
            <a:ext cx="376555" cy="1070610"/>
          </a:xfrm>
          <a:prstGeom prst="rect">
            <a:avLst/>
          </a:prstGeom>
          <a:solidFill>
            <a:srgbClr val="006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Conv3-3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3670300" y="2147570"/>
            <a:ext cx="655955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347845" y="1612265"/>
            <a:ext cx="376555" cy="1070610"/>
          </a:xfrm>
          <a:prstGeom prst="rect">
            <a:avLst/>
          </a:prstGeom>
          <a:solidFill>
            <a:srgbClr val="006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Conv4-3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616960" y="1920875"/>
            <a:ext cx="6946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MP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2x2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616960" y="2173605"/>
            <a:ext cx="6946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Stride</a:t>
            </a:r>
            <a:r>
              <a:rPr lang="zh-CN" altLang="en-US" sz="900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6" name="直接箭头连接符 25"/>
          <p:cNvCxnSpPr>
            <a:endCxn id="29" idx="1"/>
          </p:cNvCxnSpPr>
          <p:nvPr/>
        </p:nvCxnSpPr>
        <p:spPr>
          <a:xfrm flipV="1">
            <a:off x="4732655" y="2140585"/>
            <a:ext cx="354330" cy="38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086985" y="1605280"/>
            <a:ext cx="376555" cy="1070610"/>
          </a:xfrm>
          <a:prstGeom prst="rect">
            <a:avLst/>
          </a:prstGeom>
          <a:solidFill>
            <a:srgbClr val="0BA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Dconv1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463540" y="2139315"/>
            <a:ext cx="200025" cy="44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加号 30"/>
          <p:cNvSpPr/>
          <p:nvPr/>
        </p:nvSpPr>
        <p:spPr>
          <a:xfrm>
            <a:off x="5663565" y="1993900"/>
            <a:ext cx="318770" cy="311150"/>
          </a:xfrm>
          <a:prstGeom prst="mathPlus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3" name="肘形连接符 32"/>
          <p:cNvCxnSpPr>
            <a:stCxn id="20" idx="2"/>
            <a:endCxn id="32" idx="4"/>
          </p:cNvCxnSpPr>
          <p:nvPr/>
        </p:nvCxnSpPr>
        <p:spPr>
          <a:xfrm rot="5400000" flipH="1" flipV="1">
            <a:off x="4459605" y="1318895"/>
            <a:ext cx="386715" cy="2341245"/>
          </a:xfrm>
          <a:prstGeom prst="bentConnector3">
            <a:avLst>
              <a:gd name="adj1" fmla="val -6157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2" idx="6"/>
          </p:cNvCxnSpPr>
          <p:nvPr/>
        </p:nvCxnSpPr>
        <p:spPr>
          <a:xfrm flipV="1">
            <a:off x="5967730" y="2150110"/>
            <a:ext cx="203835" cy="19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183630" y="1616710"/>
            <a:ext cx="376555" cy="1070610"/>
          </a:xfrm>
          <a:prstGeom prst="rect">
            <a:avLst/>
          </a:prstGeom>
          <a:solidFill>
            <a:srgbClr val="B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Upconv1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8" name="直接箭头连接符 37"/>
          <p:cNvCxnSpPr>
            <a:endCxn id="39" idx="1"/>
          </p:cNvCxnSpPr>
          <p:nvPr/>
        </p:nvCxnSpPr>
        <p:spPr>
          <a:xfrm flipV="1">
            <a:off x="6568440" y="2152015"/>
            <a:ext cx="354330" cy="38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922770" y="1616710"/>
            <a:ext cx="376555" cy="1070610"/>
          </a:xfrm>
          <a:prstGeom prst="rect">
            <a:avLst/>
          </a:prstGeom>
          <a:solidFill>
            <a:srgbClr val="0BA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Dconv2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7299325" y="2150745"/>
            <a:ext cx="200025" cy="44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7498080" y="202184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加号 44"/>
          <p:cNvSpPr/>
          <p:nvPr/>
        </p:nvSpPr>
        <p:spPr>
          <a:xfrm>
            <a:off x="7482205" y="2007870"/>
            <a:ext cx="318770" cy="311150"/>
          </a:xfrm>
          <a:prstGeom prst="mathPlus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7777480" y="2150110"/>
            <a:ext cx="203835" cy="19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985125" y="1630680"/>
            <a:ext cx="376555" cy="1070610"/>
          </a:xfrm>
          <a:prstGeom prst="rect">
            <a:avLst/>
          </a:prstGeom>
          <a:solidFill>
            <a:srgbClr val="B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Upconv2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9" name="肘形连接符 48"/>
          <p:cNvCxnSpPr>
            <a:stCxn id="6" idx="2"/>
            <a:endCxn id="44" idx="4"/>
          </p:cNvCxnSpPr>
          <p:nvPr/>
        </p:nvCxnSpPr>
        <p:spPr>
          <a:xfrm rot="5400000" flipH="1" flipV="1">
            <a:off x="4849813" y="-111442"/>
            <a:ext cx="370840" cy="5213985"/>
          </a:xfrm>
          <a:prstGeom prst="bentConnector3">
            <a:avLst>
              <a:gd name="adj1" fmla="val -19263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57" idx="1"/>
          </p:cNvCxnSpPr>
          <p:nvPr/>
        </p:nvCxnSpPr>
        <p:spPr>
          <a:xfrm flipV="1">
            <a:off x="8350250" y="2165985"/>
            <a:ext cx="354330" cy="38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8704580" y="1630680"/>
            <a:ext cx="376555" cy="1070610"/>
          </a:xfrm>
          <a:prstGeom prst="rect">
            <a:avLst/>
          </a:prstGeom>
          <a:solidFill>
            <a:srgbClr val="0BA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Dconv3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9081135" y="2164715"/>
            <a:ext cx="200025" cy="44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9279890" y="203581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0" name="加号 59"/>
          <p:cNvSpPr/>
          <p:nvPr/>
        </p:nvSpPr>
        <p:spPr>
          <a:xfrm>
            <a:off x="9264015" y="2021840"/>
            <a:ext cx="318770" cy="311150"/>
          </a:xfrm>
          <a:prstGeom prst="mathPlus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9559290" y="2164080"/>
            <a:ext cx="203835" cy="19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9766935" y="1644650"/>
            <a:ext cx="376555" cy="1070610"/>
          </a:xfrm>
          <a:prstGeom prst="rect">
            <a:avLst/>
          </a:prstGeom>
          <a:solidFill>
            <a:srgbClr val="B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Upconv3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3" name="肘形连接符 62"/>
          <p:cNvCxnSpPr/>
          <p:nvPr/>
        </p:nvCxnSpPr>
        <p:spPr>
          <a:xfrm rot="5400000" flipH="1" flipV="1">
            <a:off x="5193983" y="-1538287"/>
            <a:ext cx="389255" cy="8049260"/>
          </a:xfrm>
          <a:prstGeom prst="bentConnector3">
            <a:avLst>
              <a:gd name="adj1" fmla="val -31582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1214100" y="1624965"/>
            <a:ext cx="376555" cy="1070610"/>
          </a:xfrm>
          <a:prstGeom prst="rect">
            <a:avLst/>
          </a:prstGeom>
          <a:solidFill>
            <a:srgbClr val="006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Conv 1x1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 flipV="1">
            <a:off x="10127615" y="2135505"/>
            <a:ext cx="354330" cy="38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11590655" y="2131695"/>
            <a:ext cx="354330" cy="38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图片 68" descr="GT_IMG_1"/>
          <p:cNvPicPr>
            <a:picLocks noChangeAspect="1"/>
          </p:cNvPicPr>
          <p:nvPr/>
        </p:nvPicPr>
        <p:blipFill>
          <a:blip r:embed="rId1"/>
          <a:srcRect l="12750" t="12529" r="10015" b="14757"/>
          <a:stretch>
            <a:fillRect/>
          </a:stretch>
        </p:blipFill>
        <p:spPr>
          <a:xfrm>
            <a:off x="11460480" y="1300480"/>
            <a:ext cx="1777365" cy="1486535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70" name="图片 69" descr="IMG_1"/>
          <p:cNvPicPr/>
          <p:nvPr/>
        </p:nvPicPr>
        <p:blipFill>
          <a:blip r:embed="rId2"/>
          <a:stretch>
            <a:fillRect/>
          </a:stretch>
        </p:blipFill>
        <p:spPr>
          <a:xfrm>
            <a:off x="-597535" y="1292860"/>
            <a:ext cx="1778400" cy="14868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73" name="直接连接符 72"/>
          <p:cNvCxnSpPr/>
          <p:nvPr/>
        </p:nvCxnSpPr>
        <p:spPr>
          <a:xfrm>
            <a:off x="4918710" y="574040"/>
            <a:ext cx="0" cy="3797300"/>
          </a:xfrm>
          <a:prstGeom prst="line">
            <a:avLst/>
          </a:prstGeom>
          <a:ln w="1905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2268220" y="881380"/>
            <a:ext cx="1402080" cy="411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前端网络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442835" y="881380"/>
            <a:ext cx="1402080" cy="411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后端网络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81945" y="1618615"/>
            <a:ext cx="376555" cy="10706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Conv4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10858500" y="2143760"/>
            <a:ext cx="354330" cy="38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6923405" y="4190365"/>
            <a:ext cx="4963795" cy="1247775"/>
            <a:chOff x="10994" y="7958"/>
            <a:chExt cx="7817" cy="1965"/>
          </a:xfrm>
        </p:grpSpPr>
        <p:sp>
          <p:nvSpPr>
            <p:cNvPr id="7" name="圆角矩形 6"/>
            <p:cNvSpPr/>
            <p:nvPr/>
          </p:nvSpPr>
          <p:spPr>
            <a:xfrm>
              <a:off x="10994" y="7958"/>
              <a:ext cx="7817" cy="1965"/>
            </a:xfrm>
            <a:prstGeom prst="roundRect">
              <a:avLst/>
            </a:prstGeom>
            <a:solidFill>
              <a:srgbClr val="F1F5EB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174" y="8587"/>
              <a:ext cx="2100" cy="1200"/>
            </a:xfrm>
            <a:prstGeom prst="rect">
              <a:avLst/>
            </a:prstGeom>
            <a:solidFill>
              <a:srgbClr val="0BAA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CBR</a:t>
              </a:r>
              <a:b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</a:br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3-32-1-1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9" name="直接连接符 8"/>
            <p:cNvCxnSpPr>
              <a:stCxn id="8" idx="3"/>
            </p:cNvCxnSpPr>
            <p:nvPr/>
          </p:nvCxnSpPr>
          <p:spPr>
            <a:xfrm>
              <a:off x="13274" y="9187"/>
              <a:ext cx="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13853" y="8587"/>
              <a:ext cx="2100" cy="12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CBR</a:t>
              </a:r>
              <a:b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</a:br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3-16-1-1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15953" y="9187"/>
              <a:ext cx="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6512" y="8587"/>
              <a:ext cx="2100" cy="12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CBR</a:t>
              </a:r>
              <a:b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</a:br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3-8-1-1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144" y="8007"/>
              <a:ext cx="27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Times New Roman" panose="02020603050405020304" charset="0"/>
                  <a:cs typeface="Times New Roman" panose="02020603050405020304" charset="0"/>
                </a:rPr>
                <a:t>Conv4</a:t>
              </a:r>
              <a:endParaRPr lang="en-US" altLang="zh-CN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1174" y="8587"/>
              <a:ext cx="2100" cy="12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CBR</a:t>
              </a:r>
              <a:b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</a:br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3-32-1-1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922770" y="5610225"/>
            <a:ext cx="4963795" cy="1247775"/>
            <a:chOff x="10994" y="7958"/>
            <a:chExt cx="7817" cy="1965"/>
          </a:xfrm>
        </p:grpSpPr>
        <p:sp>
          <p:nvSpPr>
            <p:cNvPr id="36" name="圆角矩形 35"/>
            <p:cNvSpPr/>
            <p:nvPr/>
          </p:nvSpPr>
          <p:spPr>
            <a:xfrm>
              <a:off x="10994" y="7958"/>
              <a:ext cx="7817" cy="1965"/>
            </a:xfrm>
            <a:prstGeom prst="roundRect">
              <a:avLst/>
            </a:prstGeom>
            <a:solidFill>
              <a:srgbClr val="F1F5EB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1174" y="8587"/>
              <a:ext cx="2100" cy="12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Conv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41" name="直接连接符 40"/>
            <p:cNvCxnSpPr>
              <a:stCxn id="37" idx="3"/>
            </p:cNvCxnSpPr>
            <p:nvPr/>
          </p:nvCxnSpPr>
          <p:spPr>
            <a:xfrm>
              <a:off x="13274" y="9187"/>
              <a:ext cx="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13853" y="8587"/>
              <a:ext cx="2100" cy="12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BN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15953" y="9187"/>
              <a:ext cx="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16512" y="8587"/>
              <a:ext cx="2100" cy="12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ReLU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1144" y="8007"/>
              <a:ext cx="27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Times New Roman" panose="02020603050405020304" charset="0"/>
                  <a:cs typeface="Times New Roman" panose="02020603050405020304" charset="0"/>
                </a:rPr>
                <a:t>CBR</a:t>
              </a:r>
              <a:endParaRPr lang="en-US" altLang="zh-CN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3018155" y="0"/>
            <a:ext cx="5686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CL_DCNN v1_3 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9582785" y="178435"/>
            <a:ext cx="1861820" cy="10096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CL_DCNN 1.0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449580" y="338455"/>
            <a:ext cx="2567940" cy="135953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CL_DCNN 2.0</a:t>
            </a:r>
            <a:endParaRPr lang="en-US" altLang="zh-CN"/>
          </a:p>
        </p:txBody>
      </p:sp>
      <p:sp>
        <p:nvSpPr>
          <p:cNvPr id="32" name="椭圆 31"/>
          <p:cNvSpPr/>
          <p:nvPr/>
        </p:nvSpPr>
        <p:spPr>
          <a:xfrm>
            <a:off x="5787390" y="3408045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98830" y="3542665"/>
            <a:ext cx="494665" cy="63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293495" y="3010535"/>
            <a:ext cx="376555" cy="1070610"/>
          </a:xfrm>
          <a:prstGeom prst="rect">
            <a:avLst/>
          </a:prstGeom>
          <a:solidFill>
            <a:srgbClr val="006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/>
              <a:t>Conv1-2</a:t>
            </a:r>
            <a:endParaRPr lang="en-US" altLang="zh-CN" sz="120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670050" y="3545840"/>
            <a:ext cx="655955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347595" y="3010535"/>
            <a:ext cx="376555" cy="1070610"/>
          </a:xfrm>
          <a:prstGeom prst="rect">
            <a:avLst/>
          </a:prstGeom>
          <a:solidFill>
            <a:srgbClr val="006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/>
              <a:t>Conv2-2</a:t>
            </a:r>
            <a:endParaRPr lang="en-US" altLang="zh-CN" sz="1200"/>
          </a:p>
        </p:txBody>
      </p:sp>
      <p:sp>
        <p:nvSpPr>
          <p:cNvPr id="12" name="文本框 11"/>
          <p:cNvSpPr txBox="1"/>
          <p:nvPr/>
        </p:nvSpPr>
        <p:spPr>
          <a:xfrm>
            <a:off x="1616710" y="3319145"/>
            <a:ext cx="6946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MP</a:t>
            </a:r>
            <a:r>
              <a:rPr lang="zh-CN" altLang="en-US" sz="900"/>
              <a:t>：</a:t>
            </a:r>
            <a:r>
              <a:rPr lang="en-US" altLang="zh-CN" sz="900"/>
              <a:t>2x2</a:t>
            </a:r>
            <a:endParaRPr lang="en-US" altLang="zh-CN" sz="900"/>
          </a:p>
        </p:txBody>
      </p:sp>
      <p:sp>
        <p:nvSpPr>
          <p:cNvPr id="13" name="文本框 12"/>
          <p:cNvSpPr txBox="1"/>
          <p:nvPr/>
        </p:nvSpPr>
        <p:spPr>
          <a:xfrm>
            <a:off x="1616710" y="3571875"/>
            <a:ext cx="6946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Stride</a:t>
            </a:r>
            <a:r>
              <a:rPr lang="zh-CN" altLang="en-US" sz="900"/>
              <a:t>：</a:t>
            </a:r>
            <a:r>
              <a:rPr lang="en-US" altLang="zh-CN" sz="900"/>
              <a:t>2</a:t>
            </a:r>
            <a:endParaRPr lang="en-US" altLang="zh-CN" sz="90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732405" y="3539490"/>
            <a:ext cx="655955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679065" y="3312795"/>
            <a:ext cx="6946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MP</a:t>
            </a:r>
            <a:r>
              <a:rPr lang="zh-CN" altLang="en-US" sz="900"/>
              <a:t>：</a:t>
            </a:r>
            <a:r>
              <a:rPr lang="en-US" altLang="zh-CN" sz="900"/>
              <a:t>2x2</a:t>
            </a:r>
            <a:endParaRPr lang="en-US" altLang="zh-CN" sz="900"/>
          </a:p>
        </p:txBody>
      </p:sp>
      <p:sp>
        <p:nvSpPr>
          <p:cNvPr id="19" name="文本框 18"/>
          <p:cNvSpPr txBox="1"/>
          <p:nvPr/>
        </p:nvSpPr>
        <p:spPr>
          <a:xfrm>
            <a:off x="2679065" y="3565525"/>
            <a:ext cx="6946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Stride</a:t>
            </a:r>
            <a:r>
              <a:rPr lang="zh-CN" altLang="en-US" sz="900"/>
              <a:t>：</a:t>
            </a:r>
            <a:r>
              <a:rPr lang="en-US" altLang="zh-CN" sz="900"/>
              <a:t>2</a:t>
            </a:r>
            <a:endParaRPr lang="en-US" altLang="zh-CN" sz="900"/>
          </a:p>
        </p:txBody>
      </p:sp>
      <p:sp>
        <p:nvSpPr>
          <p:cNvPr id="20" name="矩形 19"/>
          <p:cNvSpPr/>
          <p:nvPr/>
        </p:nvSpPr>
        <p:spPr>
          <a:xfrm>
            <a:off x="3401695" y="3012440"/>
            <a:ext cx="376555" cy="1070610"/>
          </a:xfrm>
          <a:prstGeom prst="rect">
            <a:avLst/>
          </a:prstGeom>
          <a:solidFill>
            <a:srgbClr val="006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/>
              <a:t>Conv3-3</a:t>
            </a:r>
            <a:endParaRPr lang="en-US" altLang="zh-CN" sz="120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3778250" y="3547745"/>
            <a:ext cx="655955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455795" y="3012440"/>
            <a:ext cx="376555" cy="1070610"/>
          </a:xfrm>
          <a:prstGeom prst="rect">
            <a:avLst/>
          </a:prstGeom>
          <a:solidFill>
            <a:srgbClr val="006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/>
              <a:t>Conv4-3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3724910" y="3321050"/>
            <a:ext cx="6946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MP</a:t>
            </a:r>
            <a:r>
              <a:rPr lang="zh-CN" altLang="en-US" sz="900"/>
              <a:t>：</a:t>
            </a:r>
            <a:r>
              <a:rPr lang="en-US" altLang="zh-CN" sz="900"/>
              <a:t>2x2</a:t>
            </a:r>
            <a:endParaRPr lang="en-US" altLang="zh-CN" sz="900"/>
          </a:p>
        </p:txBody>
      </p:sp>
      <p:sp>
        <p:nvSpPr>
          <p:cNvPr id="25" name="文本框 24"/>
          <p:cNvSpPr txBox="1"/>
          <p:nvPr/>
        </p:nvSpPr>
        <p:spPr>
          <a:xfrm>
            <a:off x="3724910" y="3573780"/>
            <a:ext cx="6946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Stride</a:t>
            </a:r>
            <a:r>
              <a:rPr lang="zh-CN" altLang="en-US" sz="900"/>
              <a:t>：</a:t>
            </a:r>
            <a:r>
              <a:rPr lang="en-US" altLang="zh-CN" sz="900"/>
              <a:t>2</a:t>
            </a:r>
            <a:endParaRPr lang="en-US" altLang="zh-CN" sz="900"/>
          </a:p>
        </p:txBody>
      </p:sp>
      <p:cxnSp>
        <p:nvCxnSpPr>
          <p:cNvPr id="26" name="直接箭头连接符 25"/>
          <p:cNvCxnSpPr>
            <a:endCxn id="29" idx="1"/>
          </p:cNvCxnSpPr>
          <p:nvPr/>
        </p:nvCxnSpPr>
        <p:spPr>
          <a:xfrm flipV="1">
            <a:off x="4840605" y="3540760"/>
            <a:ext cx="354330" cy="38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194935" y="3005455"/>
            <a:ext cx="376555" cy="1070610"/>
          </a:xfrm>
          <a:prstGeom prst="rect">
            <a:avLst/>
          </a:prstGeom>
          <a:solidFill>
            <a:srgbClr val="0BA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/>
              <a:t>Dconv1</a:t>
            </a:r>
            <a:endParaRPr lang="en-US" altLang="zh-CN" sz="120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5571490" y="3542665"/>
            <a:ext cx="213995" cy="12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加号 30"/>
          <p:cNvSpPr/>
          <p:nvPr/>
        </p:nvSpPr>
        <p:spPr>
          <a:xfrm>
            <a:off x="5771515" y="3394075"/>
            <a:ext cx="318770" cy="311150"/>
          </a:xfrm>
          <a:prstGeom prst="mathPlus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3" name="肘形连接符 32"/>
          <p:cNvCxnSpPr>
            <a:stCxn id="20" idx="2"/>
            <a:endCxn id="32" idx="4"/>
          </p:cNvCxnSpPr>
          <p:nvPr/>
        </p:nvCxnSpPr>
        <p:spPr>
          <a:xfrm rot="5400000" flipH="1" flipV="1">
            <a:off x="4567555" y="2719070"/>
            <a:ext cx="386715" cy="2341245"/>
          </a:xfrm>
          <a:prstGeom prst="bentConnector3">
            <a:avLst>
              <a:gd name="adj1" fmla="val -6157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2" idx="6"/>
            <a:endCxn id="35" idx="1"/>
          </p:cNvCxnSpPr>
          <p:nvPr/>
        </p:nvCxnSpPr>
        <p:spPr>
          <a:xfrm>
            <a:off x="6075680" y="3552190"/>
            <a:ext cx="2159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291580" y="3016885"/>
            <a:ext cx="376555" cy="1070610"/>
          </a:xfrm>
          <a:prstGeom prst="rect">
            <a:avLst/>
          </a:prstGeom>
          <a:solidFill>
            <a:srgbClr val="B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/>
              <a:t>Upconv1</a:t>
            </a:r>
            <a:endParaRPr lang="en-US" altLang="zh-CN" sz="1200"/>
          </a:p>
        </p:txBody>
      </p:sp>
      <p:cxnSp>
        <p:nvCxnSpPr>
          <p:cNvPr id="38" name="直接箭头连接符 37"/>
          <p:cNvCxnSpPr>
            <a:endCxn id="39" idx="1"/>
          </p:cNvCxnSpPr>
          <p:nvPr/>
        </p:nvCxnSpPr>
        <p:spPr>
          <a:xfrm flipV="1">
            <a:off x="6676390" y="3552190"/>
            <a:ext cx="354330" cy="38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030720" y="3016885"/>
            <a:ext cx="376555" cy="1070610"/>
          </a:xfrm>
          <a:prstGeom prst="rect">
            <a:avLst/>
          </a:prstGeom>
          <a:solidFill>
            <a:srgbClr val="0BA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/>
              <a:t>Dconv2</a:t>
            </a:r>
            <a:endParaRPr lang="en-US" altLang="zh-CN" sz="120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7407275" y="3550920"/>
            <a:ext cx="200025" cy="44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7590155" y="3408045"/>
            <a:ext cx="318770" cy="311150"/>
            <a:chOff x="11953" y="5367"/>
            <a:chExt cx="502" cy="490"/>
          </a:xfrm>
        </p:grpSpPr>
        <p:sp>
          <p:nvSpPr>
            <p:cNvPr id="44" name="椭圆 43"/>
            <p:cNvSpPr/>
            <p:nvPr/>
          </p:nvSpPr>
          <p:spPr>
            <a:xfrm>
              <a:off x="11978" y="5389"/>
              <a:ext cx="454" cy="4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加号 44"/>
            <p:cNvSpPr/>
            <p:nvPr/>
          </p:nvSpPr>
          <p:spPr>
            <a:xfrm>
              <a:off x="11953" y="5367"/>
              <a:ext cx="502" cy="490"/>
            </a:xfrm>
            <a:prstGeom prst="mathPlus">
              <a:avLst/>
            </a:prstGeom>
            <a:solidFill>
              <a:srgbClr val="FAFAF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47" name="直接箭头连接符 46"/>
          <p:cNvCxnSpPr/>
          <p:nvPr/>
        </p:nvCxnSpPr>
        <p:spPr>
          <a:xfrm flipV="1">
            <a:off x="7885430" y="3550285"/>
            <a:ext cx="203835" cy="19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8093075" y="3030855"/>
            <a:ext cx="376555" cy="1070610"/>
          </a:xfrm>
          <a:prstGeom prst="rect">
            <a:avLst/>
          </a:prstGeom>
          <a:solidFill>
            <a:srgbClr val="B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/>
              <a:t>Upconv2</a:t>
            </a:r>
            <a:endParaRPr lang="en-US" altLang="zh-CN" sz="1200"/>
          </a:p>
        </p:txBody>
      </p:sp>
      <p:cxnSp>
        <p:nvCxnSpPr>
          <p:cNvPr id="49" name="肘形连接符 48"/>
          <p:cNvCxnSpPr>
            <a:stCxn id="6" idx="2"/>
            <a:endCxn id="44" idx="4"/>
          </p:cNvCxnSpPr>
          <p:nvPr/>
        </p:nvCxnSpPr>
        <p:spPr>
          <a:xfrm rot="5400000" flipH="1" flipV="1">
            <a:off x="4957763" y="1288733"/>
            <a:ext cx="370840" cy="5213985"/>
          </a:xfrm>
          <a:prstGeom prst="bentConnector3">
            <a:avLst>
              <a:gd name="adj1" fmla="val -16438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57" idx="1"/>
          </p:cNvCxnSpPr>
          <p:nvPr/>
        </p:nvCxnSpPr>
        <p:spPr>
          <a:xfrm flipV="1">
            <a:off x="8458200" y="3566160"/>
            <a:ext cx="354330" cy="38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8812530" y="3030855"/>
            <a:ext cx="376555" cy="1070610"/>
          </a:xfrm>
          <a:prstGeom prst="rect">
            <a:avLst/>
          </a:prstGeom>
          <a:solidFill>
            <a:srgbClr val="0BAA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/>
              <a:t>Dconv3</a:t>
            </a:r>
            <a:endParaRPr lang="en-US" altLang="zh-CN" sz="120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9189085" y="3564890"/>
            <a:ext cx="200025" cy="44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9667240" y="3564255"/>
            <a:ext cx="203835" cy="19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9874885" y="3044825"/>
            <a:ext cx="376555" cy="1070610"/>
          </a:xfrm>
          <a:prstGeom prst="rect">
            <a:avLst/>
          </a:prstGeom>
          <a:solidFill>
            <a:srgbClr val="B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/>
              <a:t>Upconv3</a:t>
            </a:r>
            <a:endParaRPr lang="en-US" altLang="zh-CN" sz="1200"/>
          </a:p>
        </p:txBody>
      </p:sp>
      <p:cxnSp>
        <p:nvCxnSpPr>
          <p:cNvPr id="63" name="肘形连接符 62"/>
          <p:cNvCxnSpPr>
            <a:stCxn id="4" idx="2"/>
            <a:endCxn id="16" idx="4"/>
          </p:cNvCxnSpPr>
          <p:nvPr/>
        </p:nvCxnSpPr>
        <p:spPr>
          <a:xfrm rot="5400000" flipH="1" flipV="1">
            <a:off x="5321300" y="-146685"/>
            <a:ext cx="388620" cy="8067040"/>
          </a:xfrm>
          <a:prstGeom prst="bentConnector3">
            <a:avLst>
              <a:gd name="adj1" fmla="val -26715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0607675" y="3016250"/>
            <a:ext cx="376555" cy="1070610"/>
          </a:xfrm>
          <a:prstGeom prst="rect">
            <a:avLst/>
          </a:prstGeom>
          <a:solidFill>
            <a:srgbClr val="006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/>
              <a:t>Conv 1x1</a:t>
            </a:r>
            <a:endParaRPr lang="en-US" altLang="zh-CN" sz="1200"/>
          </a:p>
        </p:txBody>
      </p:sp>
      <p:cxnSp>
        <p:nvCxnSpPr>
          <p:cNvPr id="65" name="直接箭头连接符 64"/>
          <p:cNvCxnSpPr/>
          <p:nvPr/>
        </p:nvCxnSpPr>
        <p:spPr>
          <a:xfrm flipV="1">
            <a:off x="10235565" y="3535680"/>
            <a:ext cx="354330" cy="38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10984230" y="3522980"/>
            <a:ext cx="354330" cy="38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图片 68" descr="GT_IMG_1"/>
          <p:cNvPicPr>
            <a:picLocks noChangeAspect="1"/>
          </p:cNvPicPr>
          <p:nvPr/>
        </p:nvPicPr>
        <p:blipFill>
          <a:blip r:embed="rId1"/>
          <a:srcRect l="12750" t="12529" r="10015" b="14757"/>
          <a:stretch>
            <a:fillRect/>
          </a:stretch>
        </p:blipFill>
        <p:spPr>
          <a:xfrm>
            <a:off x="10831830" y="2684145"/>
            <a:ext cx="1777365" cy="1486535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70" name="图片 69" descr="IMG_1"/>
          <p:cNvPicPr/>
          <p:nvPr/>
        </p:nvPicPr>
        <p:blipFill>
          <a:blip r:embed="rId2"/>
          <a:stretch>
            <a:fillRect/>
          </a:stretch>
        </p:blipFill>
        <p:spPr>
          <a:xfrm>
            <a:off x="-483235" y="2686050"/>
            <a:ext cx="1778400" cy="14868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73" name="直接连接符 72"/>
          <p:cNvCxnSpPr/>
          <p:nvPr/>
        </p:nvCxnSpPr>
        <p:spPr>
          <a:xfrm>
            <a:off x="5026660" y="1974215"/>
            <a:ext cx="0" cy="3797300"/>
          </a:xfrm>
          <a:prstGeom prst="line">
            <a:avLst/>
          </a:prstGeom>
          <a:ln w="1905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2376170" y="2281555"/>
            <a:ext cx="1402080" cy="411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前端网络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550785" y="2281555"/>
            <a:ext cx="1402080" cy="411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后端网络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389110" y="3390265"/>
            <a:ext cx="318770" cy="311150"/>
            <a:chOff x="11953" y="5367"/>
            <a:chExt cx="502" cy="490"/>
          </a:xfrm>
        </p:grpSpPr>
        <p:sp>
          <p:nvSpPr>
            <p:cNvPr id="16" name="椭圆 15"/>
            <p:cNvSpPr/>
            <p:nvPr/>
          </p:nvSpPr>
          <p:spPr>
            <a:xfrm>
              <a:off x="11978" y="5389"/>
              <a:ext cx="454" cy="4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加号 23"/>
            <p:cNvSpPr/>
            <p:nvPr/>
          </p:nvSpPr>
          <p:spPr>
            <a:xfrm>
              <a:off x="11953" y="5367"/>
              <a:ext cx="502" cy="490"/>
            </a:xfrm>
            <a:prstGeom prst="mathPlus">
              <a:avLst/>
            </a:prstGeom>
            <a:solidFill>
              <a:srgbClr val="FAFAF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787390" y="2060575"/>
            <a:ext cx="1120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数值相加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>
            <a:stCxn id="3" idx="2"/>
          </p:cNvCxnSpPr>
          <p:nvPr/>
        </p:nvCxnSpPr>
        <p:spPr>
          <a:xfrm flipH="1">
            <a:off x="5930900" y="2428875"/>
            <a:ext cx="417195" cy="10064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017520" y="929005"/>
            <a:ext cx="5686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CL_DCNN v2 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0.xml><?xml version="1.0" encoding="utf-8"?>
<p:tagLst xmlns:p="http://schemas.openxmlformats.org/presentationml/2006/main">
  <p:tag name="KSO_WM_SPECIAL_SOURCE" val="bdnull"/>
</p:tagLst>
</file>

<file path=ppt/tags/tag11.xml><?xml version="1.0" encoding="utf-8"?>
<p:tagLst xmlns:p="http://schemas.openxmlformats.org/presentationml/2006/main">
  <p:tag name="KSO_WM_SPECIAL_SOURCE" val="bdnull"/>
</p:tagLst>
</file>

<file path=ppt/tags/tag12.xml><?xml version="1.0" encoding="utf-8"?>
<p:tagLst xmlns:p="http://schemas.openxmlformats.org/presentationml/2006/main">
  <p:tag name="KSO_WM_SPECIAL_SOURCE" val="bdnull"/>
</p:tagLst>
</file>

<file path=ppt/tags/tag13.xml><?xml version="1.0" encoding="utf-8"?>
<p:tagLst xmlns:p="http://schemas.openxmlformats.org/presentationml/2006/main">
  <p:tag name="KSO_WM_SPECIAL_SOURCE" val="bdnull"/>
</p:tagLst>
</file>

<file path=ppt/tags/tag14.xml><?xml version="1.0" encoding="utf-8"?>
<p:tagLst xmlns:p="http://schemas.openxmlformats.org/presentationml/2006/main">
  <p:tag name="KSO_WM_SPECIAL_SOURCE" val="bdnull"/>
</p:tagLst>
</file>

<file path=ppt/tags/tag15.xml><?xml version="1.0" encoding="utf-8"?>
<p:tagLst xmlns:p="http://schemas.openxmlformats.org/presentationml/2006/main">
  <p:tag name="KSO_WM_SPECIAL_SOURCE" val="bdnull"/>
</p:tagLst>
</file>

<file path=ppt/tags/tag16.xml><?xml version="1.0" encoding="utf-8"?>
<p:tagLst xmlns:p="http://schemas.openxmlformats.org/presentationml/2006/main">
  <p:tag name="KSO_WM_SPECIAL_SOURCE" val="bdnull"/>
</p:tagLst>
</file>

<file path=ppt/tags/tag17.xml><?xml version="1.0" encoding="utf-8"?>
<p:tagLst xmlns:p="http://schemas.openxmlformats.org/presentationml/2006/main">
  <p:tag name="KSO_WM_SPECIAL_SOURCE" val="bdnull"/>
</p:tagLst>
</file>

<file path=ppt/tags/tag18.xml><?xml version="1.0" encoding="utf-8"?>
<p:tagLst xmlns:p="http://schemas.openxmlformats.org/presentationml/2006/main">
  <p:tag name="KSO_WM_UNIT_PLACING_PICTURE_USER_VIEWPORT" val="{&quot;height&quot;:9120,&quot;width&quot;:7410}"/>
</p:tagLst>
</file>

<file path=ppt/tags/tag19.xml><?xml version="1.0" encoding="utf-8"?>
<p:tagLst xmlns:p="http://schemas.openxmlformats.org/presentationml/2006/main">
  <p:tag name="KSO_WM_SPECIAL_SOURCE" val="bdnull"/>
</p:tagLst>
</file>

<file path=ppt/tags/tag2.xml><?xml version="1.0" encoding="utf-8"?>
<p:tagLst xmlns:p="http://schemas.openxmlformats.org/presentationml/2006/main">
  <p:tag name="KSO_WM_SPECIAL_SOURCE" val="bdnull"/>
</p:tagLst>
</file>

<file path=ppt/tags/tag20.xml><?xml version="1.0" encoding="utf-8"?>
<p:tagLst xmlns:p="http://schemas.openxmlformats.org/presentationml/2006/main">
  <p:tag name="COMMONDATA" val="eyJoZGlkIjoiMWRjYmEyYTcyNGI1ZGU4ZWQ5OWVhZmQ4YjhmMDdhOGEifQ==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.xml><?xml version="1.0" encoding="utf-8"?>
<p:tagLst xmlns:p="http://schemas.openxmlformats.org/presentationml/2006/main">
  <p:tag name="KSO_WM_SPECIAL_SOURCE" val="bdnull"/>
</p:tagLst>
</file>

<file path=ppt/tags/tag5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SPECIAL_SOURCE" val="bdnull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9.xml><?xml version="1.0" encoding="utf-8"?>
<p:tagLst xmlns:p="http://schemas.openxmlformats.org/presentationml/2006/main"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4313</Words>
  <Application>WPS 演示</Application>
  <PresentationFormat>宽屏</PresentationFormat>
  <Paragraphs>722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mph</dc:creator>
  <cp:lastModifiedBy>雍容雅郑</cp:lastModifiedBy>
  <cp:revision>74</cp:revision>
  <dcterms:created xsi:type="dcterms:W3CDTF">2022-05-05T01:12:00Z</dcterms:created>
  <dcterms:modified xsi:type="dcterms:W3CDTF">2022-06-02T07:05:47Z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97272F7F9608434CA2A60832EAC357F5</vt:lpwstr>
  </property>
  <property fmtid="{D5CDD505-2E9C-101B-9397-08002B2CF9AE}" pid="3" name="KSOProductBuildVer">
    <vt:lpwstr>2052-11.1.0.11744</vt:lpwstr>
  </property>
</Properties>
</file>