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635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83" y="365125"/>
            <a:ext cx="10516635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2" y="1709738"/>
            <a:ext cx="105166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2" y="4589463"/>
            <a:ext cx="105166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83" y="1825625"/>
            <a:ext cx="518211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808" y="1825625"/>
            <a:ext cx="518211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365125"/>
            <a:ext cx="1051663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891" y="1778438"/>
            <a:ext cx="487405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891" y="2665379"/>
            <a:ext cx="487405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554" y="1778438"/>
            <a:ext cx="4898058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554" y="2665379"/>
            <a:ext cx="4898058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416575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698" y="457201"/>
            <a:ext cx="617280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416575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759" y="365125"/>
            <a:ext cx="262915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83" y="365125"/>
            <a:ext cx="773506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83" y="365125"/>
            <a:ext cx="105166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83" y="1825625"/>
            <a:ext cx="105166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83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998" y="6356350"/>
            <a:ext cx="4115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448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5280" y="334010"/>
            <a:ext cx="19208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>
                <a:sym typeface="+mn-ea"/>
              </a:rPr>
              <a:t>需求：统计其中每一个单词出现的总词数（查询结果：</a:t>
            </a:r>
            <a:r>
              <a:rPr lang="en-US" altLang="zh-CN">
                <a:sym typeface="+mn-ea"/>
              </a:rPr>
              <a:t>a-p</a:t>
            </a:r>
            <a:r>
              <a:rPr lang="zh-CN" altLang="en-US">
                <a:sym typeface="+mn-ea"/>
              </a:rPr>
              <a:t>一个文件</a:t>
            </a:r>
            <a:r>
              <a:rPr lang="zh-CN" altLang="zh-CN">
                <a:sym typeface="+mn-ea"/>
              </a:rPr>
              <a:t>，</a:t>
            </a:r>
            <a:r>
              <a:rPr lang="en-US" altLang="zh-CN">
                <a:sym typeface="+mn-ea"/>
              </a:rPr>
              <a:t>q-z</a:t>
            </a:r>
            <a:r>
              <a:rPr lang="zh-CN" altLang="en-US">
                <a:sym typeface="+mn-ea"/>
              </a:rPr>
              <a:t>一个文件</a:t>
            </a:r>
            <a:r>
              <a:rPr lang="zh-CN" altLang="zh-CN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5915" y="1996440"/>
            <a:ext cx="1645920" cy="1646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ym typeface="+mn-ea"/>
              </a:rPr>
              <a:t>Hadoop Spark Hive</a:t>
            </a:r>
            <a:endParaRPr lang="en-US" altLang="zh-CN" dirty="0"/>
          </a:p>
          <a:p>
            <a:pPr algn="ctr"/>
            <a:r>
              <a:rPr lang="en-US" altLang="zh-CN" dirty="0" err="1">
                <a:sym typeface="+mn-ea"/>
              </a:rPr>
              <a:t>Hbase</a:t>
            </a:r>
            <a:endParaRPr lang="en-US" altLang="zh-CN" dirty="0"/>
          </a:p>
          <a:p>
            <a:pPr algn="ctr"/>
            <a:r>
              <a:rPr lang="en-US" altLang="zh-CN" dirty="0" err="1">
                <a:sym typeface="+mn-ea"/>
              </a:rPr>
              <a:t>Hadoop</a:t>
            </a:r>
            <a:endParaRPr lang="en-US" altLang="zh-CN" dirty="0"/>
          </a:p>
          <a:p>
            <a:pPr algn="ctr"/>
            <a:r>
              <a:rPr lang="en-US" altLang="zh-CN" dirty="0">
                <a:sym typeface="+mn-ea"/>
              </a:rPr>
              <a:t>Spark</a:t>
            </a:r>
            <a:endParaRPr lang="en-US" altLang="zh-CN" dirty="0"/>
          </a:p>
          <a:p>
            <a:pPr algn="ctr"/>
            <a:r>
              <a:rPr lang="en-US" altLang="zh-CN" dirty="0">
                <a:sym typeface="+mn-ea"/>
              </a:rPr>
              <a:t>…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5280" y="3830320"/>
            <a:ext cx="1645920" cy="16465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ym typeface="+mn-ea"/>
              </a:rPr>
              <a:t>Java </a:t>
            </a:r>
            <a:r>
              <a:rPr lang="en-US" altLang="zh-CN" dirty="0" err="1">
                <a:sym typeface="+mn-ea"/>
              </a:rPr>
              <a:t>php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/>
          </a:p>
          <a:p>
            <a:pPr algn="ctr"/>
            <a:r>
              <a:rPr lang="en-US" altLang="zh-CN" dirty="0">
                <a:sym typeface="+mn-ea"/>
              </a:rPr>
              <a:t>Android</a:t>
            </a:r>
            <a:endParaRPr lang="en-US" altLang="zh-CN" dirty="0"/>
          </a:p>
          <a:p>
            <a:pPr algn="ctr"/>
            <a:r>
              <a:rPr lang="en-US" altLang="zh-CN" dirty="0">
                <a:sym typeface="+mn-ea"/>
              </a:rPr>
              <a:t>Html5</a:t>
            </a:r>
            <a:endParaRPr lang="en-US" altLang="zh-CN" dirty="0"/>
          </a:p>
          <a:p>
            <a:pPr algn="ctr"/>
            <a:r>
              <a:rPr lang="en-US" altLang="zh-CN" dirty="0" err="1">
                <a:sym typeface="+mn-ea"/>
              </a:rPr>
              <a:t>Bigdata</a:t>
            </a:r>
            <a:endParaRPr lang="en-US" altLang="zh-CN" dirty="0"/>
          </a:p>
          <a:p>
            <a:pPr algn="ctr"/>
            <a:r>
              <a:rPr lang="en-US" altLang="zh-CN" dirty="0">
                <a:sym typeface="+mn-ea"/>
              </a:rPr>
              <a:t>python</a:t>
            </a:r>
            <a:endParaRPr lang="en-US" altLang="zh-CN" dirty="0"/>
          </a:p>
          <a:p>
            <a:pPr algn="ctr"/>
            <a:r>
              <a:rPr lang="en-US" altLang="zh-CN" dirty="0">
                <a:sym typeface="+mn-ea"/>
              </a:rPr>
              <a:t>…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3880" y="5715000"/>
            <a:ext cx="1417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输入数据</a:t>
            </a:r>
            <a:endParaRPr lang="zh-CN" altLang="en-US" b="1"/>
          </a:p>
        </p:txBody>
      </p:sp>
      <p:sp>
        <p:nvSpPr>
          <p:cNvPr id="8" name="矩形 7"/>
          <p:cNvSpPr/>
          <p:nvPr/>
        </p:nvSpPr>
        <p:spPr>
          <a:xfrm>
            <a:off x="2926080" y="609600"/>
            <a:ext cx="4191635" cy="150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26080" y="2537460"/>
            <a:ext cx="2286635" cy="150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26080" y="4386580"/>
            <a:ext cx="2286635" cy="150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05480" y="241300"/>
            <a:ext cx="1417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Map</a:t>
            </a:r>
            <a:r>
              <a:rPr lang="zh-CN" altLang="en-US" b="1"/>
              <a:t>阶段</a:t>
            </a:r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1981835" y="3274695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200m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981200" y="5108575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100m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060700" y="1071880"/>
            <a:ext cx="504190" cy="4527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>
                <a:sym typeface="+mn-ea"/>
              </a:rPr>
              <a:t>1</a:t>
            </a:r>
            <a:endParaRPr lang="en-US" sz="2400" dirty="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0700" y="2951480"/>
            <a:ext cx="504190" cy="4527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>
                <a:sym typeface="+mn-ea"/>
              </a:rPr>
              <a:t>2</a:t>
            </a:r>
            <a:endParaRPr lang="en-US" sz="2400" dirty="0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60700" y="4805045"/>
            <a:ext cx="504190" cy="452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>
                <a:sym typeface="+mn-ea"/>
              </a:rPr>
              <a:t>3</a:t>
            </a:r>
            <a:endParaRPr lang="en-US" sz="2400" dirty="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60700" y="703580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128m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060700" y="2574290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72m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5" idx="3"/>
            <a:endCxn id="14" idx="1"/>
          </p:cNvCxnSpPr>
          <p:nvPr/>
        </p:nvCxnSpPr>
        <p:spPr>
          <a:xfrm flipV="1">
            <a:off x="1981835" y="1298575"/>
            <a:ext cx="1078865" cy="1521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3"/>
            <a:endCxn id="15" idx="1"/>
          </p:cNvCxnSpPr>
          <p:nvPr/>
        </p:nvCxnSpPr>
        <p:spPr>
          <a:xfrm>
            <a:off x="1981835" y="2820035"/>
            <a:ext cx="1078865" cy="358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  <a:endCxn id="16" idx="1"/>
          </p:cNvCxnSpPr>
          <p:nvPr/>
        </p:nvCxnSpPr>
        <p:spPr>
          <a:xfrm>
            <a:off x="1981200" y="4653915"/>
            <a:ext cx="1079500" cy="377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164330" y="1071880"/>
            <a:ext cx="458470" cy="458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929380" y="703580"/>
            <a:ext cx="109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MapTask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4164330" y="2951480"/>
            <a:ext cx="458470" cy="458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929380" y="2583180"/>
            <a:ext cx="109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MapTask</a:t>
            </a:r>
            <a:endParaRPr lang="en-US" altLang="zh-CN"/>
          </a:p>
        </p:txBody>
      </p:sp>
      <p:sp>
        <p:nvSpPr>
          <p:cNvPr id="27" name="椭圆 26"/>
          <p:cNvSpPr/>
          <p:nvPr/>
        </p:nvSpPr>
        <p:spPr>
          <a:xfrm>
            <a:off x="4164330" y="4805045"/>
            <a:ext cx="458470" cy="458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929380" y="4436745"/>
            <a:ext cx="109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MapTask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8146415" y="198120"/>
            <a:ext cx="38322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7030A0"/>
                </a:solidFill>
              </a:rPr>
              <a:t>1</a:t>
            </a:r>
            <a:r>
              <a:rPr lang="zh-CN" altLang="en-US" sz="1400">
                <a:solidFill>
                  <a:srgbClr val="7030A0"/>
                </a:solidFill>
              </a:rPr>
              <a:t>、</a:t>
            </a:r>
            <a:r>
              <a:rPr lang="en-US" altLang="zh-CN" sz="1400">
                <a:solidFill>
                  <a:srgbClr val="7030A0"/>
                </a:solidFill>
              </a:rPr>
              <a:t>MapReduce</a:t>
            </a:r>
            <a:r>
              <a:rPr lang="zh-CN" altLang="en-US" sz="1400">
                <a:solidFill>
                  <a:srgbClr val="7030A0"/>
                </a:solidFill>
              </a:rPr>
              <a:t>运行程序一般需要分成</a:t>
            </a:r>
            <a:r>
              <a:rPr lang="en-US" altLang="zh-CN" sz="1400">
                <a:solidFill>
                  <a:srgbClr val="7030A0"/>
                </a:solidFill>
              </a:rPr>
              <a:t>2</a:t>
            </a:r>
            <a:r>
              <a:rPr lang="zh-CN" altLang="en-US" sz="1400">
                <a:solidFill>
                  <a:srgbClr val="7030A0"/>
                </a:solidFill>
              </a:rPr>
              <a:t>个阶段：</a:t>
            </a:r>
            <a:r>
              <a:rPr lang="en-US" altLang="zh-CN" sz="1400">
                <a:solidFill>
                  <a:srgbClr val="7030A0"/>
                </a:solidFill>
              </a:rPr>
              <a:t>Map</a:t>
            </a:r>
            <a:r>
              <a:rPr lang="zh-CN" altLang="en-US" sz="1400">
                <a:solidFill>
                  <a:srgbClr val="7030A0"/>
                </a:solidFill>
              </a:rPr>
              <a:t>阶段和</a:t>
            </a:r>
            <a:r>
              <a:rPr lang="en-US" altLang="zh-CN" sz="1400">
                <a:solidFill>
                  <a:srgbClr val="7030A0"/>
                </a:solidFill>
              </a:rPr>
              <a:t>Reduce</a:t>
            </a:r>
            <a:r>
              <a:rPr lang="zh-CN" altLang="en-US" sz="1400">
                <a:solidFill>
                  <a:srgbClr val="7030A0"/>
                </a:solidFill>
              </a:rPr>
              <a:t>阶段</a:t>
            </a:r>
            <a:endParaRPr lang="zh-CN" altLang="en-US" sz="1400">
              <a:solidFill>
                <a:srgbClr val="7030A0"/>
              </a:solidFill>
            </a:endParaRPr>
          </a:p>
          <a:p>
            <a:r>
              <a:rPr lang="en-US" altLang="zh-CN" sz="1400">
                <a:solidFill>
                  <a:srgbClr val="7030A0"/>
                </a:solidFill>
              </a:rPr>
              <a:t>2</a:t>
            </a:r>
            <a:r>
              <a:rPr lang="zh-CN" altLang="en-US" sz="1400">
                <a:solidFill>
                  <a:srgbClr val="7030A0"/>
                </a:solidFill>
              </a:rPr>
              <a:t>、</a:t>
            </a:r>
            <a:r>
              <a:rPr lang="en-US" altLang="zh-CN" sz="1400">
                <a:solidFill>
                  <a:srgbClr val="7030A0"/>
                </a:solidFill>
              </a:rPr>
              <a:t>Map</a:t>
            </a:r>
            <a:r>
              <a:rPr lang="zh-CN" altLang="en-US" sz="1400">
                <a:solidFill>
                  <a:srgbClr val="7030A0"/>
                </a:solidFill>
              </a:rPr>
              <a:t>阶段的并发</a:t>
            </a:r>
            <a:r>
              <a:rPr lang="en-US" altLang="zh-CN" sz="1400">
                <a:solidFill>
                  <a:srgbClr val="7030A0"/>
                </a:solidFill>
              </a:rPr>
              <a:t>MapTask</a:t>
            </a:r>
            <a:r>
              <a:rPr lang="zh-CN" altLang="en-US" sz="1400">
                <a:solidFill>
                  <a:srgbClr val="7030A0"/>
                </a:solidFill>
              </a:rPr>
              <a:t>，完全并行运行，互不相干</a:t>
            </a:r>
            <a:endParaRPr lang="zh-CN" altLang="en-US" sz="1400">
              <a:solidFill>
                <a:srgbClr val="7030A0"/>
              </a:solidFill>
            </a:endParaRPr>
          </a:p>
          <a:p>
            <a:r>
              <a:rPr lang="en-US" altLang="zh-CN" sz="1400">
                <a:solidFill>
                  <a:srgbClr val="7030A0"/>
                </a:solidFill>
              </a:rPr>
              <a:t>3</a:t>
            </a:r>
            <a:r>
              <a:rPr lang="zh-CN" altLang="en-US" sz="1400">
                <a:solidFill>
                  <a:srgbClr val="7030A0"/>
                </a:solidFill>
              </a:rPr>
              <a:t>、</a:t>
            </a:r>
            <a:r>
              <a:rPr lang="en-US" altLang="zh-CN" sz="1400">
                <a:solidFill>
                  <a:srgbClr val="7030A0"/>
                </a:solidFill>
              </a:rPr>
              <a:t>Reduce</a:t>
            </a:r>
            <a:r>
              <a:rPr lang="zh-CN" altLang="en-US" sz="1400">
                <a:solidFill>
                  <a:srgbClr val="7030A0"/>
                </a:solidFill>
              </a:rPr>
              <a:t>阶段的并发</a:t>
            </a:r>
            <a:r>
              <a:rPr lang="en-US" altLang="zh-CN" sz="1400">
                <a:solidFill>
                  <a:srgbClr val="7030A0"/>
                </a:solidFill>
              </a:rPr>
              <a:t>ReduceTask</a:t>
            </a:r>
            <a:r>
              <a:rPr lang="zh-CN" altLang="en-US" sz="1400">
                <a:solidFill>
                  <a:srgbClr val="7030A0"/>
                </a:solidFill>
              </a:rPr>
              <a:t>，完全互不相干，但是他们的数据依赖于上一个阶段的所有</a:t>
            </a:r>
            <a:r>
              <a:rPr lang="en-US" altLang="zh-CN" sz="1400">
                <a:solidFill>
                  <a:srgbClr val="7030A0"/>
                </a:solidFill>
              </a:rPr>
              <a:t>MapTask</a:t>
            </a:r>
            <a:r>
              <a:rPr lang="zh-CN" altLang="en-US" sz="1400">
                <a:solidFill>
                  <a:srgbClr val="7030A0"/>
                </a:solidFill>
              </a:rPr>
              <a:t>并发实例的输出</a:t>
            </a:r>
            <a:endParaRPr lang="zh-CN" altLang="en-US" sz="1400">
              <a:solidFill>
                <a:srgbClr val="7030A0"/>
              </a:solidFill>
            </a:endParaRPr>
          </a:p>
          <a:p>
            <a:r>
              <a:rPr lang="en-US" altLang="zh-CN" sz="1400">
                <a:solidFill>
                  <a:srgbClr val="7030A0"/>
                </a:solidFill>
              </a:rPr>
              <a:t>4</a:t>
            </a:r>
            <a:r>
              <a:rPr lang="zh-CN" altLang="en-US" sz="1400">
                <a:solidFill>
                  <a:srgbClr val="7030A0"/>
                </a:solidFill>
              </a:rPr>
              <a:t>、</a:t>
            </a:r>
            <a:r>
              <a:rPr lang="en-US" altLang="zh-CN" sz="1400">
                <a:solidFill>
                  <a:srgbClr val="7030A0"/>
                </a:solidFill>
              </a:rPr>
              <a:t>MapReduce</a:t>
            </a:r>
            <a:r>
              <a:rPr lang="zh-CN" altLang="en-US" sz="1400">
                <a:solidFill>
                  <a:srgbClr val="7030A0"/>
                </a:solidFill>
              </a:rPr>
              <a:t>编程模型只能包含一个</a:t>
            </a:r>
            <a:r>
              <a:rPr lang="en-US" altLang="zh-CN" sz="1400">
                <a:solidFill>
                  <a:srgbClr val="7030A0"/>
                </a:solidFill>
              </a:rPr>
              <a:t>Map</a:t>
            </a:r>
            <a:r>
              <a:rPr lang="zh-CN" altLang="en-US" sz="1400">
                <a:solidFill>
                  <a:srgbClr val="7030A0"/>
                </a:solidFill>
              </a:rPr>
              <a:t>阶段和一个</a:t>
            </a:r>
            <a:r>
              <a:rPr lang="en-US" altLang="zh-CN" sz="1400">
                <a:solidFill>
                  <a:srgbClr val="7030A0"/>
                </a:solidFill>
              </a:rPr>
              <a:t>Reduce</a:t>
            </a:r>
            <a:r>
              <a:rPr lang="zh-CN" altLang="en-US" sz="1400">
                <a:solidFill>
                  <a:srgbClr val="7030A0"/>
                </a:solidFill>
              </a:rPr>
              <a:t>阶段，如果用户的业务逻辑非常复杂，那就只能多个</a:t>
            </a:r>
            <a:r>
              <a:rPr lang="en-US" altLang="zh-CN" sz="1400">
                <a:solidFill>
                  <a:srgbClr val="7030A0"/>
                </a:solidFill>
              </a:rPr>
              <a:t>MapReduce</a:t>
            </a:r>
            <a:r>
              <a:rPr lang="zh-CN" altLang="en-US" sz="1400">
                <a:solidFill>
                  <a:srgbClr val="7030A0"/>
                </a:solidFill>
              </a:rPr>
              <a:t>程序串行运行</a:t>
            </a:r>
            <a:endParaRPr lang="zh-CN" altLang="en-US" sz="1400">
              <a:solidFill>
                <a:srgbClr val="7030A0"/>
              </a:solidFill>
            </a:endParaRPr>
          </a:p>
        </p:txBody>
      </p:sp>
      <p:cxnSp>
        <p:nvCxnSpPr>
          <p:cNvPr id="30" name="直接箭头连接符 29"/>
          <p:cNvCxnSpPr>
            <a:stCxn id="14" idx="3"/>
            <a:endCxn id="23" idx="2"/>
          </p:cNvCxnSpPr>
          <p:nvPr/>
        </p:nvCxnSpPr>
        <p:spPr>
          <a:xfrm>
            <a:off x="3564890" y="1283335"/>
            <a:ext cx="59944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3"/>
            <a:endCxn id="25" idx="2"/>
          </p:cNvCxnSpPr>
          <p:nvPr/>
        </p:nvCxnSpPr>
        <p:spPr>
          <a:xfrm>
            <a:off x="3564890" y="3178175"/>
            <a:ext cx="59944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6" idx="3"/>
            <a:endCxn id="27" idx="2"/>
          </p:cNvCxnSpPr>
          <p:nvPr/>
        </p:nvCxnSpPr>
        <p:spPr>
          <a:xfrm>
            <a:off x="3564890" y="5031740"/>
            <a:ext cx="59944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026660" y="609600"/>
            <a:ext cx="22428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、读数据，按行处理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en-US" altLang="zh-CN" sz="1400">
                <a:solidFill>
                  <a:srgbClr val="FF0000"/>
                </a:solidFill>
              </a:rPr>
              <a:t>2</a:t>
            </a:r>
            <a:r>
              <a:rPr lang="zh-CN" altLang="en-US" sz="1400">
                <a:solidFill>
                  <a:srgbClr val="FF0000"/>
                </a:solidFill>
              </a:rPr>
              <a:t>、按空格切分行内单词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en-US" altLang="zh-CN" sz="1400">
                <a:solidFill>
                  <a:srgbClr val="FF0000"/>
                </a:solidFill>
              </a:rPr>
              <a:t>3</a:t>
            </a:r>
            <a:r>
              <a:rPr lang="zh-CN" altLang="en-US" sz="1400">
                <a:solidFill>
                  <a:srgbClr val="FF0000"/>
                </a:solidFill>
              </a:rPr>
              <a:t>、</a:t>
            </a:r>
            <a:r>
              <a:rPr lang="en-US" altLang="zh-CN" sz="1400">
                <a:solidFill>
                  <a:srgbClr val="FF0000"/>
                </a:solidFill>
              </a:rPr>
              <a:t>KV</a:t>
            </a:r>
            <a:r>
              <a:rPr lang="zh-CN" altLang="en-US" sz="1400">
                <a:solidFill>
                  <a:srgbClr val="FF0000"/>
                </a:solidFill>
              </a:rPr>
              <a:t>键值对（单词，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）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en-US" altLang="zh-CN" sz="1400">
                <a:solidFill>
                  <a:srgbClr val="FF0000"/>
                </a:solidFill>
              </a:rPr>
              <a:t>4</a:t>
            </a:r>
            <a:r>
              <a:rPr lang="zh-CN" altLang="en-US" sz="1400">
                <a:solidFill>
                  <a:srgbClr val="FF0000"/>
                </a:solidFill>
              </a:rPr>
              <a:t>、将所有的</a:t>
            </a:r>
            <a:r>
              <a:rPr lang="en-US" altLang="zh-CN" sz="1400">
                <a:solidFill>
                  <a:srgbClr val="FF0000"/>
                </a:solidFill>
              </a:rPr>
              <a:t>KV</a:t>
            </a:r>
            <a:r>
              <a:rPr lang="zh-CN" altLang="en-US" sz="1400">
                <a:solidFill>
                  <a:srgbClr val="FF0000"/>
                </a:solidFill>
              </a:rPr>
              <a:t>键值对中的单词，按照单词首字母，分成</a:t>
            </a:r>
            <a:r>
              <a:rPr lang="en-US" altLang="zh-CN" sz="1400">
                <a:solidFill>
                  <a:srgbClr val="FF0000"/>
                </a:solidFill>
              </a:rPr>
              <a:t>2</a:t>
            </a:r>
            <a:r>
              <a:rPr lang="zh-CN" altLang="en-US" sz="1400">
                <a:solidFill>
                  <a:srgbClr val="FF0000"/>
                </a:solidFill>
              </a:rPr>
              <a:t>个分区溢写到磁盘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093720" y="1598295"/>
            <a:ext cx="1529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分区</a:t>
            </a:r>
            <a:r>
              <a:rPr lang="en-US" altLang="zh-CN" sz="1400"/>
              <a:t>1</a:t>
            </a:r>
            <a:r>
              <a:rPr lang="zh-CN" altLang="en-US" sz="1400"/>
              <a:t>（</a:t>
            </a:r>
            <a:r>
              <a:rPr lang="en-US" altLang="zh-CN" sz="1400"/>
              <a:t>a-p</a:t>
            </a:r>
            <a:r>
              <a:rPr lang="zh-CN" altLang="en-US" sz="1400"/>
              <a:t>）</a:t>
            </a:r>
            <a:endParaRPr lang="zh-CN" altLang="en-US" sz="1400"/>
          </a:p>
          <a:p>
            <a:r>
              <a:rPr lang="zh-CN" altLang="en-US" sz="1400"/>
              <a:t>分区</a:t>
            </a:r>
            <a:r>
              <a:rPr lang="en-US" altLang="zh-CN" sz="1400"/>
              <a:t>2</a:t>
            </a:r>
            <a:r>
              <a:rPr lang="zh-CN" altLang="en-US" sz="1400"/>
              <a:t>（</a:t>
            </a:r>
            <a:r>
              <a:rPr lang="en-US" altLang="zh-CN" sz="1400"/>
              <a:t>q-z</a:t>
            </a:r>
            <a:r>
              <a:rPr lang="zh-CN" altLang="en-US" sz="1400"/>
              <a:t>）</a:t>
            </a:r>
            <a:endParaRPr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3093720" y="3524250"/>
            <a:ext cx="1529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分区</a:t>
            </a:r>
            <a:r>
              <a:rPr lang="en-US" altLang="zh-CN" sz="1400"/>
              <a:t>1</a:t>
            </a:r>
            <a:r>
              <a:rPr lang="zh-CN" altLang="en-US" sz="1400"/>
              <a:t>（</a:t>
            </a:r>
            <a:r>
              <a:rPr lang="en-US" altLang="zh-CN" sz="1400"/>
              <a:t>a-p</a:t>
            </a:r>
            <a:r>
              <a:rPr lang="zh-CN" altLang="en-US" sz="1400"/>
              <a:t>）</a:t>
            </a:r>
            <a:endParaRPr lang="zh-CN" altLang="en-US" sz="1400"/>
          </a:p>
          <a:p>
            <a:r>
              <a:rPr lang="zh-CN" altLang="en-US" sz="1400"/>
              <a:t>分区</a:t>
            </a:r>
            <a:r>
              <a:rPr lang="en-US" altLang="zh-CN" sz="1400"/>
              <a:t>2</a:t>
            </a:r>
            <a:r>
              <a:rPr lang="zh-CN" altLang="en-US" sz="1400"/>
              <a:t>（</a:t>
            </a:r>
            <a:r>
              <a:rPr lang="en-US" altLang="zh-CN" sz="1400"/>
              <a:t>q-z</a:t>
            </a:r>
            <a:r>
              <a:rPr lang="zh-CN" altLang="en-US" sz="1400"/>
              <a:t>）</a:t>
            </a:r>
            <a:endParaRPr lang="zh-CN" altLang="en-US" sz="1400"/>
          </a:p>
        </p:txBody>
      </p:sp>
      <p:sp>
        <p:nvSpPr>
          <p:cNvPr id="36" name="文本框 35"/>
          <p:cNvSpPr txBox="1"/>
          <p:nvPr/>
        </p:nvSpPr>
        <p:spPr>
          <a:xfrm>
            <a:off x="3093720" y="5373370"/>
            <a:ext cx="1529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分区</a:t>
            </a:r>
            <a:r>
              <a:rPr lang="en-US" altLang="zh-CN" sz="1400"/>
              <a:t>1</a:t>
            </a:r>
            <a:r>
              <a:rPr lang="zh-CN" altLang="en-US" sz="1400"/>
              <a:t>（</a:t>
            </a:r>
            <a:r>
              <a:rPr lang="en-US" altLang="zh-CN" sz="1400"/>
              <a:t>a-p</a:t>
            </a:r>
            <a:r>
              <a:rPr lang="zh-CN" altLang="en-US" sz="1400"/>
              <a:t>）</a:t>
            </a:r>
            <a:endParaRPr lang="zh-CN" altLang="en-US" sz="1400"/>
          </a:p>
          <a:p>
            <a:r>
              <a:rPr lang="zh-CN" altLang="en-US" sz="1400"/>
              <a:t>分区</a:t>
            </a:r>
            <a:r>
              <a:rPr lang="en-US" altLang="zh-CN" sz="1400"/>
              <a:t>2</a:t>
            </a:r>
            <a:r>
              <a:rPr lang="zh-CN" altLang="en-US" sz="1400"/>
              <a:t>（</a:t>
            </a:r>
            <a:r>
              <a:rPr lang="en-US" altLang="zh-CN" sz="1400"/>
              <a:t>q-z</a:t>
            </a:r>
            <a:r>
              <a:rPr lang="zh-CN" altLang="en-US" sz="1400"/>
              <a:t>）</a:t>
            </a:r>
            <a:endParaRPr lang="zh-CN" altLang="en-US" sz="1400"/>
          </a:p>
        </p:txBody>
      </p:sp>
      <p:sp>
        <p:nvSpPr>
          <p:cNvPr id="37" name="矩形 36"/>
          <p:cNvSpPr/>
          <p:nvPr/>
        </p:nvSpPr>
        <p:spPr>
          <a:xfrm>
            <a:off x="6278245" y="2951480"/>
            <a:ext cx="2286635" cy="1226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593840" y="2169160"/>
            <a:ext cx="1417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Reduce</a:t>
            </a:r>
            <a:r>
              <a:rPr lang="zh-CN" altLang="en-US" b="1"/>
              <a:t>阶段</a:t>
            </a:r>
            <a:endParaRPr lang="zh-CN" altLang="en-US" b="1"/>
          </a:p>
        </p:txBody>
      </p:sp>
      <p:sp>
        <p:nvSpPr>
          <p:cNvPr id="41" name="文本框 40"/>
          <p:cNvSpPr txBox="1"/>
          <p:nvPr/>
        </p:nvSpPr>
        <p:spPr>
          <a:xfrm>
            <a:off x="6278245" y="2574290"/>
            <a:ext cx="2286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统计</a:t>
            </a:r>
            <a:r>
              <a:rPr lang="en-US" altLang="zh-CN"/>
              <a:t>a-p</a:t>
            </a:r>
            <a:r>
              <a:rPr lang="zh-CN" altLang="en-US"/>
              <a:t>开头的单词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278245" y="4679950"/>
            <a:ext cx="2286635" cy="1226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278245" y="4302760"/>
            <a:ext cx="2286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统计</a:t>
            </a:r>
            <a:r>
              <a:rPr lang="en-US" altLang="zh-CN"/>
              <a:t>q-z</a:t>
            </a:r>
            <a:r>
              <a:rPr lang="zh-CN" altLang="en-US"/>
              <a:t>开头的单词</a:t>
            </a: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593840" y="3371850"/>
            <a:ext cx="458470" cy="458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613525" y="5063490"/>
            <a:ext cx="458470" cy="458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117715" y="3380740"/>
            <a:ext cx="129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ReduceTask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7161530" y="5108575"/>
            <a:ext cx="129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ReduceTask</a:t>
            </a:r>
            <a:endParaRPr lang="en-US" altLang="zh-CN"/>
          </a:p>
        </p:txBody>
      </p:sp>
      <p:cxnSp>
        <p:nvCxnSpPr>
          <p:cNvPr id="48" name="直接箭头连接符 47"/>
          <p:cNvCxnSpPr>
            <a:endCxn id="37" idx="1"/>
          </p:cNvCxnSpPr>
          <p:nvPr/>
        </p:nvCxnSpPr>
        <p:spPr>
          <a:xfrm>
            <a:off x="4130040" y="1737360"/>
            <a:ext cx="2148205" cy="1827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42" idx="1"/>
          </p:cNvCxnSpPr>
          <p:nvPr/>
        </p:nvCxnSpPr>
        <p:spPr>
          <a:xfrm>
            <a:off x="4114800" y="1965960"/>
            <a:ext cx="2163445" cy="332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4145280" y="3535680"/>
            <a:ext cx="2087880" cy="121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42" idx="1"/>
          </p:cNvCxnSpPr>
          <p:nvPr/>
        </p:nvCxnSpPr>
        <p:spPr>
          <a:xfrm>
            <a:off x="4145280" y="3870960"/>
            <a:ext cx="2132965" cy="142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4175760" y="3550920"/>
            <a:ext cx="208788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4114800" y="5257800"/>
            <a:ext cx="2179320" cy="502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088120" y="2809875"/>
            <a:ext cx="1417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输出数据</a:t>
            </a:r>
            <a:endParaRPr lang="zh-CN" altLang="en-US" b="1"/>
          </a:p>
        </p:txBody>
      </p:sp>
      <p:sp>
        <p:nvSpPr>
          <p:cNvPr id="55" name="矩形 54"/>
          <p:cNvSpPr/>
          <p:nvPr/>
        </p:nvSpPr>
        <p:spPr>
          <a:xfrm>
            <a:off x="9088120" y="3235960"/>
            <a:ext cx="1112520" cy="63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输出结果到文件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088120" y="4975225"/>
            <a:ext cx="1112520" cy="63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输出结果到文件</a:t>
            </a:r>
            <a:endParaRPr lang="zh-CN" altLang="en-US"/>
          </a:p>
        </p:txBody>
      </p:sp>
      <p:cxnSp>
        <p:nvCxnSpPr>
          <p:cNvPr id="57" name="直接箭头连接符 56"/>
          <p:cNvCxnSpPr>
            <a:stCxn id="46" idx="3"/>
            <a:endCxn id="55" idx="1"/>
          </p:cNvCxnSpPr>
          <p:nvPr/>
        </p:nvCxnSpPr>
        <p:spPr>
          <a:xfrm flipV="1">
            <a:off x="8414385" y="3553460"/>
            <a:ext cx="67373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7" idx="3"/>
            <a:endCxn id="56" idx="1"/>
          </p:cNvCxnSpPr>
          <p:nvPr/>
        </p:nvCxnSpPr>
        <p:spPr>
          <a:xfrm>
            <a:off x="8458200" y="5292725"/>
            <a:ext cx="629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355580" y="3273425"/>
            <a:ext cx="16230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若干问题细节</a:t>
            </a:r>
            <a:endParaRPr lang="zh-CN" altLang="en-US" b="1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MapTask</a:t>
            </a:r>
            <a:r>
              <a:rPr lang="zh-CN" altLang="en-US"/>
              <a:t>如何工作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Reduce</a:t>
            </a:r>
            <a:r>
              <a:rPr lang="zh-CN" altLang="en-US"/>
              <a:t>如何工作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MapTask</a:t>
            </a:r>
            <a:r>
              <a:rPr lang="zh-CN" altLang="en-US"/>
              <a:t>如何控制分区、排序等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MapTask</a:t>
            </a:r>
            <a:r>
              <a:rPr lang="zh-CN" altLang="en-US"/>
              <a:t>和</a:t>
            </a:r>
            <a:r>
              <a:rPr lang="en-US" altLang="zh-CN"/>
              <a:t>ReduceTask</a:t>
            </a:r>
            <a:r>
              <a:rPr lang="zh-CN" altLang="en-US"/>
              <a:t>之间如何衔接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WPS 演示</Application>
  <PresentationFormat>宽屏</PresentationFormat>
  <Paragraphs>80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2019-02-13T06:33:15Z</dcterms:created>
  <dcterms:modified xsi:type="dcterms:W3CDTF">2019-02-13T06:50:15Z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