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59" r:id="rId6"/>
    <p:sldId id="257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82" r:id="rId15"/>
    <p:sldId id="274" r:id="rId16"/>
    <p:sldId id="271" r:id="rId17"/>
    <p:sldId id="272" r:id="rId18"/>
    <p:sldId id="283" r:id="rId19"/>
    <p:sldId id="284" r:id="rId20"/>
    <p:sldId id="285" r:id="rId21"/>
    <p:sldId id="286" r:id="rId22"/>
    <p:sldId id="287" r:id="rId23"/>
    <p:sldId id="288" r:id="rId24"/>
    <p:sldId id="292" r:id="rId25"/>
    <p:sldId id="289" r:id="rId26"/>
    <p:sldId id="275" r:id="rId27"/>
    <p:sldId id="277" r:id="rId28"/>
    <p:sldId id="278" r:id="rId29"/>
    <p:sldId id="290" r:id="rId30"/>
    <p:sldId id="291" r:id="rId31"/>
    <p:sldId id="294" r:id="rId32"/>
    <p:sldId id="293" r:id="rId33"/>
    <p:sldId id="273" r:id="rId34"/>
    <p:sldId id="276" r:id="rId35"/>
    <p:sldId id="280" r:id="rId36"/>
    <p:sldId id="28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2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8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9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96FA-3D96-4A2C-8E4B-28FCA58AAC7D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C949-E26C-4B55-AA12-B5064E261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C++ Techniques 01</a:t>
            </a:r>
            <a:br>
              <a:rPr lang="en-US" dirty="0" smtClean="0"/>
            </a:br>
            <a:r>
              <a:rPr lang="en-US" dirty="0" smtClean="0"/>
              <a:t>Compiler Generated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Yi Gong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This way?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sv-SE" altLang="zh-CN" dirty="0" smtClean="0"/>
              <a:t>::A() {</a:t>
            </a:r>
          </a:p>
          <a:p>
            <a:pPr marL="0" indent="0">
              <a:buNone/>
            </a:pPr>
            <a:r>
              <a:rPr lang="sv-SE" dirty="0" smtClean="0"/>
              <a:t>   mInt = 0;</a:t>
            </a:r>
          </a:p>
          <a:p>
            <a:pPr marL="0" indent="0">
              <a:buNone/>
            </a:pPr>
            <a:r>
              <a:rPr lang="sv-SE" dirty="0" smtClean="0"/>
              <a:t>   mStr = ”A”;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mVec = {};</a:t>
            </a:r>
            <a:endParaRPr lang="sv-SE" dirty="0" smtClean="0"/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</a:t>
            </a:r>
            <a:r>
              <a:rPr lang="sv-SE" dirty="0" smtClean="0"/>
              <a:t>mOther = NULL;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5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Member Initializer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sv-SE" altLang="zh-CN" dirty="0" smtClean="0"/>
              <a:t>::A() : mInt(0), </a:t>
            </a:r>
          </a:p>
          <a:p>
            <a:pPr marL="0" indent="0">
              <a:buNone/>
            </a:pPr>
            <a:r>
              <a:rPr lang="sv-SE" altLang="zh-CN" dirty="0"/>
              <a:t> </a:t>
            </a:r>
            <a:r>
              <a:rPr lang="sv-SE" altLang="zh-CN" dirty="0" smtClean="0"/>
              <a:t>            </a:t>
            </a:r>
            <a:r>
              <a:rPr lang="sv-SE" dirty="0" smtClean="0"/>
              <a:t>mStr</a:t>
            </a:r>
            <a:r>
              <a:rPr lang="sv-SE" altLang="zh-CN" dirty="0" smtClean="0"/>
              <a:t>(”A”),</a:t>
            </a:r>
          </a:p>
          <a:p>
            <a:pPr marL="0" indent="0">
              <a:buNone/>
            </a:pPr>
            <a:r>
              <a:rPr lang="sv-SE" altLang="zh-CN" dirty="0"/>
              <a:t> </a:t>
            </a:r>
            <a:r>
              <a:rPr lang="sv-SE" altLang="zh-CN" dirty="0" smtClean="0"/>
              <a:t>            </a:t>
            </a:r>
            <a:r>
              <a:rPr lang="sv-SE" altLang="zh-CN" dirty="0" smtClean="0"/>
              <a:t>mOther(NULL) // or 0, nullptr for C++</a:t>
            </a:r>
            <a:endParaRPr lang="sv-SE" altLang="zh-CN" dirty="0"/>
          </a:p>
          <a:p>
            <a:pPr marL="0" indent="0">
              <a:buNone/>
            </a:pPr>
            <a:r>
              <a:rPr lang="sv-SE" altLang="zh-CN" dirty="0" smtClean="0"/>
              <a:t>{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mVec.reserve(5);  //reserve 5 element of int for mVec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2585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Member Initializer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Remember to initialize const member variables</a:t>
            </a:r>
          </a:p>
          <a:p>
            <a:r>
              <a:rPr lang="sv-SE" dirty="0" smtClean="0"/>
              <a:t>Always initialize primitive types</a:t>
            </a:r>
          </a:p>
          <a:p>
            <a:pPr lvl="1"/>
            <a:r>
              <a:rPr lang="sv-SE" dirty="0" smtClean="0"/>
              <a:t>e.g., int, pointers etc. </a:t>
            </a:r>
          </a:p>
          <a:p>
            <a:pPr lvl="1"/>
            <a:r>
              <a:rPr lang="sv-SE" dirty="0" smtClean="0"/>
              <a:t>otherwise undefined value</a:t>
            </a:r>
            <a:endParaRPr lang="en-US" dirty="0" smtClean="0"/>
          </a:p>
          <a:p>
            <a:r>
              <a:rPr lang="sv-SE" dirty="0" smtClean="0"/>
              <a:t>User-defined types, default constructor is called if not specified</a:t>
            </a:r>
            <a:endParaRPr lang="sv-SE" dirty="0"/>
          </a:p>
          <a:p>
            <a:pPr lvl="1"/>
            <a:r>
              <a:rPr lang="sv-SE" dirty="0" smtClean="0"/>
              <a:t>User-defined class</a:t>
            </a:r>
          </a:p>
          <a:p>
            <a:pPr lvl="1"/>
            <a:r>
              <a:rPr lang="sv-SE" dirty="0" smtClean="0"/>
              <a:t>STL, such as string, vector etc.</a:t>
            </a:r>
          </a:p>
          <a:p>
            <a:r>
              <a:rPr lang="sv-SE" dirty="0" smtClean="0"/>
              <a:t>Preferrably in the order of declaration</a:t>
            </a:r>
          </a:p>
          <a:p>
            <a:r>
              <a:rPr lang="sv-SE" dirty="0" smtClean="0"/>
              <a:t>Can throw exceptions. Exception handling if needed.</a:t>
            </a:r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9862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Initialization within Class Declaration (C++11)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</a:t>
            </a:r>
            <a:r>
              <a:rPr lang="sv-SE" dirty="0" smtClean="0"/>
              <a:t>lass A {</a:t>
            </a:r>
          </a:p>
          <a:p>
            <a:pPr marL="0" indent="0">
              <a:buNone/>
            </a:pPr>
            <a:r>
              <a:rPr lang="sv-SE" dirty="0" smtClean="0"/>
              <a:t>public: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int i = 10;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bool b = false;</a:t>
            </a:r>
          </a:p>
          <a:p>
            <a:pPr marL="0" indent="0">
              <a:buNone/>
            </a:pPr>
            <a:r>
              <a:rPr lang="sv-SE" dirty="0" smtClean="0"/>
              <a:t>}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A a; // i is 10 and b is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own constructor (C++11)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A(bool b) : </a:t>
            </a:r>
            <a:r>
              <a:rPr lang="en-US" dirty="0" err="1" smtClean="0"/>
              <a:t>mB</a:t>
            </a:r>
            <a:r>
              <a:rPr lang="en-US" dirty="0" smtClean="0"/>
              <a:t>(b) {…}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A() : A(false) </a:t>
            </a:r>
            <a:r>
              <a:rPr lang="en-US" dirty="0" smtClean="0"/>
              <a:t>{…}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bool </a:t>
            </a:r>
            <a:r>
              <a:rPr lang="en-US" dirty="0" err="1" smtClean="0"/>
              <a:t>mB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Derived 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v-SE" sz="5100" dirty="0" smtClean="0"/>
              <a:t>Remember to call the base class constructor when needed</a:t>
            </a:r>
          </a:p>
          <a:p>
            <a:pPr marL="0" indent="0">
              <a:buNone/>
            </a:pPr>
            <a:r>
              <a:rPr lang="sv-SE" dirty="0" smtClean="0"/>
              <a:t>class Base { </a:t>
            </a:r>
          </a:p>
          <a:p>
            <a:pPr marL="0" indent="0">
              <a:buNone/>
            </a:pPr>
            <a:r>
              <a:rPr lang="sv-SE" dirty="0" smtClean="0"/>
              <a:t>public:    Base() {}</a:t>
            </a:r>
          </a:p>
          <a:p>
            <a:pPr marL="0" indent="0">
              <a:buNone/>
            </a:pPr>
            <a:r>
              <a:rPr lang="sv-SE" dirty="0" smtClean="0"/>
              <a:t>    Base(int i) : mI(i){}</a:t>
            </a:r>
          </a:p>
          <a:p>
            <a:pPr marL="0" indent="0">
              <a:buNone/>
            </a:pPr>
            <a:r>
              <a:rPr lang="sv-SE" dirty="0" smtClean="0"/>
              <a:t>    int mI; };</a:t>
            </a:r>
          </a:p>
          <a:p>
            <a:pPr marL="0" indent="0">
              <a:buNone/>
            </a:pPr>
            <a:r>
              <a:rPr lang="sv-SE" dirty="0" smtClean="0"/>
              <a:t>class Derived : public Base{</a:t>
            </a:r>
          </a:p>
          <a:p>
            <a:pPr marL="0" indent="0">
              <a:buNone/>
            </a:pPr>
            <a:r>
              <a:rPr lang="sv-SE" dirty="0" smtClean="0"/>
              <a:t>public:    Derived(int i) {}</a:t>
            </a:r>
          </a:p>
          <a:p>
            <a:pPr marL="0" indent="0">
              <a:buNone/>
            </a:pPr>
            <a:r>
              <a:rPr lang="sv-SE" dirty="0" smtClean="0"/>
              <a:t>                //Derived(int i) : </a:t>
            </a:r>
            <a:r>
              <a:rPr lang="sv-SE" dirty="0" smtClean="0">
                <a:solidFill>
                  <a:srgbClr val="FF0000"/>
                </a:solidFill>
              </a:rPr>
              <a:t>Base(i)</a:t>
            </a:r>
            <a:r>
              <a:rPr lang="sv-SE" dirty="0" smtClean="0"/>
              <a:t> {} </a:t>
            </a:r>
          </a:p>
          <a:p>
            <a:pPr marL="0" indent="0">
              <a:buNone/>
            </a:pPr>
            <a:r>
              <a:rPr lang="sv-SE" dirty="0" smtClean="0"/>
              <a:t>};</a:t>
            </a:r>
          </a:p>
          <a:p>
            <a:pPr marL="0" indent="0">
              <a:buNone/>
            </a:pPr>
            <a:r>
              <a:rPr lang="sv-SE" dirty="0" smtClean="0"/>
              <a:t>void printDerived(Derived d) {   std::cout &lt;&lt; d.mI &lt;&lt; std::endl; };</a:t>
            </a:r>
          </a:p>
          <a:p>
            <a:pPr marL="0" indent="0">
              <a:buNone/>
            </a:pPr>
            <a:r>
              <a:rPr lang="sv-SE" dirty="0" smtClean="0"/>
              <a:t>int main() {</a:t>
            </a:r>
          </a:p>
          <a:p>
            <a:pPr marL="0" indent="0">
              <a:buNone/>
            </a:pPr>
            <a:r>
              <a:rPr lang="sv-SE" dirty="0" smtClean="0"/>
              <a:t>    Derived d(1);</a:t>
            </a:r>
          </a:p>
          <a:p>
            <a:pPr marL="0" indent="0">
              <a:buNone/>
            </a:pPr>
            <a:r>
              <a:rPr lang="sv-SE" dirty="0" smtClean="0"/>
              <a:t>    printDerived(d); //?</a:t>
            </a:r>
          </a:p>
          <a:p>
            <a:pPr marL="0" indent="0">
              <a:buNone/>
            </a:pPr>
            <a:r>
              <a:rPr lang="sv-SE" dirty="0" smtClean="0"/>
              <a:t>    return 0;}</a:t>
            </a:r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1664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Single Argument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v-SE" dirty="0" smtClean="0"/>
              <a:t>class A {</a:t>
            </a:r>
          </a:p>
          <a:p>
            <a:pPr marL="0" indent="0">
              <a:buNone/>
            </a:pPr>
            <a:r>
              <a:rPr lang="sv-SE" dirty="0" smtClean="0"/>
              <a:t>public:</a:t>
            </a:r>
          </a:p>
          <a:p>
            <a:pPr marL="0" indent="0">
              <a:buNone/>
            </a:pPr>
            <a:r>
              <a:rPr lang="sv-SE" dirty="0" smtClean="0"/>
              <a:t>   A(int i) : mI(i){}</a:t>
            </a:r>
          </a:p>
          <a:p>
            <a:pPr marL="0" indent="0">
              <a:buNone/>
            </a:pPr>
            <a:r>
              <a:rPr lang="sv-SE" dirty="0" smtClean="0"/>
              <a:t>   int mI; };</a:t>
            </a:r>
          </a:p>
          <a:p>
            <a:pPr marL="0" indent="0">
              <a:buNone/>
            </a:pPr>
            <a:r>
              <a:rPr lang="sv-SE" dirty="0" smtClean="0"/>
              <a:t>void printA(A a) {</a:t>
            </a:r>
          </a:p>
          <a:p>
            <a:pPr marL="0" indent="0">
              <a:buNone/>
            </a:pPr>
            <a:r>
              <a:rPr lang="sv-SE" dirty="0" smtClean="0"/>
              <a:t>    std::cout &lt;&lt; a.mI &lt;&lt; std::endl; };</a:t>
            </a:r>
          </a:p>
          <a:p>
            <a:pPr marL="0" indent="0">
              <a:buNone/>
            </a:pPr>
            <a:r>
              <a:rPr lang="sv-SE" dirty="0" smtClean="0"/>
              <a:t>int main() {</a:t>
            </a:r>
          </a:p>
          <a:p>
            <a:pPr marL="0" indent="0">
              <a:buNone/>
            </a:pPr>
            <a:r>
              <a:rPr lang="sv-SE" dirty="0" smtClean="0"/>
              <a:t>   A tmp(1);</a:t>
            </a:r>
          </a:p>
          <a:p>
            <a:pPr marL="0" indent="0">
              <a:buNone/>
            </a:pPr>
            <a:r>
              <a:rPr lang="sv-SE" dirty="0" smtClean="0"/>
              <a:t>   printA(tmp);  // OK, tmp is a type of class A</a:t>
            </a:r>
          </a:p>
          <a:p>
            <a:pPr marL="0" indent="0">
              <a:buNone/>
            </a:pPr>
            <a:r>
              <a:rPr lang="sv-SE" dirty="0" smtClean="0"/>
              <a:t>   printA(2); // ?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                  // -&gt; yes, due to implicit conversion</a:t>
            </a:r>
          </a:p>
          <a:p>
            <a:pPr marL="0" indent="0">
              <a:buNone/>
            </a:pPr>
            <a:r>
              <a:rPr lang="sv-SE" dirty="0" smtClean="0"/>
              <a:t>   return 0;</a:t>
            </a:r>
          </a:p>
          <a:p>
            <a:pPr marL="0" indent="0">
              <a:buNone/>
            </a:pPr>
            <a:r>
              <a:rPr lang="sv-SE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151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Single Argument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Hmm..., most time it is just a typo that we give 2 to printA().</a:t>
            </a:r>
          </a:p>
          <a:p>
            <a:r>
              <a:rPr lang="sv-SE" dirty="0" smtClean="0"/>
              <a:t>And we do not want this behavior.</a:t>
            </a:r>
            <a:r>
              <a:rPr lang="en-US" dirty="0" smtClean="0"/>
              <a:t> How?</a:t>
            </a:r>
          </a:p>
          <a:p>
            <a:pPr marL="0" indent="0">
              <a:buNone/>
            </a:pPr>
            <a:r>
              <a:rPr lang="sv-SE" dirty="0" smtClean="0"/>
              <a:t>class A {</a:t>
            </a:r>
          </a:p>
          <a:p>
            <a:pPr marL="0" indent="0">
              <a:buNone/>
            </a:pPr>
            <a:r>
              <a:rPr lang="sv-SE" dirty="0" smtClean="0"/>
              <a:t>public:</a:t>
            </a:r>
          </a:p>
          <a:p>
            <a:pPr marL="0" indent="0">
              <a:buNone/>
            </a:pPr>
            <a:r>
              <a:rPr lang="sv-SE" dirty="0" smtClean="0"/>
              <a:t>   </a:t>
            </a:r>
            <a:r>
              <a:rPr lang="sv-SE" dirty="0" smtClean="0">
                <a:solidFill>
                  <a:srgbClr val="FF0000"/>
                </a:solidFill>
              </a:rPr>
              <a:t>explicit</a:t>
            </a:r>
            <a:r>
              <a:rPr lang="sv-SE" dirty="0" smtClean="0"/>
              <a:t> A(int i) : mI(i){}</a:t>
            </a:r>
          </a:p>
          <a:p>
            <a:pPr marL="0" indent="0">
              <a:buNone/>
            </a:pPr>
            <a:r>
              <a:rPr lang="sv-SE" dirty="0" smtClean="0"/>
              <a:t>   int mI; </a:t>
            </a:r>
          </a:p>
          <a:p>
            <a:pPr marL="0" indent="0">
              <a:buNone/>
            </a:pPr>
            <a:r>
              <a:rPr lang="sv-SE" dirty="0" smtClean="0"/>
              <a:t>};</a:t>
            </a:r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7736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   ~A() {…}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Usually public (Singleton pattern is an exception)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the compiler do for an empty class?</a:t>
            </a:r>
          </a:p>
          <a:p>
            <a:pPr marL="0" indent="0">
              <a:buNone/>
            </a:pPr>
            <a:r>
              <a:rPr lang="en-US" dirty="0" smtClean="0"/>
              <a:t>Class A {}; 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457200" lvl="1" indent="0">
              <a:buNone/>
            </a:pPr>
            <a:r>
              <a:rPr lang="en-US" dirty="0" smtClean="0"/>
              <a:t>A a1;</a:t>
            </a:r>
          </a:p>
          <a:p>
            <a:pPr marL="457200" lvl="1" indent="0">
              <a:buNone/>
            </a:pPr>
            <a:r>
              <a:rPr lang="en-US" dirty="0" smtClean="0"/>
              <a:t>A a2(a1);</a:t>
            </a:r>
          </a:p>
          <a:p>
            <a:pPr marL="457200" lvl="1" indent="0">
              <a:buNone/>
            </a:pPr>
            <a:r>
              <a:rPr lang="en-US" dirty="0" smtClean="0"/>
              <a:t>a1 = a2;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sz="4000" dirty="0" smtClean="0"/>
              <a:t>Deallocate the resource in the destructor</a:t>
            </a:r>
          </a:p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    A() : </a:t>
            </a:r>
            <a:r>
              <a:rPr lang="en-US" dirty="0" err="1" smtClean="0"/>
              <a:t>pStr</a:t>
            </a:r>
            <a:r>
              <a:rPr lang="en-US" dirty="0" smtClean="0"/>
              <a:t>(</a:t>
            </a:r>
            <a:r>
              <a:rPr lang="en-US" dirty="0" err="1" smtClean="0"/>
              <a:t>nullptr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pStr</a:t>
            </a:r>
            <a:r>
              <a:rPr lang="en-US" dirty="0" smtClean="0"/>
              <a:t> = new </a:t>
            </a:r>
            <a:r>
              <a:rPr lang="en-US" dirty="0" err="1" smtClean="0"/>
              <a:t>std</a:t>
            </a:r>
            <a:r>
              <a:rPr lang="en-US" dirty="0" smtClean="0"/>
              <a:t>::string("I am class A.");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~A() {</a:t>
            </a:r>
          </a:p>
          <a:p>
            <a:pPr marL="0" indent="0">
              <a:buNone/>
            </a:pPr>
            <a:r>
              <a:rPr lang="en-US" dirty="0" smtClean="0"/>
              <a:t>        delete </a:t>
            </a:r>
            <a:r>
              <a:rPr lang="en-US" dirty="0" err="1" smtClean="0"/>
              <a:t>pStr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private: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::string* </a:t>
            </a:r>
            <a:r>
              <a:rPr lang="en-US" dirty="0" err="1" smtClean="0"/>
              <a:t>pStr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Destructor – when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Go out of scope: local / temporary object</a:t>
            </a:r>
          </a:p>
          <a:p>
            <a:r>
              <a:rPr lang="sv-SE" dirty="0"/>
              <a:t>d</a:t>
            </a:r>
            <a:r>
              <a:rPr lang="sv-SE" dirty="0" smtClean="0"/>
              <a:t>elete / delete []</a:t>
            </a:r>
            <a:br>
              <a:rPr lang="sv-SE" dirty="0" smtClean="0"/>
            </a:br>
            <a:r>
              <a:rPr lang="sv-SE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Base Class </a:t>
            </a:r>
            <a:r>
              <a:rPr lang="sv-SE" dirty="0"/>
              <a:t>D</a:t>
            </a:r>
            <a:r>
              <a:rPr lang="sv-SE" dirty="0" smtClean="0"/>
              <a:t>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Sometimes we see the following code...</a:t>
            </a:r>
          </a:p>
          <a:p>
            <a:pPr marL="0" indent="0">
              <a:buNone/>
            </a:pPr>
            <a:r>
              <a:rPr lang="sv-SE" dirty="0" smtClean="0"/>
              <a:t>class interface {</a:t>
            </a:r>
          </a:p>
          <a:p>
            <a:pPr marL="0" indent="0">
              <a:buNone/>
            </a:pPr>
            <a:r>
              <a:rPr lang="sv-SE" dirty="0"/>
              <a:t>p</a:t>
            </a:r>
            <a:r>
              <a:rPr lang="sv-SE" dirty="0" smtClean="0"/>
              <a:t>ublic:</a:t>
            </a:r>
          </a:p>
          <a:p>
            <a:pPr marL="0" indent="0">
              <a:buNone/>
            </a:pPr>
            <a:r>
              <a:rPr lang="sv-SE" dirty="0" smtClean="0"/>
              <a:t>   virtual ~interface() {};</a:t>
            </a:r>
          </a:p>
          <a:p>
            <a:pPr marL="0" indent="0">
              <a:buNone/>
            </a:pPr>
            <a:r>
              <a:rPr lang="sv-SE" dirty="0" smtClean="0"/>
              <a:t>}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Why virtual?</a:t>
            </a:r>
          </a:p>
        </p:txBody>
      </p:sp>
    </p:spTree>
    <p:extLst>
      <p:ext uri="{BB962C8B-B14F-4D97-AF65-F5344CB8AC3E}">
        <p14:creationId xmlns:p14="http://schemas.microsoft.com/office/powerpoint/2010/main" val="342769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Declare destructors virtual in polymorphic 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Let’s see a demo. (InheritanceDemo)</a:t>
            </a:r>
          </a:p>
          <a:p>
            <a:pPr lvl="1"/>
            <a:r>
              <a:rPr lang="sv-SE" dirty="0" smtClean="0"/>
              <a:t>Calling delete on a base class pointer pointing to a derived class object results in leakage. </a:t>
            </a:r>
          </a:p>
          <a:p>
            <a:pPr lvl="1"/>
            <a:r>
              <a:rPr lang="sv-SE" dirty="0" smtClean="0"/>
              <a:t>Only base class destructor is called. </a:t>
            </a:r>
          </a:p>
          <a:p>
            <a:pPr lvl="1"/>
            <a:r>
              <a:rPr lang="sv-SE" dirty="0" smtClean="0"/>
              <a:t>Derived class destructor is not invoked. </a:t>
            </a:r>
          </a:p>
          <a:p>
            <a:r>
              <a:rPr lang="sv-SE" dirty="0" smtClean="0"/>
              <a:t>Is it good to always declare destructor as virtual?</a:t>
            </a:r>
          </a:p>
          <a:p>
            <a:pPr lvl="1"/>
            <a:r>
              <a:rPr lang="sv-SE" dirty="0" smtClean="0"/>
              <a:t>Hmm... Not really, only when used as base class and polymorphic. </a:t>
            </a:r>
          </a:p>
          <a:p>
            <a:pPr lvl="1"/>
            <a:r>
              <a:rPr lang="sv-SE" dirty="0" smtClean="0"/>
              <a:t>Extra cost for _vptr for each obj and vtable.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5341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How Derived obj is constructed and destructed?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Base {</a:t>
            </a:r>
          </a:p>
          <a:p>
            <a:pPr marL="0" indent="0">
              <a:buNone/>
            </a:pPr>
            <a:r>
              <a:rPr lang="en-US" dirty="0" smtClean="0"/>
              <a:t>public:  explicit Base(</a:t>
            </a:r>
            <a:r>
              <a:rPr lang="en-US" dirty="0" err="1" smtClean="0"/>
              <a:t>const</a:t>
            </a:r>
            <a:r>
              <a:rPr lang="en-US" dirty="0" smtClean="0"/>
              <a:t> string </a:t>
            </a:r>
            <a:r>
              <a:rPr lang="en-US" dirty="0" err="1" smtClean="0"/>
              <a:t>str</a:t>
            </a:r>
            <a:r>
              <a:rPr lang="en-US" dirty="0" smtClean="0"/>
              <a:t>) : </a:t>
            </a:r>
            <a:r>
              <a:rPr lang="en-US" dirty="0" err="1" smtClean="0"/>
              <a:t>bStr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virtual ~Base();</a:t>
            </a:r>
          </a:p>
          <a:p>
            <a:pPr marL="0" indent="0">
              <a:buNone/>
            </a:pPr>
            <a:r>
              <a:rPr lang="en-US" dirty="0" smtClean="0"/>
              <a:t>private: string </a:t>
            </a:r>
            <a:r>
              <a:rPr lang="en-US" dirty="0" err="1" smtClean="0"/>
              <a:t>bStr</a:t>
            </a:r>
            <a:r>
              <a:rPr lang="en-US" dirty="0" smtClean="0"/>
              <a:t>;};</a:t>
            </a:r>
          </a:p>
          <a:p>
            <a:pPr marL="0" indent="0">
              <a:buNone/>
            </a:pPr>
            <a:r>
              <a:rPr lang="en-US" dirty="0" smtClean="0"/>
              <a:t>class Derived : public Base {</a:t>
            </a:r>
          </a:p>
          <a:p>
            <a:pPr marL="0" indent="0">
              <a:buNone/>
            </a:pPr>
            <a:r>
              <a:rPr lang="en-US" dirty="0" smtClean="0"/>
              <a:t>public: Derived(</a:t>
            </a:r>
            <a:r>
              <a:rPr lang="en-US" dirty="0" err="1" smtClean="0"/>
              <a:t>const</a:t>
            </a:r>
            <a:r>
              <a:rPr lang="en-US" dirty="0" smtClean="0"/>
              <a:t> string str1, </a:t>
            </a:r>
            <a:r>
              <a:rPr lang="en-US" dirty="0" err="1" smtClean="0"/>
              <a:t>const</a:t>
            </a:r>
            <a:r>
              <a:rPr lang="en-US" dirty="0" smtClean="0"/>
              <a:t> string str2);</a:t>
            </a:r>
          </a:p>
          <a:p>
            <a:pPr marL="0" indent="0">
              <a:buNone/>
            </a:pPr>
            <a:r>
              <a:rPr lang="en-US" dirty="0" smtClean="0"/>
              <a:t>             ~Derived();</a:t>
            </a:r>
          </a:p>
          <a:p>
            <a:pPr marL="0" indent="0">
              <a:buNone/>
            </a:pPr>
            <a:r>
              <a:rPr lang="en-US" dirty="0" smtClean="0"/>
              <a:t>private: string </a:t>
            </a:r>
            <a:r>
              <a:rPr lang="en-US" dirty="0" err="1" smtClean="0"/>
              <a:t>dStr</a:t>
            </a:r>
            <a:r>
              <a:rPr lang="en-US" dirty="0" smtClean="0"/>
              <a:t>;};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Destructors called in the reverse order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236192" y="411506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6813" y="261196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1091" y="175114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1472" y="342296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891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class A {</a:t>
            </a:r>
          </a:p>
          <a:p>
            <a:pPr marL="0" indent="0">
              <a:buNone/>
            </a:pPr>
            <a:r>
              <a:rPr lang="sv-SE" dirty="0" smtClean="0"/>
              <a:t>public: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A (const A&amp; rhs);</a:t>
            </a:r>
          </a:p>
          <a:p>
            <a:pPr marL="0" indent="0">
              <a:buNone/>
            </a:pPr>
            <a:r>
              <a:rPr lang="sv-SE" dirty="0" smtClean="0"/>
              <a:t>}</a:t>
            </a:r>
          </a:p>
          <a:p>
            <a:pPr marL="0" indent="0">
              <a:buNone/>
            </a:pPr>
            <a:endParaRPr lang="sv-SE" dirty="0"/>
          </a:p>
          <a:p>
            <a:r>
              <a:rPr lang="en-US" dirty="0" smtClean="0"/>
              <a:t>Compiler declares it only if the user hasn't declared one. Defined if used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Copy Constructor – when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a1;</a:t>
            </a:r>
          </a:p>
          <a:p>
            <a:r>
              <a:rPr lang="sv-SE" dirty="0" smtClean="0"/>
              <a:t>A a2(a1);</a:t>
            </a:r>
          </a:p>
          <a:p>
            <a:r>
              <a:rPr lang="sv-SE" dirty="0" smtClean="0"/>
              <a:t>A a3 = a1;</a:t>
            </a:r>
          </a:p>
          <a:p>
            <a:r>
              <a:rPr lang="sv-SE" dirty="0" smtClean="0"/>
              <a:t>Function input argument pass-by value</a:t>
            </a:r>
          </a:p>
          <a:p>
            <a:pPr marL="457200" lvl="1" indent="0">
              <a:buNone/>
            </a:pPr>
            <a:r>
              <a:rPr lang="sv-SE" dirty="0" smtClean="0"/>
              <a:t>void function1(A a) {...};</a:t>
            </a:r>
          </a:p>
          <a:p>
            <a:r>
              <a:rPr lang="sv-SE" dirty="0" smtClean="0"/>
              <a:t>Function return type</a:t>
            </a:r>
          </a:p>
          <a:p>
            <a:pPr marL="457200" lvl="1" indent="0">
              <a:buNone/>
            </a:pPr>
            <a:r>
              <a:rPr lang="sv-SE" dirty="0" smtClean="0"/>
              <a:t>A function2() { // return A type};</a:t>
            </a:r>
          </a:p>
          <a:p>
            <a:pPr marL="0" indent="0">
              <a:buNone/>
            </a:pPr>
            <a:r>
              <a:rPr lang="sv-SE" dirty="0"/>
              <a:t>e</a:t>
            </a:r>
            <a:r>
              <a:rPr lang="sv-SE" dirty="0" smtClean="0"/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9676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Implicitly-declared Copy </a:t>
            </a:r>
            <a:r>
              <a:rPr lang="en-US" dirty="0"/>
              <a:t>C</a:t>
            </a:r>
            <a:r>
              <a:rPr lang="en-US" dirty="0" smtClean="0"/>
              <a:t>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Binary copy primitive types</a:t>
            </a:r>
          </a:p>
          <a:p>
            <a:r>
              <a:rPr lang="sv-SE" dirty="0" smtClean="0"/>
              <a:t>Call copy constructor for each member</a:t>
            </a:r>
            <a:r>
              <a:rPr lang="en-US" dirty="0" smtClean="0"/>
              <a:t> variable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2294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Class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the compiler do for an empty class?</a:t>
            </a:r>
          </a:p>
          <a:p>
            <a:pPr marL="0" indent="0">
              <a:buNone/>
            </a:pPr>
            <a:r>
              <a:rPr lang="en-US" dirty="0" smtClean="0"/>
              <a:t>Class A {}; 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457200" lvl="1" indent="0">
              <a:buNone/>
            </a:pPr>
            <a:r>
              <a:rPr lang="en-US" dirty="0" smtClean="0"/>
              <a:t>A a1;  // default constructor</a:t>
            </a:r>
          </a:p>
          <a:p>
            <a:pPr marL="457200" lvl="1" indent="0">
              <a:buNone/>
            </a:pPr>
            <a:r>
              <a:rPr lang="en-US" dirty="0" smtClean="0"/>
              <a:t>A a2(a1);  // copy constructor</a:t>
            </a:r>
          </a:p>
          <a:p>
            <a:pPr marL="457200" lvl="1" indent="0">
              <a:buNone/>
            </a:pPr>
            <a:r>
              <a:rPr lang="en-US" dirty="0" smtClean="0"/>
              <a:t>a1 = a2;  // assignment operator</a:t>
            </a:r>
          </a:p>
          <a:p>
            <a:pPr marL="457200" lvl="1" indent="0">
              <a:buNone/>
            </a:pPr>
            <a:r>
              <a:rPr lang="en-US" dirty="0" smtClean="0"/>
              <a:t>A a3 = a2; // 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// -&gt; copy constructor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// destructor</a:t>
            </a:r>
          </a:p>
        </p:txBody>
      </p:sp>
    </p:spTree>
    <p:extLst>
      <p:ext uri="{BB962C8B-B14F-4D97-AF65-F5344CB8AC3E}">
        <p14:creationId xmlns:p14="http://schemas.microsoft.com/office/powerpoint/2010/main" val="2286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en-US" dirty="0" smtClean="0"/>
              <a:t>   A&amp; operator=(</a:t>
            </a:r>
            <a:r>
              <a:rPr lang="en-US" dirty="0" err="1" smtClean="0"/>
              <a:t>const</a:t>
            </a:r>
            <a:r>
              <a:rPr lang="en-US" dirty="0" smtClean="0"/>
              <a:t> A&amp; </a:t>
            </a:r>
            <a:r>
              <a:rPr lang="en-US" dirty="0" err="1" smtClean="0"/>
              <a:t>rhs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sv-SE" dirty="0" smtClean="0"/>
              <a:t>Typical usage: A a1, a2; a1 = a2;</a:t>
            </a:r>
            <a:endParaRPr lang="sv-SE" sz="2800" dirty="0" smtClean="0"/>
          </a:p>
          <a:p>
            <a:r>
              <a:rPr lang="sv-SE" dirty="0" smtClean="0"/>
              <a:t>Why return value is a reference to A?</a:t>
            </a:r>
          </a:p>
          <a:p>
            <a:pPr marL="457200" lvl="1" indent="0">
              <a:buNone/>
            </a:pPr>
            <a:r>
              <a:rPr lang="sv-SE" dirty="0" smtClean="0"/>
              <a:t>Considering this example</a:t>
            </a:r>
          </a:p>
          <a:p>
            <a:pPr marL="457200" lvl="1" indent="0">
              <a:buNone/>
            </a:pPr>
            <a:r>
              <a:rPr lang="sv-SE" dirty="0" smtClean="0"/>
              <a:t>int x, y, z;</a:t>
            </a:r>
          </a:p>
          <a:p>
            <a:pPr marL="457200" lvl="1" indent="0">
              <a:buNone/>
            </a:pPr>
            <a:r>
              <a:rPr lang="sv-SE" dirty="0" smtClean="0"/>
              <a:t>x = y = z = 1;</a:t>
            </a:r>
            <a:endParaRPr lang="en-US" dirty="0" smtClean="0"/>
          </a:p>
          <a:p>
            <a:pPr marL="0" indent="0">
              <a:buNone/>
            </a:pPr>
            <a:r>
              <a:rPr lang="sv-SE" dirty="0" smtClean="0"/>
              <a:t>Return a reference to *this</a:t>
            </a:r>
          </a:p>
        </p:txBody>
      </p:sp>
    </p:spTree>
    <p:extLst>
      <p:ext uri="{BB962C8B-B14F-4D97-AF65-F5344CB8AC3E}">
        <p14:creationId xmlns:p14="http://schemas.microsoft.com/office/powerpoint/2010/main" val="16721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Self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 A {...}</a:t>
            </a:r>
          </a:p>
          <a:p>
            <a:pPr marL="457200" lvl="1" indent="0">
              <a:buNone/>
            </a:pPr>
            <a:r>
              <a:rPr lang="sv-SE" dirty="0" smtClean="0"/>
              <a:t>A a;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a</a:t>
            </a:r>
            <a:r>
              <a:rPr lang="en-US" dirty="0" smtClean="0"/>
              <a:t> = a;</a:t>
            </a:r>
            <a:endParaRPr lang="sv-SE" dirty="0"/>
          </a:p>
          <a:p>
            <a:pPr marL="0" indent="0">
              <a:buNone/>
            </a:pPr>
            <a:r>
              <a:rPr lang="sv-SE" dirty="0" smtClean="0"/>
              <a:t>Hmm... Do we need to handle it?</a:t>
            </a:r>
          </a:p>
          <a:p>
            <a:pPr marL="0" indent="0">
              <a:buNone/>
            </a:pPr>
            <a:r>
              <a:rPr lang="sv-SE" dirty="0" smtClean="0"/>
              <a:t>Yes.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7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en-US" dirty="0" smtClean="0"/>
              <a:t>ule of </a:t>
            </a:r>
            <a:r>
              <a:rPr lang="en-US" altLang="zh-CN" dirty="0" smtClean="0"/>
              <a:t>T</a:t>
            </a:r>
            <a:r>
              <a:rPr lang="en-US" dirty="0" smtClean="0"/>
              <a:t>hree (</a:t>
            </a:r>
            <a:r>
              <a:rPr lang="en-US" dirty="0" smtClean="0"/>
              <a:t>Prior to C++11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known as the Law of The Big Three or The Big Three</a:t>
            </a:r>
          </a:p>
          <a:p>
            <a:r>
              <a:rPr lang="en-US" dirty="0" smtClean="0"/>
              <a:t>if a class defines one (or more) of the following it should probably explicitly define all three:</a:t>
            </a:r>
          </a:p>
          <a:p>
            <a:pPr lvl="1"/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copy constructor</a:t>
            </a:r>
          </a:p>
          <a:p>
            <a:pPr lvl="1"/>
            <a:r>
              <a:rPr lang="en-US" dirty="0" smtClean="0"/>
              <a:t>copy assignment operator</a:t>
            </a:r>
          </a:p>
          <a:p>
            <a:r>
              <a:rPr lang="en-US" dirty="0"/>
              <a:t>R</a:t>
            </a:r>
            <a:r>
              <a:rPr lang="en-US" dirty="0" smtClean="0"/>
              <a:t>ule of Five </a:t>
            </a:r>
            <a:r>
              <a:rPr lang="en-US" dirty="0"/>
              <a:t>(</a:t>
            </a:r>
            <a:r>
              <a:rPr lang="en-US" dirty="0" smtClean="0"/>
              <a:t>C++ 11):</a:t>
            </a:r>
          </a:p>
          <a:p>
            <a:pPr lvl="1"/>
            <a:r>
              <a:rPr lang="en-US" dirty="0" smtClean="0"/>
              <a:t>copy assignment operator</a:t>
            </a:r>
          </a:p>
          <a:p>
            <a:pPr lvl="1"/>
            <a:r>
              <a:rPr lang="en-US" dirty="0" smtClean="0"/>
              <a:t>move assignment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Explicitly disallow the use of compiler-generated functions you do not want.</a:t>
            </a:r>
            <a:endParaRPr lang="sv-S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smtClean="0"/>
              <a:t>Example: Do not want an object to be copied</a:t>
            </a:r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0586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 smtClean="0"/>
              <a:t>Declare copy constructor and assignment operator to be private (and do not define them)</a:t>
            </a:r>
          </a:p>
          <a:p>
            <a:pPr marL="0" indent="0">
              <a:buNone/>
            </a:pPr>
            <a:r>
              <a:rPr lang="sv-SE" dirty="0" smtClean="0"/>
              <a:t>class Uncopyable {</a:t>
            </a:r>
          </a:p>
          <a:p>
            <a:pPr marL="0" indent="0">
              <a:buNone/>
            </a:pPr>
            <a:r>
              <a:rPr lang="sv-SE" dirty="0" smtClean="0"/>
              <a:t>private:</a:t>
            </a:r>
          </a:p>
          <a:p>
            <a:pPr marL="0" indent="0">
              <a:buNone/>
            </a:pPr>
            <a:r>
              <a:rPr lang="sv-SE" dirty="0" smtClean="0"/>
              <a:t>  Uncopyable(const Uncopyable&amp;);</a:t>
            </a:r>
          </a:p>
          <a:p>
            <a:pPr marL="0" indent="0">
              <a:buNone/>
            </a:pPr>
            <a:r>
              <a:rPr lang="sv-SE" dirty="0" smtClean="0"/>
              <a:t>  Uncopyable&amp; operator=(const Uncopyable&amp;);</a:t>
            </a:r>
          </a:p>
          <a:p>
            <a:pPr marL="0" indent="0">
              <a:buNone/>
            </a:pPr>
            <a:r>
              <a:rPr lang="sv-SE" dirty="0" smtClean="0"/>
              <a:t>} </a:t>
            </a:r>
          </a:p>
          <a:p>
            <a:pPr marL="0" indent="0">
              <a:buNone/>
            </a:pPr>
            <a:r>
              <a:rPr lang="sv-SE" dirty="0" smtClean="0"/>
              <a:t>Note: </a:t>
            </a:r>
          </a:p>
          <a:p>
            <a:pPr marL="0" indent="0">
              <a:buNone/>
            </a:pPr>
            <a:r>
              <a:rPr lang="sv-SE" dirty="0" smtClean="0"/>
              <a:t>MTAS/TSP, needs to implement all functions/methods because the compiler could not detect error for calling a declared but not defined class method during compilation time, but indeed result in CA during runtime.</a:t>
            </a:r>
            <a:endParaRPr lang="sv-S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Inherit from an Uncopyable class</a:t>
            </a:r>
            <a:br>
              <a:rPr lang="sv-SE" dirty="0" smtClean="0"/>
            </a:br>
            <a:r>
              <a:rPr lang="sv-SE" dirty="0" smtClean="0"/>
              <a:t>class A : public Uncopyable {...}</a:t>
            </a:r>
            <a:endParaRPr lang="sv-SE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93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Class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A {</a:t>
            </a:r>
          </a:p>
          <a:p>
            <a:pPr marL="0" indent="0">
              <a:buNone/>
            </a:pPr>
            <a:r>
              <a:rPr lang="en-US" dirty="0" smtClean="0"/>
              <a:t>public:</a:t>
            </a:r>
          </a:p>
          <a:p>
            <a:pPr marL="0" indent="0">
              <a:buNone/>
            </a:pPr>
            <a:r>
              <a:rPr lang="en-US" dirty="0" smtClean="0"/>
              <a:t>    A();</a:t>
            </a:r>
          </a:p>
          <a:p>
            <a:pPr marL="0" indent="0">
              <a:buNone/>
            </a:pPr>
            <a:r>
              <a:rPr lang="en-US" dirty="0" smtClean="0"/>
              <a:t>    A(</a:t>
            </a:r>
            <a:r>
              <a:rPr lang="en-US" dirty="0" err="1" smtClean="0"/>
              <a:t>const</a:t>
            </a:r>
            <a:r>
              <a:rPr lang="en-US" dirty="0" smtClean="0"/>
              <a:t> A&amp; </a:t>
            </a:r>
            <a:r>
              <a:rPr lang="en-US" dirty="0" err="1" smtClean="0"/>
              <a:t>rhs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~A();</a:t>
            </a:r>
          </a:p>
          <a:p>
            <a:pPr marL="0" indent="0">
              <a:buNone/>
            </a:pPr>
            <a:r>
              <a:rPr lang="en-US" dirty="0" smtClean="0"/>
              <a:t>    A&amp; operator=(</a:t>
            </a:r>
            <a:r>
              <a:rPr lang="en-US" dirty="0" err="1" smtClean="0"/>
              <a:t>const</a:t>
            </a:r>
            <a:r>
              <a:rPr lang="en-US" dirty="0" smtClean="0"/>
              <a:t> A&amp; </a:t>
            </a:r>
            <a:r>
              <a:rPr lang="en-US" dirty="0" err="1" smtClean="0"/>
              <a:t>rhs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Complier Generated 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dirty="0"/>
              <a:t>++</a:t>
            </a:r>
            <a:r>
              <a:rPr lang="en-US" dirty="0" smtClean="0"/>
              <a:t>03:</a:t>
            </a:r>
            <a:endParaRPr lang="en-US" dirty="0"/>
          </a:p>
          <a:p>
            <a:pPr lvl="1"/>
            <a:r>
              <a:rPr lang="en-US" b="1" dirty="0"/>
              <a:t>Default </a:t>
            </a:r>
            <a:r>
              <a:rPr lang="en-US" b="1" dirty="0" smtClean="0"/>
              <a:t>constructor</a:t>
            </a:r>
          </a:p>
          <a:p>
            <a:pPr lvl="1"/>
            <a:r>
              <a:rPr lang="en-US" b="1" dirty="0" smtClean="0"/>
              <a:t>Copy constructor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Copy-assignment operator</a:t>
            </a:r>
          </a:p>
          <a:p>
            <a:pPr lvl="1"/>
            <a:r>
              <a:rPr lang="en-US" b="1" dirty="0" smtClean="0"/>
              <a:t>Destructor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++11 </a:t>
            </a:r>
            <a:r>
              <a:rPr lang="en-US" dirty="0" smtClean="0"/>
              <a:t>two extra:</a:t>
            </a:r>
            <a:endParaRPr lang="en-US" dirty="0"/>
          </a:p>
          <a:p>
            <a:pPr lvl="1"/>
            <a:r>
              <a:rPr lang="en-US" b="1" dirty="0"/>
              <a:t>Move constructor</a:t>
            </a:r>
            <a:endParaRPr lang="en-US" dirty="0"/>
          </a:p>
          <a:p>
            <a:pPr lvl="1"/>
            <a:r>
              <a:rPr lang="en-US" b="1" dirty="0"/>
              <a:t>Move-assignment </a:t>
            </a:r>
            <a:r>
              <a:rPr lang="en-US" b="1" dirty="0" smtClean="0"/>
              <a:t>operator</a:t>
            </a:r>
          </a:p>
          <a:p>
            <a:r>
              <a:rPr lang="sv-SE" dirty="0" smtClean="0"/>
              <a:t>Let’s see a 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Default constructor</a:t>
            </a:r>
          </a:p>
          <a:p>
            <a:r>
              <a:rPr lang="en-US" dirty="0" smtClean="0"/>
              <a:t>Copy constructor</a:t>
            </a:r>
          </a:p>
          <a:p>
            <a:r>
              <a:rPr lang="en-US" dirty="0" smtClean="0"/>
              <a:t>Destructor</a:t>
            </a:r>
          </a:p>
          <a:p>
            <a:r>
              <a:rPr lang="en-US" dirty="0" smtClean="0"/>
              <a:t>Assignment operator</a:t>
            </a:r>
          </a:p>
          <a:p>
            <a:r>
              <a:rPr lang="en-US" dirty="0" smtClean="0"/>
              <a:t>Move constructor</a:t>
            </a:r>
          </a:p>
          <a:p>
            <a:r>
              <a:rPr lang="en-US" dirty="0" smtClean="0"/>
              <a:t>Move-assignment operator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– 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input argument</a:t>
            </a:r>
          </a:p>
          <a:p>
            <a:r>
              <a:rPr lang="en-US" dirty="0" smtClean="0"/>
              <a:t>If no user specified constructor, the complier generates one.</a:t>
            </a:r>
          </a:p>
          <a:p>
            <a:pPr marL="457200" lvl="1" indent="0">
              <a:buNone/>
            </a:pPr>
            <a:r>
              <a:rPr lang="en-US" dirty="0" smtClean="0"/>
              <a:t>class A {</a:t>
            </a:r>
          </a:p>
          <a:p>
            <a:pPr marL="457200" lvl="1" indent="0">
              <a:buNone/>
            </a:pPr>
            <a:r>
              <a:rPr lang="en-US" dirty="0" smtClean="0"/>
              <a:t>public:</a:t>
            </a:r>
          </a:p>
          <a:p>
            <a:pPr marL="914400" lvl="2" indent="0">
              <a:buNone/>
            </a:pPr>
            <a:r>
              <a:rPr lang="en-US" sz="2400" dirty="0" smtClean="0"/>
              <a:t>A();</a:t>
            </a:r>
          </a:p>
          <a:p>
            <a:pPr marL="457200" lvl="1" indent="0">
              <a:buNone/>
            </a:pPr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68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 – when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 a;</a:t>
            </a:r>
          </a:p>
          <a:p>
            <a:r>
              <a:rPr lang="sv-SE" dirty="0" smtClean="0"/>
              <a:t>A* pa = new A();</a:t>
            </a:r>
          </a:p>
          <a:p>
            <a:r>
              <a:rPr lang="sv-SE" dirty="0" smtClean="0"/>
              <a:t>Array of A</a:t>
            </a:r>
            <a:endParaRPr lang="sv-SE" dirty="0" smtClean="0"/>
          </a:p>
          <a:p>
            <a:r>
              <a:rPr lang="sv-SE" dirty="0" smtClean="0"/>
              <a:t>Inheritance: </a:t>
            </a:r>
            <a:br>
              <a:rPr lang="sv-SE" dirty="0" smtClean="0"/>
            </a:br>
            <a:r>
              <a:rPr lang="sv-SE" dirty="0" smtClean="0"/>
              <a:t>Derived class may call the default constructor of the base class</a:t>
            </a:r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492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Initializing private member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v-SE" dirty="0" smtClean="0"/>
              <a:t>How do we implement the default constructor of the following class A?</a:t>
            </a:r>
          </a:p>
          <a:p>
            <a:pPr marL="0" indent="0">
              <a:buNone/>
            </a:pPr>
            <a:r>
              <a:rPr lang="sv-SE" dirty="0" smtClean="0"/>
              <a:t>class Other {...};</a:t>
            </a:r>
          </a:p>
          <a:p>
            <a:pPr marL="0" indent="0">
              <a:buNone/>
            </a:pPr>
            <a:r>
              <a:rPr lang="sv-SE" dirty="0" smtClean="0"/>
              <a:t>class A {</a:t>
            </a:r>
          </a:p>
          <a:p>
            <a:pPr marL="0" indent="0">
              <a:buNone/>
            </a:pPr>
            <a:r>
              <a:rPr lang="sv-SE" dirty="0"/>
              <a:t>p</a:t>
            </a:r>
            <a:r>
              <a:rPr lang="sv-SE" dirty="0" smtClean="0"/>
              <a:t>ublic:</a:t>
            </a:r>
          </a:p>
          <a:p>
            <a:pPr marL="0" indent="0">
              <a:buNone/>
            </a:pPr>
            <a:r>
              <a:rPr lang="sv-SE" dirty="0" smtClean="0"/>
              <a:t>   A();</a:t>
            </a:r>
          </a:p>
          <a:p>
            <a:pPr marL="0" indent="0">
              <a:buNone/>
            </a:pPr>
            <a:r>
              <a:rPr lang="sv-SE" dirty="0" smtClean="0"/>
              <a:t>private:</a:t>
            </a:r>
          </a:p>
          <a:p>
            <a:pPr marL="0" indent="0">
              <a:buNone/>
            </a:pPr>
            <a:r>
              <a:rPr lang="sv-SE" dirty="0" smtClean="0"/>
              <a:t>   int mInt;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std::string mStr;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std::vector&lt;int&gt; mVec;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  Other* mOther;</a:t>
            </a:r>
          </a:p>
          <a:p>
            <a:pPr marL="0" indent="0">
              <a:buNone/>
            </a:pPr>
            <a:r>
              <a:rPr lang="sv-SE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83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</TotalTime>
  <Words>1254</Words>
  <Application>Microsoft Office PowerPoint</Application>
  <PresentationFormat>Widescreen</PresentationFormat>
  <Paragraphs>256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Arial</vt:lpstr>
      <vt:lpstr>Calibri</vt:lpstr>
      <vt:lpstr>Calibri Light</vt:lpstr>
      <vt:lpstr>Office Theme</vt:lpstr>
      <vt:lpstr>C++ Techniques 01 Compiler Generated Methods</vt:lpstr>
      <vt:lpstr>Empty Class</vt:lpstr>
      <vt:lpstr>Empty Class Cont’d</vt:lpstr>
      <vt:lpstr>Empty Class Cont’d</vt:lpstr>
      <vt:lpstr>Complier Generated Default Methods</vt:lpstr>
      <vt:lpstr>Agenda</vt:lpstr>
      <vt:lpstr>Constructors – Default Constructor</vt:lpstr>
      <vt:lpstr>Default Constructor – when used?</vt:lpstr>
      <vt:lpstr>Initializing private member variables</vt:lpstr>
      <vt:lpstr>This way?</vt:lpstr>
      <vt:lpstr>Member Initializer List</vt:lpstr>
      <vt:lpstr>Member Initializer List</vt:lpstr>
      <vt:lpstr>Initialization within Class Declaration (C++11)</vt:lpstr>
      <vt:lpstr>Call own constructor (C++11)</vt:lpstr>
      <vt:lpstr>Derived Class Constructor</vt:lpstr>
      <vt:lpstr>Single Argument Constructor</vt:lpstr>
      <vt:lpstr>Single Argument Constructor</vt:lpstr>
      <vt:lpstr>PowerPoint Presentation</vt:lpstr>
      <vt:lpstr>Destructor</vt:lpstr>
      <vt:lpstr>Destructor</vt:lpstr>
      <vt:lpstr>Destructor – when used?</vt:lpstr>
      <vt:lpstr>Base Class Destructor</vt:lpstr>
      <vt:lpstr>Declare destructors virtual in polymorphic base classes</vt:lpstr>
      <vt:lpstr>How Derived obj is constructed and destructed?</vt:lpstr>
      <vt:lpstr>PowerPoint Presentation</vt:lpstr>
      <vt:lpstr>Copy Constructor</vt:lpstr>
      <vt:lpstr>Copy Constructor – when used?</vt:lpstr>
      <vt:lpstr>Implicitly-declared Copy Constructor</vt:lpstr>
      <vt:lpstr>PowerPoint Presentation</vt:lpstr>
      <vt:lpstr>Assignment Operator</vt:lpstr>
      <vt:lpstr>Self Assignment</vt:lpstr>
      <vt:lpstr>PowerPoint Presentation</vt:lpstr>
      <vt:lpstr>Rule of Three (Prior to C++11)</vt:lpstr>
      <vt:lpstr>Explicitly disallow the use of compiler-generated functions you do not want.</vt:lpstr>
      <vt:lpstr>Solution 1</vt:lpstr>
      <vt:lpstr>Solution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Techniques 01 Compiler Generated Methods</dc:title>
  <dc:creator>winnie darkblue</dc:creator>
  <cp:lastModifiedBy>winnie darkblue</cp:lastModifiedBy>
  <cp:revision>84</cp:revision>
  <dcterms:created xsi:type="dcterms:W3CDTF">2016-05-14T15:02:54Z</dcterms:created>
  <dcterms:modified xsi:type="dcterms:W3CDTF">2016-05-17T21:38:12Z</dcterms:modified>
</cp:coreProperties>
</file>