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3" r:id="rId5"/>
    <p:sldId id="259" r:id="rId6"/>
    <p:sldId id="257" r:id="rId7"/>
    <p:sldId id="261" r:id="rId8"/>
    <p:sldId id="262" r:id="rId9"/>
    <p:sldId id="266" r:id="rId10"/>
    <p:sldId id="267" r:id="rId11"/>
    <p:sldId id="268" r:id="rId12"/>
    <p:sldId id="269" r:id="rId13"/>
    <p:sldId id="270" r:id="rId14"/>
    <p:sldId id="282" r:id="rId15"/>
    <p:sldId id="274" r:id="rId16"/>
    <p:sldId id="271" r:id="rId17"/>
    <p:sldId id="272" r:id="rId18"/>
    <p:sldId id="283" r:id="rId19"/>
    <p:sldId id="284" r:id="rId20"/>
    <p:sldId id="285" r:id="rId21"/>
    <p:sldId id="286" r:id="rId22"/>
    <p:sldId id="287" r:id="rId23"/>
    <p:sldId id="288" r:id="rId24"/>
    <p:sldId id="292" r:id="rId25"/>
    <p:sldId id="289" r:id="rId26"/>
    <p:sldId id="275" r:id="rId27"/>
    <p:sldId id="277" r:id="rId28"/>
    <p:sldId id="278" r:id="rId29"/>
    <p:sldId id="290" r:id="rId30"/>
    <p:sldId id="291" r:id="rId31"/>
    <p:sldId id="302" r:id="rId32"/>
    <p:sldId id="297" r:id="rId33"/>
    <p:sldId id="298" r:id="rId34"/>
    <p:sldId id="299" r:id="rId35"/>
    <p:sldId id="300" r:id="rId36"/>
    <p:sldId id="301" r:id="rId37"/>
    <p:sldId id="304" r:id="rId38"/>
    <p:sldId id="303" r:id="rId39"/>
    <p:sldId id="293" r:id="rId40"/>
    <p:sldId id="273" r:id="rId41"/>
    <p:sldId id="276" r:id="rId42"/>
    <p:sldId id="280" r:id="rId43"/>
    <p:sldId id="281" r:id="rId44"/>
    <p:sldId id="295" r:id="rId45"/>
    <p:sldId id="29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660"/>
  </p:normalViewPr>
  <p:slideViewPr>
    <p:cSldViewPr snapToGrid="0">
      <p:cViewPr varScale="1">
        <p:scale>
          <a:sx n="111" d="100"/>
          <a:sy n="111" d="100"/>
        </p:scale>
        <p:origin x="82" y="5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EA96FA-3D96-4A2C-8E4B-28FCA58AAC7D}" type="datetimeFigureOut">
              <a:rPr lang="en-US" smtClean="0"/>
              <a:t>5/14/2016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8C949-E26C-4B55-AA12-B5064E261CC7}" type="slidenum">
              <a:rPr lang="en-US" smtClean="0"/>
              <a:t>‹#›</a:t>
            </a:fld>
            <a:endParaRPr lang="en-US"/>
          </a:p>
        </p:txBody>
      </p:sp>
    </p:spTree>
    <p:extLst>
      <p:ext uri="{BB962C8B-B14F-4D97-AF65-F5344CB8AC3E}">
        <p14:creationId xmlns:p14="http://schemas.microsoft.com/office/powerpoint/2010/main" val="2079344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EA96FA-3D96-4A2C-8E4B-28FCA58AAC7D}" type="datetimeFigureOut">
              <a:rPr lang="en-US" smtClean="0"/>
              <a:t>5/14/2016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8C949-E26C-4B55-AA12-B5064E261CC7}" type="slidenum">
              <a:rPr lang="en-US" smtClean="0"/>
              <a:t>‹#›</a:t>
            </a:fld>
            <a:endParaRPr lang="en-US"/>
          </a:p>
        </p:txBody>
      </p:sp>
    </p:spTree>
    <p:extLst>
      <p:ext uri="{BB962C8B-B14F-4D97-AF65-F5344CB8AC3E}">
        <p14:creationId xmlns:p14="http://schemas.microsoft.com/office/powerpoint/2010/main" val="180878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EA96FA-3D96-4A2C-8E4B-28FCA58AAC7D}" type="datetimeFigureOut">
              <a:rPr lang="en-US" smtClean="0"/>
              <a:t>5/14/2016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8C949-E26C-4B55-AA12-B5064E261CC7}" type="slidenum">
              <a:rPr lang="en-US" smtClean="0"/>
              <a:t>‹#›</a:t>
            </a:fld>
            <a:endParaRPr lang="en-US"/>
          </a:p>
        </p:txBody>
      </p:sp>
    </p:spTree>
    <p:extLst>
      <p:ext uri="{BB962C8B-B14F-4D97-AF65-F5344CB8AC3E}">
        <p14:creationId xmlns:p14="http://schemas.microsoft.com/office/powerpoint/2010/main" val="2115773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EA96FA-3D96-4A2C-8E4B-28FCA58AAC7D}" type="datetimeFigureOut">
              <a:rPr lang="en-US" smtClean="0"/>
              <a:t>5/14/2016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8C949-E26C-4B55-AA12-B5064E261CC7}" type="slidenum">
              <a:rPr lang="en-US" smtClean="0"/>
              <a:t>‹#›</a:t>
            </a:fld>
            <a:endParaRPr lang="en-US"/>
          </a:p>
        </p:txBody>
      </p:sp>
    </p:spTree>
    <p:extLst>
      <p:ext uri="{BB962C8B-B14F-4D97-AF65-F5344CB8AC3E}">
        <p14:creationId xmlns:p14="http://schemas.microsoft.com/office/powerpoint/2010/main" val="328277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EA96FA-3D96-4A2C-8E4B-28FCA58AAC7D}" type="datetimeFigureOut">
              <a:rPr lang="en-US" smtClean="0"/>
              <a:t>5/14/2016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8C949-E26C-4B55-AA12-B5064E261CC7}" type="slidenum">
              <a:rPr lang="en-US" smtClean="0"/>
              <a:t>‹#›</a:t>
            </a:fld>
            <a:endParaRPr lang="en-US"/>
          </a:p>
        </p:txBody>
      </p:sp>
    </p:spTree>
    <p:extLst>
      <p:ext uri="{BB962C8B-B14F-4D97-AF65-F5344CB8AC3E}">
        <p14:creationId xmlns:p14="http://schemas.microsoft.com/office/powerpoint/2010/main" val="1339285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EA96FA-3D96-4A2C-8E4B-28FCA58AAC7D}" type="datetimeFigureOut">
              <a:rPr lang="en-US" smtClean="0"/>
              <a:t>5/14/2016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8C949-E26C-4B55-AA12-B5064E261CC7}" type="slidenum">
              <a:rPr lang="en-US" smtClean="0"/>
              <a:t>‹#›</a:t>
            </a:fld>
            <a:endParaRPr lang="en-US"/>
          </a:p>
        </p:txBody>
      </p:sp>
    </p:spTree>
    <p:extLst>
      <p:ext uri="{BB962C8B-B14F-4D97-AF65-F5344CB8AC3E}">
        <p14:creationId xmlns:p14="http://schemas.microsoft.com/office/powerpoint/2010/main" val="2868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EA96FA-3D96-4A2C-8E4B-28FCA58AAC7D}" type="datetimeFigureOut">
              <a:rPr lang="en-US" smtClean="0"/>
              <a:t>5/14/2016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88C949-E26C-4B55-AA12-B5064E261CC7}" type="slidenum">
              <a:rPr lang="en-US" smtClean="0"/>
              <a:t>‹#›</a:t>
            </a:fld>
            <a:endParaRPr lang="en-US"/>
          </a:p>
        </p:txBody>
      </p:sp>
    </p:spTree>
    <p:extLst>
      <p:ext uri="{BB962C8B-B14F-4D97-AF65-F5344CB8AC3E}">
        <p14:creationId xmlns:p14="http://schemas.microsoft.com/office/powerpoint/2010/main" val="3790339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EA96FA-3D96-4A2C-8E4B-28FCA58AAC7D}" type="datetimeFigureOut">
              <a:rPr lang="en-US" smtClean="0"/>
              <a:t>5/14/2016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88C949-E26C-4B55-AA12-B5064E261CC7}" type="slidenum">
              <a:rPr lang="en-US" smtClean="0"/>
              <a:t>‹#›</a:t>
            </a:fld>
            <a:endParaRPr lang="en-US"/>
          </a:p>
        </p:txBody>
      </p:sp>
    </p:spTree>
    <p:extLst>
      <p:ext uri="{BB962C8B-B14F-4D97-AF65-F5344CB8AC3E}">
        <p14:creationId xmlns:p14="http://schemas.microsoft.com/office/powerpoint/2010/main" val="1291726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A96FA-3D96-4A2C-8E4B-28FCA58AAC7D}" type="datetimeFigureOut">
              <a:rPr lang="en-US" smtClean="0"/>
              <a:t>5/14/2016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88C949-E26C-4B55-AA12-B5064E261CC7}" type="slidenum">
              <a:rPr lang="en-US" smtClean="0"/>
              <a:t>‹#›</a:t>
            </a:fld>
            <a:endParaRPr lang="en-US"/>
          </a:p>
        </p:txBody>
      </p:sp>
    </p:spTree>
    <p:extLst>
      <p:ext uri="{BB962C8B-B14F-4D97-AF65-F5344CB8AC3E}">
        <p14:creationId xmlns:p14="http://schemas.microsoft.com/office/powerpoint/2010/main" val="3803781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EA96FA-3D96-4A2C-8E4B-28FCA58AAC7D}" type="datetimeFigureOut">
              <a:rPr lang="en-US" smtClean="0"/>
              <a:t>5/14/2016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8C949-E26C-4B55-AA12-B5064E261CC7}" type="slidenum">
              <a:rPr lang="en-US" smtClean="0"/>
              <a:t>‹#›</a:t>
            </a:fld>
            <a:endParaRPr lang="en-US"/>
          </a:p>
        </p:txBody>
      </p:sp>
    </p:spTree>
    <p:extLst>
      <p:ext uri="{BB962C8B-B14F-4D97-AF65-F5344CB8AC3E}">
        <p14:creationId xmlns:p14="http://schemas.microsoft.com/office/powerpoint/2010/main" val="56077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EA96FA-3D96-4A2C-8E4B-28FCA58AAC7D}" type="datetimeFigureOut">
              <a:rPr lang="en-US" smtClean="0"/>
              <a:t>5/14/2016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8C949-E26C-4B55-AA12-B5064E261CC7}" type="slidenum">
              <a:rPr lang="en-US" smtClean="0"/>
              <a:t>‹#›</a:t>
            </a:fld>
            <a:endParaRPr lang="en-US"/>
          </a:p>
        </p:txBody>
      </p:sp>
    </p:spTree>
    <p:extLst>
      <p:ext uri="{BB962C8B-B14F-4D97-AF65-F5344CB8AC3E}">
        <p14:creationId xmlns:p14="http://schemas.microsoft.com/office/powerpoint/2010/main" val="2807797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A96FA-3D96-4A2C-8E4B-28FCA58AAC7D}" type="datetimeFigureOut">
              <a:rPr lang="en-US" smtClean="0"/>
              <a:t>5/14/2016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8C949-E26C-4B55-AA12-B5064E261CC7}" type="slidenum">
              <a:rPr lang="en-US" smtClean="0"/>
              <a:t>‹#›</a:t>
            </a:fld>
            <a:endParaRPr lang="en-US"/>
          </a:p>
        </p:txBody>
      </p:sp>
    </p:spTree>
    <p:extLst>
      <p:ext uri="{BB962C8B-B14F-4D97-AF65-F5344CB8AC3E}">
        <p14:creationId xmlns:p14="http://schemas.microsoft.com/office/powerpoint/2010/main" val="1377354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 Techniques 01</a:t>
            </a:r>
            <a:br>
              <a:rPr lang="en-US" dirty="0" smtClean="0"/>
            </a:br>
            <a:r>
              <a:rPr lang="en-US" dirty="0" smtClean="0"/>
              <a:t>Compiler Generated Methods</a:t>
            </a:r>
            <a:endParaRPr lang="en-US" dirty="0"/>
          </a:p>
        </p:txBody>
      </p:sp>
      <p:sp>
        <p:nvSpPr>
          <p:cNvPr id="3" name="Subtitle 2"/>
          <p:cNvSpPr>
            <a:spLocks noGrp="1"/>
          </p:cNvSpPr>
          <p:nvPr>
            <p:ph type="subTitle" idx="1"/>
          </p:nvPr>
        </p:nvSpPr>
        <p:spPr/>
        <p:txBody>
          <a:bodyPr/>
          <a:lstStyle/>
          <a:p>
            <a:r>
              <a:rPr lang="en-US" dirty="0" smtClean="0"/>
              <a:t>Yi Gong</a:t>
            </a:r>
            <a:endParaRPr lang="en-US" dirty="0"/>
          </a:p>
        </p:txBody>
      </p:sp>
    </p:spTree>
    <p:extLst>
      <p:ext uri="{BB962C8B-B14F-4D97-AF65-F5344CB8AC3E}">
        <p14:creationId xmlns:p14="http://schemas.microsoft.com/office/powerpoint/2010/main" val="2066363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This way?</a:t>
            </a:r>
            <a:endParaRPr lang="en-US" dirty="0" smtClean="0"/>
          </a:p>
        </p:txBody>
      </p:sp>
      <p:sp>
        <p:nvSpPr>
          <p:cNvPr id="3" name="Content Placeholder 2"/>
          <p:cNvSpPr>
            <a:spLocks noGrp="1"/>
          </p:cNvSpPr>
          <p:nvPr>
            <p:ph idx="1"/>
          </p:nvPr>
        </p:nvSpPr>
        <p:spPr/>
        <p:txBody>
          <a:bodyPr/>
          <a:lstStyle/>
          <a:p>
            <a:pPr marL="0" indent="0">
              <a:buNone/>
            </a:pPr>
            <a:r>
              <a:rPr lang="en-US" altLang="zh-CN" dirty="0" smtClean="0"/>
              <a:t>A</a:t>
            </a:r>
            <a:r>
              <a:rPr lang="sv-SE" altLang="zh-CN" dirty="0" smtClean="0"/>
              <a:t>::A() {</a:t>
            </a:r>
          </a:p>
          <a:p>
            <a:pPr marL="0" indent="0">
              <a:buNone/>
            </a:pPr>
            <a:r>
              <a:rPr lang="sv-SE" dirty="0" smtClean="0"/>
              <a:t>   mInt = 0;</a:t>
            </a:r>
          </a:p>
          <a:p>
            <a:pPr marL="0" indent="0">
              <a:buNone/>
            </a:pPr>
            <a:r>
              <a:rPr lang="sv-SE" dirty="0" smtClean="0"/>
              <a:t>   mStr = ”A”;</a:t>
            </a:r>
          </a:p>
          <a:p>
            <a:pPr marL="0" indent="0">
              <a:buNone/>
            </a:pPr>
            <a:r>
              <a:rPr lang="sv-SE" dirty="0"/>
              <a:t> </a:t>
            </a:r>
            <a:r>
              <a:rPr lang="sv-SE" dirty="0" smtClean="0"/>
              <a:t>  mVec = {};</a:t>
            </a:r>
            <a:endParaRPr lang="sv-SE" dirty="0" smtClean="0"/>
          </a:p>
          <a:p>
            <a:pPr marL="0" indent="0">
              <a:buNone/>
            </a:pPr>
            <a:r>
              <a:rPr lang="sv-SE" dirty="0"/>
              <a:t> </a:t>
            </a:r>
            <a:r>
              <a:rPr lang="sv-SE" dirty="0" smtClean="0"/>
              <a:t>  </a:t>
            </a:r>
            <a:r>
              <a:rPr lang="sv-SE" dirty="0" smtClean="0"/>
              <a:t>mOther = NULL;</a:t>
            </a:r>
            <a:endParaRPr lang="sv-SE" dirty="0" smtClean="0"/>
          </a:p>
          <a:p>
            <a:pPr marL="0" indent="0">
              <a:buNone/>
            </a:pPr>
            <a:r>
              <a:rPr lang="sv-SE" dirty="0" smtClean="0"/>
              <a:t>}</a:t>
            </a:r>
            <a:endParaRPr lang="en-US" dirty="0"/>
          </a:p>
        </p:txBody>
      </p:sp>
    </p:spTree>
    <p:extLst>
      <p:ext uri="{BB962C8B-B14F-4D97-AF65-F5344CB8AC3E}">
        <p14:creationId xmlns:p14="http://schemas.microsoft.com/office/powerpoint/2010/main" val="1338450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Member Initializer List</a:t>
            </a:r>
            <a:endParaRPr lang="en-US" dirty="0"/>
          </a:p>
        </p:txBody>
      </p:sp>
      <p:sp>
        <p:nvSpPr>
          <p:cNvPr id="3" name="Content Placeholder 2"/>
          <p:cNvSpPr>
            <a:spLocks noGrp="1"/>
          </p:cNvSpPr>
          <p:nvPr>
            <p:ph idx="1"/>
          </p:nvPr>
        </p:nvSpPr>
        <p:spPr/>
        <p:txBody>
          <a:bodyPr/>
          <a:lstStyle/>
          <a:p>
            <a:pPr marL="0" indent="0">
              <a:buNone/>
            </a:pPr>
            <a:r>
              <a:rPr lang="en-US" altLang="zh-CN" dirty="0" smtClean="0"/>
              <a:t>A</a:t>
            </a:r>
            <a:r>
              <a:rPr lang="sv-SE" altLang="zh-CN" dirty="0" smtClean="0"/>
              <a:t>::A() : mInt(0), </a:t>
            </a:r>
          </a:p>
          <a:p>
            <a:pPr marL="0" indent="0">
              <a:buNone/>
            </a:pPr>
            <a:r>
              <a:rPr lang="sv-SE" altLang="zh-CN" dirty="0"/>
              <a:t> </a:t>
            </a:r>
            <a:r>
              <a:rPr lang="sv-SE" altLang="zh-CN" dirty="0" smtClean="0"/>
              <a:t>            </a:t>
            </a:r>
            <a:r>
              <a:rPr lang="sv-SE" dirty="0" smtClean="0"/>
              <a:t>mStr</a:t>
            </a:r>
            <a:r>
              <a:rPr lang="sv-SE" altLang="zh-CN" dirty="0" smtClean="0"/>
              <a:t>(”A”),</a:t>
            </a:r>
          </a:p>
          <a:p>
            <a:pPr marL="0" indent="0">
              <a:buNone/>
            </a:pPr>
            <a:r>
              <a:rPr lang="sv-SE" altLang="zh-CN" dirty="0"/>
              <a:t> </a:t>
            </a:r>
            <a:r>
              <a:rPr lang="sv-SE" altLang="zh-CN" dirty="0" smtClean="0"/>
              <a:t>            </a:t>
            </a:r>
            <a:r>
              <a:rPr lang="sv-SE" altLang="zh-CN" dirty="0" smtClean="0"/>
              <a:t>mOther(NULL) // or 0, nullptr for C++</a:t>
            </a:r>
            <a:endParaRPr lang="sv-SE" altLang="zh-CN" dirty="0"/>
          </a:p>
          <a:p>
            <a:pPr marL="0" indent="0">
              <a:buNone/>
            </a:pPr>
            <a:r>
              <a:rPr lang="sv-SE" altLang="zh-CN" dirty="0" smtClean="0"/>
              <a:t>{</a:t>
            </a:r>
          </a:p>
          <a:p>
            <a:pPr marL="0" indent="0">
              <a:buNone/>
            </a:pPr>
            <a:r>
              <a:rPr lang="sv-SE" dirty="0"/>
              <a:t> </a:t>
            </a:r>
            <a:r>
              <a:rPr lang="sv-SE" dirty="0" smtClean="0"/>
              <a:t>  mVec.reserve(5);  //reserve 5 element of int for mVec</a:t>
            </a:r>
            <a:endParaRPr lang="sv-SE" dirty="0"/>
          </a:p>
          <a:p>
            <a:pPr marL="0" indent="0">
              <a:buNone/>
            </a:pPr>
            <a:r>
              <a:rPr lang="sv-SE" dirty="0" smtClean="0"/>
              <a:t>}</a:t>
            </a:r>
            <a:endParaRPr lang="en-US" dirty="0" smtClean="0"/>
          </a:p>
          <a:p>
            <a:pPr marL="0" indent="0">
              <a:buNone/>
            </a:pPr>
            <a:endParaRPr lang="sv-SE" dirty="0" smtClean="0"/>
          </a:p>
        </p:txBody>
      </p:sp>
    </p:spTree>
    <p:extLst>
      <p:ext uri="{BB962C8B-B14F-4D97-AF65-F5344CB8AC3E}">
        <p14:creationId xmlns:p14="http://schemas.microsoft.com/office/powerpoint/2010/main" val="4258513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Member Initializer List</a:t>
            </a:r>
            <a:endParaRPr lang="en-US" dirty="0"/>
          </a:p>
        </p:txBody>
      </p:sp>
      <p:sp>
        <p:nvSpPr>
          <p:cNvPr id="3" name="Content Placeholder 2"/>
          <p:cNvSpPr>
            <a:spLocks noGrp="1"/>
          </p:cNvSpPr>
          <p:nvPr>
            <p:ph idx="1"/>
          </p:nvPr>
        </p:nvSpPr>
        <p:spPr/>
        <p:txBody>
          <a:bodyPr/>
          <a:lstStyle/>
          <a:p>
            <a:r>
              <a:rPr lang="sv-SE" dirty="0" smtClean="0"/>
              <a:t>Remember to initialize const member variables</a:t>
            </a:r>
          </a:p>
          <a:p>
            <a:r>
              <a:rPr lang="sv-SE" dirty="0" smtClean="0"/>
              <a:t>Always initialize primitive types</a:t>
            </a:r>
          </a:p>
          <a:p>
            <a:pPr lvl="1"/>
            <a:r>
              <a:rPr lang="sv-SE" dirty="0" smtClean="0"/>
              <a:t>e.g., int, pointers etc. </a:t>
            </a:r>
          </a:p>
          <a:p>
            <a:pPr lvl="1"/>
            <a:r>
              <a:rPr lang="sv-SE" dirty="0" smtClean="0"/>
              <a:t>otherwise undefined value</a:t>
            </a:r>
            <a:endParaRPr lang="en-US" dirty="0" smtClean="0"/>
          </a:p>
          <a:p>
            <a:r>
              <a:rPr lang="sv-SE" dirty="0" smtClean="0"/>
              <a:t>User-defined types, default constructor is called if not specified</a:t>
            </a:r>
            <a:endParaRPr lang="sv-SE" dirty="0"/>
          </a:p>
          <a:p>
            <a:pPr lvl="1"/>
            <a:r>
              <a:rPr lang="sv-SE" dirty="0" smtClean="0"/>
              <a:t>User-defined class</a:t>
            </a:r>
          </a:p>
          <a:p>
            <a:pPr lvl="1"/>
            <a:r>
              <a:rPr lang="sv-SE" dirty="0" smtClean="0"/>
              <a:t>STL, such as string, vector etc.</a:t>
            </a:r>
          </a:p>
          <a:p>
            <a:r>
              <a:rPr lang="sv-SE" dirty="0" smtClean="0"/>
              <a:t>Preferrably in the order of declaration</a:t>
            </a:r>
          </a:p>
          <a:p>
            <a:r>
              <a:rPr lang="sv-SE" dirty="0" smtClean="0"/>
              <a:t>Can throw exceptions. Exception handling if needed.</a:t>
            </a:r>
          </a:p>
          <a:p>
            <a:pPr marL="0" indent="0">
              <a:buNone/>
            </a:pPr>
            <a:endParaRPr lang="sv-SE" dirty="0" smtClean="0"/>
          </a:p>
        </p:txBody>
      </p:sp>
    </p:spTree>
    <p:extLst>
      <p:ext uri="{BB962C8B-B14F-4D97-AF65-F5344CB8AC3E}">
        <p14:creationId xmlns:p14="http://schemas.microsoft.com/office/powerpoint/2010/main" val="2986227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Initialization within Class Declaration (C++11)</a:t>
            </a:r>
            <a:endParaRPr lang="en-US" dirty="0"/>
          </a:p>
        </p:txBody>
      </p:sp>
      <p:sp>
        <p:nvSpPr>
          <p:cNvPr id="3" name="Content Placeholder 2"/>
          <p:cNvSpPr>
            <a:spLocks noGrp="1"/>
          </p:cNvSpPr>
          <p:nvPr>
            <p:ph idx="1"/>
          </p:nvPr>
        </p:nvSpPr>
        <p:spPr/>
        <p:txBody>
          <a:bodyPr/>
          <a:lstStyle/>
          <a:p>
            <a:pPr marL="0" indent="0">
              <a:buNone/>
            </a:pPr>
            <a:r>
              <a:rPr lang="sv-SE" dirty="0"/>
              <a:t>c</a:t>
            </a:r>
            <a:r>
              <a:rPr lang="sv-SE" dirty="0" smtClean="0"/>
              <a:t>lass A {</a:t>
            </a:r>
          </a:p>
          <a:p>
            <a:pPr marL="0" indent="0">
              <a:buNone/>
            </a:pPr>
            <a:r>
              <a:rPr lang="sv-SE" dirty="0" smtClean="0"/>
              <a:t>public:</a:t>
            </a:r>
          </a:p>
          <a:p>
            <a:pPr marL="0" indent="0">
              <a:buNone/>
            </a:pPr>
            <a:r>
              <a:rPr lang="sv-SE" dirty="0"/>
              <a:t> </a:t>
            </a:r>
            <a:r>
              <a:rPr lang="sv-SE" dirty="0" smtClean="0"/>
              <a:t>  int i = 10;</a:t>
            </a:r>
          </a:p>
          <a:p>
            <a:pPr marL="0" indent="0">
              <a:buNone/>
            </a:pPr>
            <a:r>
              <a:rPr lang="sv-SE" dirty="0"/>
              <a:t> </a:t>
            </a:r>
            <a:r>
              <a:rPr lang="sv-SE" dirty="0" smtClean="0"/>
              <a:t>  bool b = false;</a:t>
            </a:r>
          </a:p>
          <a:p>
            <a:pPr marL="0" indent="0">
              <a:buNone/>
            </a:pPr>
            <a:r>
              <a:rPr lang="sv-SE" dirty="0" smtClean="0"/>
              <a:t>}</a:t>
            </a:r>
          </a:p>
          <a:p>
            <a:pPr marL="0" indent="0">
              <a:buNone/>
            </a:pPr>
            <a:endParaRPr lang="sv-SE" dirty="0"/>
          </a:p>
          <a:p>
            <a:pPr marL="0" indent="0">
              <a:buNone/>
            </a:pPr>
            <a:r>
              <a:rPr lang="sv-SE" dirty="0" smtClean="0"/>
              <a:t>A a; // i is 10 and b is false</a:t>
            </a:r>
            <a:endParaRPr lang="en-US" dirty="0"/>
          </a:p>
        </p:txBody>
      </p:sp>
    </p:spTree>
    <p:extLst>
      <p:ext uri="{BB962C8B-B14F-4D97-AF65-F5344CB8AC3E}">
        <p14:creationId xmlns:p14="http://schemas.microsoft.com/office/powerpoint/2010/main" val="1400522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own constructor (C++11)</a:t>
            </a:r>
            <a:endParaRPr lang="en-US" dirty="0"/>
          </a:p>
        </p:txBody>
      </p:sp>
      <p:sp>
        <p:nvSpPr>
          <p:cNvPr id="3" name="Content Placeholder 2"/>
          <p:cNvSpPr>
            <a:spLocks noGrp="1"/>
          </p:cNvSpPr>
          <p:nvPr>
            <p:ph idx="1"/>
          </p:nvPr>
        </p:nvSpPr>
        <p:spPr/>
        <p:txBody>
          <a:bodyPr/>
          <a:lstStyle/>
          <a:p>
            <a:pPr marL="0" indent="0">
              <a:buNone/>
            </a:pPr>
            <a:r>
              <a:rPr lang="en-US" dirty="0" smtClean="0"/>
              <a:t>Class A {</a:t>
            </a:r>
          </a:p>
          <a:p>
            <a:pPr marL="0" indent="0">
              <a:buNone/>
            </a:pPr>
            <a:r>
              <a:rPr lang="en-US" dirty="0" smtClean="0"/>
              <a:t>public:</a:t>
            </a:r>
          </a:p>
          <a:p>
            <a:pPr marL="0" indent="0">
              <a:buNone/>
            </a:pPr>
            <a:r>
              <a:rPr lang="en-US" dirty="0"/>
              <a:t> </a:t>
            </a:r>
            <a:r>
              <a:rPr lang="en-US" dirty="0" smtClean="0"/>
              <a:t>  A(bool b) : </a:t>
            </a:r>
            <a:r>
              <a:rPr lang="en-US" dirty="0" err="1" smtClean="0"/>
              <a:t>mB</a:t>
            </a:r>
            <a:r>
              <a:rPr lang="en-US" dirty="0" smtClean="0"/>
              <a:t>(b) {…}</a:t>
            </a:r>
          </a:p>
          <a:p>
            <a:pPr marL="0" indent="0">
              <a:buNone/>
            </a:pPr>
            <a:r>
              <a:rPr lang="en-US" dirty="0"/>
              <a:t> </a:t>
            </a:r>
            <a:r>
              <a:rPr lang="en-US" dirty="0" smtClean="0"/>
              <a:t>  A() : A(false) </a:t>
            </a:r>
            <a:r>
              <a:rPr lang="en-US" dirty="0" smtClean="0"/>
              <a:t>{…}</a:t>
            </a:r>
          </a:p>
          <a:p>
            <a:pPr marL="0" indent="0">
              <a:buNone/>
            </a:pPr>
            <a:r>
              <a:rPr lang="en-US" dirty="0" smtClean="0"/>
              <a:t>private:</a:t>
            </a:r>
          </a:p>
          <a:p>
            <a:pPr marL="0" indent="0">
              <a:buNone/>
            </a:pPr>
            <a:r>
              <a:rPr lang="en-US" dirty="0"/>
              <a:t> </a:t>
            </a:r>
            <a:r>
              <a:rPr lang="en-US" dirty="0" smtClean="0"/>
              <a:t>  bool </a:t>
            </a:r>
            <a:r>
              <a:rPr lang="en-US" dirty="0" err="1" smtClean="0"/>
              <a:t>mB</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1666793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Derived Class Constructor</a:t>
            </a:r>
            <a:endParaRPr lang="en-US" dirty="0"/>
          </a:p>
        </p:txBody>
      </p:sp>
      <p:sp>
        <p:nvSpPr>
          <p:cNvPr id="3" name="Content Placeholder 2"/>
          <p:cNvSpPr>
            <a:spLocks noGrp="1"/>
          </p:cNvSpPr>
          <p:nvPr>
            <p:ph idx="1"/>
          </p:nvPr>
        </p:nvSpPr>
        <p:spPr/>
        <p:txBody>
          <a:bodyPr>
            <a:normAutofit fontScale="55000" lnSpcReduction="20000"/>
          </a:bodyPr>
          <a:lstStyle/>
          <a:p>
            <a:r>
              <a:rPr lang="sv-SE" sz="5100" dirty="0" smtClean="0"/>
              <a:t>Remember to call the base class constructor when needed</a:t>
            </a:r>
          </a:p>
          <a:p>
            <a:pPr marL="0" indent="0">
              <a:buNone/>
            </a:pPr>
            <a:r>
              <a:rPr lang="sv-SE" dirty="0" smtClean="0"/>
              <a:t>class Base { </a:t>
            </a:r>
          </a:p>
          <a:p>
            <a:pPr marL="0" indent="0">
              <a:buNone/>
            </a:pPr>
            <a:r>
              <a:rPr lang="sv-SE" dirty="0" smtClean="0"/>
              <a:t>public:    Base() {}</a:t>
            </a:r>
          </a:p>
          <a:p>
            <a:pPr marL="0" indent="0">
              <a:buNone/>
            </a:pPr>
            <a:r>
              <a:rPr lang="sv-SE" dirty="0" smtClean="0"/>
              <a:t>    Base(int i) : mI(i){}</a:t>
            </a:r>
          </a:p>
          <a:p>
            <a:pPr marL="0" indent="0">
              <a:buNone/>
            </a:pPr>
            <a:r>
              <a:rPr lang="sv-SE" dirty="0" smtClean="0"/>
              <a:t>    int mI; };</a:t>
            </a:r>
          </a:p>
          <a:p>
            <a:pPr marL="0" indent="0">
              <a:buNone/>
            </a:pPr>
            <a:r>
              <a:rPr lang="sv-SE" dirty="0" smtClean="0"/>
              <a:t>class Derived : public Base{</a:t>
            </a:r>
          </a:p>
          <a:p>
            <a:pPr marL="0" indent="0">
              <a:buNone/>
            </a:pPr>
            <a:r>
              <a:rPr lang="sv-SE" dirty="0" smtClean="0"/>
              <a:t>public:    Derived(int i) {}</a:t>
            </a:r>
          </a:p>
          <a:p>
            <a:pPr marL="0" indent="0">
              <a:buNone/>
            </a:pPr>
            <a:r>
              <a:rPr lang="sv-SE" dirty="0" smtClean="0"/>
              <a:t>                //Derived(int i) : </a:t>
            </a:r>
            <a:r>
              <a:rPr lang="sv-SE" dirty="0" smtClean="0">
                <a:solidFill>
                  <a:srgbClr val="FF0000"/>
                </a:solidFill>
              </a:rPr>
              <a:t>Base(i)</a:t>
            </a:r>
            <a:r>
              <a:rPr lang="sv-SE" dirty="0" smtClean="0"/>
              <a:t> {} </a:t>
            </a:r>
          </a:p>
          <a:p>
            <a:pPr marL="0" indent="0">
              <a:buNone/>
            </a:pPr>
            <a:r>
              <a:rPr lang="sv-SE" dirty="0" smtClean="0"/>
              <a:t>};</a:t>
            </a:r>
          </a:p>
          <a:p>
            <a:pPr marL="0" indent="0">
              <a:buNone/>
            </a:pPr>
            <a:r>
              <a:rPr lang="sv-SE" dirty="0" smtClean="0"/>
              <a:t>void printDerived(Derived d) {   std::cout &lt;&lt; d.mI &lt;&lt; std::endl; };</a:t>
            </a:r>
          </a:p>
          <a:p>
            <a:pPr marL="0" indent="0">
              <a:buNone/>
            </a:pPr>
            <a:r>
              <a:rPr lang="sv-SE" dirty="0" smtClean="0"/>
              <a:t>int main() {</a:t>
            </a:r>
          </a:p>
          <a:p>
            <a:pPr marL="0" indent="0">
              <a:buNone/>
            </a:pPr>
            <a:r>
              <a:rPr lang="sv-SE" dirty="0" smtClean="0"/>
              <a:t>    Derived d(1);</a:t>
            </a:r>
          </a:p>
          <a:p>
            <a:pPr marL="0" indent="0">
              <a:buNone/>
            </a:pPr>
            <a:r>
              <a:rPr lang="sv-SE" dirty="0" smtClean="0"/>
              <a:t>    printDerived(d); //?</a:t>
            </a:r>
          </a:p>
          <a:p>
            <a:pPr marL="0" indent="0">
              <a:buNone/>
            </a:pPr>
            <a:r>
              <a:rPr lang="sv-SE" dirty="0" smtClean="0"/>
              <a:t>    return 0;}</a:t>
            </a:r>
          </a:p>
          <a:p>
            <a:pPr marL="0" indent="0">
              <a:buNone/>
            </a:pPr>
            <a:endParaRPr lang="sv-SE" dirty="0" smtClean="0"/>
          </a:p>
        </p:txBody>
      </p:sp>
    </p:spTree>
    <p:extLst>
      <p:ext uri="{BB962C8B-B14F-4D97-AF65-F5344CB8AC3E}">
        <p14:creationId xmlns:p14="http://schemas.microsoft.com/office/powerpoint/2010/main" val="31664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Single Argument Constructor</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sv-SE" dirty="0" smtClean="0"/>
              <a:t>class A {</a:t>
            </a:r>
          </a:p>
          <a:p>
            <a:pPr marL="0" indent="0">
              <a:buNone/>
            </a:pPr>
            <a:r>
              <a:rPr lang="sv-SE" dirty="0" smtClean="0"/>
              <a:t>public:</a:t>
            </a:r>
          </a:p>
          <a:p>
            <a:pPr marL="0" indent="0">
              <a:buNone/>
            </a:pPr>
            <a:r>
              <a:rPr lang="sv-SE" dirty="0" smtClean="0"/>
              <a:t>   A(int i) : mI(i){}</a:t>
            </a:r>
          </a:p>
          <a:p>
            <a:pPr marL="0" indent="0">
              <a:buNone/>
            </a:pPr>
            <a:r>
              <a:rPr lang="sv-SE" dirty="0" smtClean="0"/>
              <a:t>   int mI; };</a:t>
            </a:r>
          </a:p>
          <a:p>
            <a:pPr marL="0" indent="0">
              <a:buNone/>
            </a:pPr>
            <a:r>
              <a:rPr lang="sv-SE" dirty="0" smtClean="0"/>
              <a:t>void printA(A a) {</a:t>
            </a:r>
          </a:p>
          <a:p>
            <a:pPr marL="0" indent="0">
              <a:buNone/>
            </a:pPr>
            <a:r>
              <a:rPr lang="sv-SE" dirty="0" smtClean="0"/>
              <a:t>    std::cout &lt;&lt; a.mI &lt;&lt; std::endl; };</a:t>
            </a:r>
          </a:p>
          <a:p>
            <a:pPr marL="0" indent="0">
              <a:buNone/>
            </a:pPr>
            <a:r>
              <a:rPr lang="sv-SE" dirty="0" smtClean="0"/>
              <a:t>int main() {</a:t>
            </a:r>
          </a:p>
          <a:p>
            <a:pPr marL="0" indent="0">
              <a:buNone/>
            </a:pPr>
            <a:r>
              <a:rPr lang="sv-SE" dirty="0" smtClean="0"/>
              <a:t>   A tmp(1);</a:t>
            </a:r>
          </a:p>
          <a:p>
            <a:pPr marL="0" indent="0">
              <a:buNone/>
            </a:pPr>
            <a:r>
              <a:rPr lang="sv-SE" dirty="0" smtClean="0"/>
              <a:t>   printA(tmp);  // OK, tmp is a type of class A</a:t>
            </a:r>
          </a:p>
          <a:p>
            <a:pPr marL="0" indent="0">
              <a:buNone/>
            </a:pPr>
            <a:r>
              <a:rPr lang="sv-SE" dirty="0" smtClean="0"/>
              <a:t>   printA(2); // ?</a:t>
            </a:r>
          </a:p>
          <a:p>
            <a:pPr marL="0" indent="0">
              <a:buNone/>
            </a:pPr>
            <a:r>
              <a:rPr lang="sv-SE" dirty="0"/>
              <a:t> </a:t>
            </a:r>
            <a:r>
              <a:rPr lang="sv-SE" dirty="0" smtClean="0"/>
              <a:t>                    // -&gt; yes, due to implicit conversion</a:t>
            </a:r>
          </a:p>
          <a:p>
            <a:pPr marL="0" indent="0">
              <a:buNone/>
            </a:pPr>
            <a:r>
              <a:rPr lang="sv-SE" dirty="0" smtClean="0"/>
              <a:t>   return 0;</a:t>
            </a:r>
          </a:p>
          <a:p>
            <a:pPr marL="0" indent="0">
              <a:buNone/>
            </a:pPr>
            <a:r>
              <a:rPr lang="sv-SE" dirty="0" smtClean="0"/>
              <a:t>}</a:t>
            </a:r>
          </a:p>
        </p:txBody>
      </p:sp>
    </p:spTree>
    <p:extLst>
      <p:ext uri="{BB962C8B-B14F-4D97-AF65-F5344CB8AC3E}">
        <p14:creationId xmlns:p14="http://schemas.microsoft.com/office/powerpoint/2010/main" val="414151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Single Argument Constructor</a:t>
            </a:r>
            <a:endParaRPr lang="en-US" dirty="0"/>
          </a:p>
        </p:txBody>
      </p:sp>
      <p:sp>
        <p:nvSpPr>
          <p:cNvPr id="3" name="Content Placeholder 2"/>
          <p:cNvSpPr>
            <a:spLocks noGrp="1"/>
          </p:cNvSpPr>
          <p:nvPr>
            <p:ph idx="1"/>
          </p:nvPr>
        </p:nvSpPr>
        <p:spPr/>
        <p:txBody>
          <a:bodyPr/>
          <a:lstStyle/>
          <a:p>
            <a:r>
              <a:rPr lang="sv-SE" dirty="0" smtClean="0"/>
              <a:t>Hmm..., most time it is just a typo that we give 2 to printA().</a:t>
            </a:r>
          </a:p>
          <a:p>
            <a:r>
              <a:rPr lang="sv-SE" dirty="0" smtClean="0"/>
              <a:t>And we do not want this behavior.</a:t>
            </a:r>
            <a:r>
              <a:rPr lang="en-US" dirty="0" smtClean="0"/>
              <a:t> How?</a:t>
            </a:r>
          </a:p>
          <a:p>
            <a:pPr marL="0" indent="0">
              <a:buNone/>
            </a:pPr>
            <a:r>
              <a:rPr lang="sv-SE" dirty="0" smtClean="0"/>
              <a:t>class A {</a:t>
            </a:r>
          </a:p>
          <a:p>
            <a:pPr marL="0" indent="0">
              <a:buNone/>
            </a:pPr>
            <a:r>
              <a:rPr lang="sv-SE" dirty="0" smtClean="0"/>
              <a:t>public:</a:t>
            </a:r>
          </a:p>
          <a:p>
            <a:pPr marL="0" indent="0">
              <a:buNone/>
            </a:pPr>
            <a:r>
              <a:rPr lang="sv-SE" dirty="0" smtClean="0"/>
              <a:t>   </a:t>
            </a:r>
            <a:r>
              <a:rPr lang="sv-SE" dirty="0" smtClean="0">
                <a:solidFill>
                  <a:srgbClr val="FF0000"/>
                </a:solidFill>
              </a:rPr>
              <a:t>explicit</a:t>
            </a:r>
            <a:r>
              <a:rPr lang="sv-SE" dirty="0" smtClean="0"/>
              <a:t> A(int i) : mI(i){}</a:t>
            </a:r>
          </a:p>
          <a:p>
            <a:pPr marL="0" indent="0">
              <a:buNone/>
            </a:pPr>
            <a:r>
              <a:rPr lang="sv-SE" dirty="0" smtClean="0"/>
              <a:t>   int mI; </a:t>
            </a:r>
          </a:p>
          <a:p>
            <a:pPr marL="0" indent="0">
              <a:buNone/>
            </a:pPr>
            <a:r>
              <a:rPr lang="sv-SE" dirty="0" smtClean="0"/>
              <a:t>};</a:t>
            </a:r>
          </a:p>
          <a:p>
            <a:pPr marL="0" indent="0">
              <a:buNone/>
            </a:pPr>
            <a:endParaRPr lang="sv-SE" dirty="0" smtClean="0"/>
          </a:p>
        </p:txBody>
      </p:sp>
    </p:spTree>
    <p:extLst>
      <p:ext uri="{BB962C8B-B14F-4D97-AF65-F5344CB8AC3E}">
        <p14:creationId xmlns:p14="http://schemas.microsoft.com/office/powerpoint/2010/main" val="2773631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39858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a:t>
            </a:r>
            <a:endParaRPr lang="en-US" dirty="0"/>
          </a:p>
        </p:txBody>
      </p:sp>
      <p:sp>
        <p:nvSpPr>
          <p:cNvPr id="3" name="Content Placeholder 2"/>
          <p:cNvSpPr>
            <a:spLocks noGrp="1"/>
          </p:cNvSpPr>
          <p:nvPr>
            <p:ph idx="1"/>
          </p:nvPr>
        </p:nvSpPr>
        <p:spPr/>
        <p:txBody>
          <a:bodyPr/>
          <a:lstStyle/>
          <a:p>
            <a:pPr marL="0" indent="0">
              <a:buNone/>
            </a:pPr>
            <a:r>
              <a:rPr lang="en-US" dirty="0" smtClean="0"/>
              <a:t>Class A {</a:t>
            </a:r>
          </a:p>
          <a:p>
            <a:pPr marL="0" indent="0">
              <a:buNone/>
            </a:pPr>
            <a:r>
              <a:rPr lang="en-US" dirty="0" smtClean="0"/>
              <a:t>public:</a:t>
            </a:r>
          </a:p>
          <a:p>
            <a:pPr marL="0" indent="0">
              <a:buNone/>
            </a:pPr>
            <a:r>
              <a:rPr lang="en-US" dirty="0" smtClean="0"/>
              <a:t>   ~A() {…}</a:t>
            </a:r>
          </a:p>
          <a:p>
            <a:pPr marL="0" indent="0">
              <a:buNone/>
            </a:pPr>
            <a:r>
              <a:rPr lang="en-US" dirty="0" smtClean="0"/>
              <a:t>}</a:t>
            </a:r>
          </a:p>
          <a:p>
            <a:pPr marL="0" indent="0">
              <a:buNone/>
            </a:pPr>
            <a:endParaRPr lang="en-US" dirty="0" smtClean="0"/>
          </a:p>
          <a:p>
            <a:r>
              <a:rPr lang="en-US" dirty="0" smtClean="0"/>
              <a:t>Usually public (Singleton pattern is an exception)</a:t>
            </a:r>
            <a:endParaRPr lang="en-US" dirty="0"/>
          </a:p>
        </p:txBody>
      </p:sp>
    </p:spTree>
    <p:extLst>
      <p:ext uri="{BB962C8B-B14F-4D97-AF65-F5344CB8AC3E}">
        <p14:creationId xmlns:p14="http://schemas.microsoft.com/office/powerpoint/2010/main" val="3828501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Empty Class</a:t>
            </a:r>
            <a:endParaRPr lang="en-US" dirty="0"/>
          </a:p>
        </p:txBody>
      </p:sp>
      <p:sp>
        <p:nvSpPr>
          <p:cNvPr id="3" name="Content Placeholder 2"/>
          <p:cNvSpPr>
            <a:spLocks noGrp="1"/>
          </p:cNvSpPr>
          <p:nvPr>
            <p:ph idx="1"/>
          </p:nvPr>
        </p:nvSpPr>
        <p:spPr/>
        <p:txBody>
          <a:bodyPr>
            <a:normAutofit/>
          </a:bodyPr>
          <a:lstStyle/>
          <a:p>
            <a:r>
              <a:rPr lang="en-US" dirty="0" smtClean="0"/>
              <a:t>What will the compiler do for an empty class?</a:t>
            </a:r>
          </a:p>
          <a:p>
            <a:pPr marL="0" indent="0">
              <a:buNone/>
            </a:pPr>
            <a:r>
              <a:rPr lang="en-US" dirty="0" smtClean="0"/>
              <a:t>Class A {};  </a:t>
            </a:r>
          </a:p>
          <a:p>
            <a:pPr marL="0" indent="0">
              <a:buNone/>
            </a:pPr>
            <a:r>
              <a:rPr lang="en-US" dirty="0" err="1" smtClean="0"/>
              <a:t>int</a:t>
            </a:r>
            <a:r>
              <a:rPr lang="en-US" dirty="0" smtClean="0"/>
              <a:t> main(){</a:t>
            </a:r>
          </a:p>
          <a:p>
            <a:pPr marL="457200" lvl="1" indent="0">
              <a:buNone/>
            </a:pPr>
            <a:r>
              <a:rPr lang="en-US" dirty="0" smtClean="0"/>
              <a:t>A a1;</a:t>
            </a:r>
          </a:p>
          <a:p>
            <a:pPr marL="457200" lvl="1" indent="0">
              <a:buNone/>
            </a:pPr>
            <a:r>
              <a:rPr lang="en-US" dirty="0" smtClean="0"/>
              <a:t>A a2(a1);</a:t>
            </a:r>
          </a:p>
          <a:p>
            <a:pPr marL="457200" lvl="1" indent="0">
              <a:buNone/>
            </a:pPr>
            <a:r>
              <a:rPr lang="en-US" dirty="0" smtClean="0"/>
              <a:t>a1 = a2;</a:t>
            </a:r>
          </a:p>
          <a:p>
            <a:pPr marL="0" indent="0">
              <a:buNone/>
            </a:pPr>
            <a:r>
              <a:rPr lang="en-US" dirty="0" smtClean="0"/>
              <a:t>}</a:t>
            </a:r>
          </a:p>
        </p:txBody>
      </p:sp>
    </p:spTree>
    <p:extLst>
      <p:ext uri="{BB962C8B-B14F-4D97-AF65-F5344CB8AC3E}">
        <p14:creationId xmlns:p14="http://schemas.microsoft.com/office/powerpoint/2010/main" val="3260171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Destructor</a:t>
            </a:r>
            <a:endParaRPr lang="en-US" dirty="0"/>
          </a:p>
        </p:txBody>
      </p:sp>
      <p:sp>
        <p:nvSpPr>
          <p:cNvPr id="3" name="Content Placeholder 2"/>
          <p:cNvSpPr>
            <a:spLocks noGrp="1"/>
          </p:cNvSpPr>
          <p:nvPr>
            <p:ph idx="1"/>
          </p:nvPr>
        </p:nvSpPr>
        <p:spPr/>
        <p:txBody>
          <a:bodyPr>
            <a:normAutofit fontScale="70000" lnSpcReduction="20000"/>
          </a:bodyPr>
          <a:lstStyle/>
          <a:p>
            <a:r>
              <a:rPr lang="sv-SE" sz="4000" dirty="0" smtClean="0"/>
              <a:t>Deallocate the resource in the destructor</a:t>
            </a:r>
          </a:p>
          <a:p>
            <a:pPr marL="0" indent="0">
              <a:buNone/>
            </a:pPr>
            <a:r>
              <a:rPr lang="en-US" dirty="0" smtClean="0"/>
              <a:t>class A {</a:t>
            </a:r>
          </a:p>
          <a:p>
            <a:pPr marL="0" indent="0">
              <a:buNone/>
            </a:pPr>
            <a:r>
              <a:rPr lang="en-US" dirty="0" smtClean="0"/>
              <a:t>public:</a:t>
            </a:r>
          </a:p>
          <a:p>
            <a:pPr marL="0" indent="0">
              <a:buNone/>
            </a:pPr>
            <a:r>
              <a:rPr lang="en-US" dirty="0" smtClean="0"/>
              <a:t>    A() : </a:t>
            </a:r>
            <a:r>
              <a:rPr lang="en-US" dirty="0" err="1" smtClean="0"/>
              <a:t>pStr</a:t>
            </a:r>
            <a:r>
              <a:rPr lang="en-US" dirty="0" smtClean="0"/>
              <a:t>(</a:t>
            </a:r>
            <a:r>
              <a:rPr lang="en-US" dirty="0" err="1" smtClean="0"/>
              <a:t>nullptr</a:t>
            </a:r>
            <a:r>
              <a:rPr lang="en-US" dirty="0" smtClean="0"/>
              <a:t>) {</a:t>
            </a:r>
          </a:p>
          <a:p>
            <a:pPr marL="0" indent="0">
              <a:buNone/>
            </a:pPr>
            <a:r>
              <a:rPr lang="en-US" dirty="0" smtClean="0"/>
              <a:t>        </a:t>
            </a:r>
            <a:r>
              <a:rPr lang="en-US" dirty="0" err="1" smtClean="0"/>
              <a:t>pStr</a:t>
            </a:r>
            <a:r>
              <a:rPr lang="en-US" dirty="0" smtClean="0"/>
              <a:t> = new </a:t>
            </a:r>
            <a:r>
              <a:rPr lang="en-US" dirty="0" err="1" smtClean="0"/>
              <a:t>std</a:t>
            </a:r>
            <a:r>
              <a:rPr lang="en-US" dirty="0" smtClean="0"/>
              <a:t>::string("I am class A.");</a:t>
            </a:r>
          </a:p>
          <a:p>
            <a:pPr marL="0" indent="0">
              <a:buNone/>
            </a:pPr>
            <a:r>
              <a:rPr lang="en-US" dirty="0" smtClean="0"/>
              <a:t>    }</a:t>
            </a:r>
          </a:p>
          <a:p>
            <a:pPr marL="0" indent="0">
              <a:buNone/>
            </a:pPr>
            <a:r>
              <a:rPr lang="en-US" dirty="0" smtClean="0"/>
              <a:t>    ~A() {</a:t>
            </a:r>
          </a:p>
          <a:p>
            <a:pPr marL="0" indent="0">
              <a:buNone/>
            </a:pPr>
            <a:r>
              <a:rPr lang="en-US" dirty="0" smtClean="0"/>
              <a:t>        delete </a:t>
            </a:r>
            <a:r>
              <a:rPr lang="en-US" dirty="0" err="1" smtClean="0"/>
              <a:t>pStr</a:t>
            </a:r>
            <a:r>
              <a:rPr lang="en-US" dirty="0" smtClean="0"/>
              <a:t>;</a:t>
            </a:r>
          </a:p>
          <a:p>
            <a:pPr marL="0" indent="0">
              <a:buNone/>
            </a:pPr>
            <a:r>
              <a:rPr lang="en-US" dirty="0" smtClean="0"/>
              <a:t>    }</a:t>
            </a:r>
          </a:p>
          <a:p>
            <a:pPr marL="0" indent="0">
              <a:buNone/>
            </a:pPr>
            <a:r>
              <a:rPr lang="en-US" dirty="0" smtClean="0"/>
              <a:t>private:</a:t>
            </a:r>
          </a:p>
          <a:p>
            <a:pPr marL="0" indent="0">
              <a:buNone/>
            </a:pPr>
            <a:r>
              <a:rPr lang="en-US" dirty="0" smtClean="0"/>
              <a:t>    </a:t>
            </a:r>
            <a:r>
              <a:rPr lang="en-US" dirty="0" err="1" smtClean="0"/>
              <a:t>std</a:t>
            </a:r>
            <a:r>
              <a:rPr lang="en-US" dirty="0" smtClean="0"/>
              <a:t>::string* </a:t>
            </a:r>
            <a:r>
              <a:rPr lang="en-US" dirty="0" err="1" smtClean="0"/>
              <a:t>pStr</a:t>
            </a:r>
            <a:r>
              <a:rPr lang="en-US" dirty="0" smtClean="0"/>
              <a:t>;</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2911746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Destructor – when used?</a:t>
            </a:r>
            <a:endParaRPr lang="en-US" dirty="0"/>
          </a:p>
        </p:txBody>
      </p:sp>
      <p:sp>
        <p:nvSpPr>
          <p:cNvPr id="3" name="Content Placeholder 2"/>
          <p:cNvSpPr>
            <a:spLocks noGrp="1"/>
          </p:cNvSpPr>
          <p:nvPr>
            <p:ph idx="1"/>
          </p:nvPr>
        </p:nvSpPr>
        <p:spPr/>
        <p:txBody>
          <a:bodyPr/>
          <a:lstStyle/>
          <a:p>
            <a:r>
              <a:rPr lang="sv-SE" dirty="0" smtClean="0"/>
              <a:t>Go out of scope: local / temporary object</a:t>
            </a:r>
          </a:p>
          <a:p>
            <a:r>
              <a:rPr lang="sv-SE" dirty="0"/>
              <a:t>d</a:t>
            </a:r>
            <a:r>
              <a:rPr lang="sv-SE" dirty="0" smtClean="0"/>
              <a:t>elete / delete []</a:t>
            </a:r>
            <a:br>
              <a:rPr lang="sv-SE" dirty="0" smtClean="0"/>
            </a:br>
            <a:r>
              <a:rPr lang="sv-SE" dirty="0" smtClean="0"/>
              <a:t>etc.</a:t>
            </a:r>
            <a:endParaRPr lang="en-US" dirty="0"/>
          </a:p>
        </p:txBody>
      </p:sp>
    </p:spTree>
    <p:extLst>
      <p:ext uri="{BB962C8B-B14F-4D97-AF65-F5344CB8AC3E}">
        <p14:creationId xmlns:p14="http://schemas.microsoft.com/office/powerpoint/2010/main" val="3467804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Base Class </a:t>
            </a:r>
            <a:r>
              <a:rPr lang="sv-SE" dirty="0"/>
              <a:t>D</a:t>
            </a:r>
            <a:r>
              <a:rPr lang="sv-SE" dirty="0" smtClean="0"/>
              <a:t>estructor</a:t>
            </a:r>
            <a:endParaRPr lang="en-US" dirty="0"/>
          </a:p>
        </p:txBody>
      </p:sp>
      <p:sp>
        <p:nvSpPr>
          <p:cNvPr id="3" name="Content Placeholder 2"/>
          <p:cNvSpPr>
            <a:spLocks noGrp="1"/>
          </p:cNvSpPr>
          <p:nvPr>
            <p:ph idx="1"/>
          </p:nvPr>
        </p:nvSpPr>
        <p:spPr/>
        <p:txBody>
          <a:bodyPr/>
          <a:lstStyle/>
          <a:p>
            <a:r>
              <a:rPr lang="sv-SE" dirty="0" smtClean="0"/>
              <a:t>Sometimes we see the following code...</a:t>
            </a:r>
          </a:p>
          <a:p>
            <a:pPr marL="0" indent="0">
              <a:buNone/>
            </a:pPr>
            <a:r>
              <a:rPr lang="sv-SE" dirty="0" smtClean="0"/>
              <a:t>class interface {</a:t>
            </a:r>
          </a:p>
          <a:p>
            <a:pPr marL="0" indent="0">
              <a:buNone/>
            </a:pPr>
            <a:r>
              <a:rPr lang="sv-SE" dirty="0"/>
              <a:t>p</a:t>
            </a:r>
            <a:r>
              <a:rPr lang="sv-SE" dirty="0" smtClean="0"/>
              <a:t>ublic:</a:t>
            </a:r>
          </a:p>
          <a:p>
            <a:pPr marL="0" indent="0">
              <a:buNone/>
            </a:pPr>
            <a:r>
              <a:rPr lang="sv-SE" dirty="0" smtClean="0"/>
              <a:t>   virtual ~interface() {};</a:t>
            </a:r>
          </a:p>
          <a:p>
            <a:pPr marL="0" indent="0">
              <a:buNone/>
            </a:pPr>
            <a:r>
              <a:rPr lang="sv-SE" dirty="0" smtClean="0"/>
              <a:t>}</a:t>
            </a:r>
          </a:p>
          <a:p>
            <a:pPr marL="0" indent="0">
              <a:buNone/>
            </a:pPr>
            <a:endParaRPr lang="sv-SE" dirty="0" smtClean="0"/>
          </a:p>
          <a:p>
            <a:pPr marL="0" indent="0">
              <a:buNone/>
            </a:pPr>
            <a:r>
              <a:rPr lang="sv-SE" dirty="0" smtClean="0"/>
              <a:t>Why virtual?</a:t>
            </a:r>
          </a:p>
        </p:txBody>
      </p:sp>
    </p:spTree>
    <p:extLst>
      <p:ext uri="{BB962C8B-B14F-4D97-AF65-F5344CB8AC3E}">
        <p14:creationId xmlns:p14="http://schemas.microsoft.com/office/powerpoint/2010/main" val="34276932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Declare destructors virtual in polymorphic base classes</a:t>
            </a:r>
            <a:endParaRPr lang="en-US" dirty="0"/>
          </a:p>
        </p:txBody>
      </p:sp>
      <p:sp>
        <p:nvSpPr>
          <p:cNvPr id="3" name="Content Placeholder 2"/>
          <p:cNvSpPr>
            <a:spLocks noGrp="1"/>
          </p:cNvSpPr>
          <p:nvPr>
            <p:ph idx="1"/>
          </p:nvPr>
        </p:nvSpPr>
        <p:spPr/>
        <p:txBody>
          <a:bodyPr/>
          <a:lstStyle/>
          <a:p>
            <a:r>
              <a:rPr lang="en-US" dirty="0" smtClean="0"/>
              <a:t>If not virtual… l</a:t>
            </a:r>
            <a:r>
              <a:rPr lang="sv-SE" dirty="0" smtClean="0"/>
              <a:t>et’s see a demo. (InheritanceDemo)</a:t>
            </a:r>
          </a:p>
          <a:p>
            <a:pPr lvl="1"/>
            <a:r>
              <a:rPr lang="sv-SE" dirty="0" smtClean="0"/>
              <a:t>Calling delete on a base class pointer pointing to a derived class object results in leakage. </a:t>
            </a:r>
          </a:p>
          <a:p>
            <a:pPr lvl="1"/>
            <a:r>
              <a:rPr lang="sv-SE" dirty="0" smtClean="0"/>
              <a:t>Only base class destructor is called. </a:t>
            </a:r>
          </a:p>
          <a:p>
            <a:pPr lvl="1"/>
            <a:r>
              <a:rPr lang="sv-SE" dirty="0" smtClean="0"/>
              <a:t>Derived class destructor is not invoked. </a:t>
            </a:r>
          </a:p>
          <a:p>
            <a:r>
              <a:rPr lang="sv-SE" dirty="0" smtClean="0"/>
              <a:t>Is it good to always declare destructor as virtual?</a:t>
            </a:r>
          </a:p>
          <a:p>
            <a:pPr lvl="1"/>
            <a:r>
              <a:rPr lang="sv-SE" dirty="0" smtClean="0"/>
              <a:t>Hmm... Not really, only when used as base class and polymorphic. </a:t>
            </a:r>
          </a:p>
          <a:p>
            <a:pPr lvl="1"/>
            <a:r>
              <a:rPr lang="sv-SE" dirty="0" smtClean="0"/>
              <a:t>Extra cost for _vptr for each obj and vtable.</a:t>
            </a:r>
          </a:p>
          <a:p>
            <a:endParaRPr lang="sv-SE" dirty="0" smtClean="0"/>
          </a:p>
        </p:txBody>
      </p:sp>
    </p:spTree>
    <p:extLst>
      <p:ext uri="{BB962C8B-B14F-4D97-AF65-F5344CB8AC3E}">
        <p14:creationId xmlns:p14="http://schemas.microsoft.com/office/powerpoint/2010/main" val="253413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How Derived obj is constructed and destructed?</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class Base {</a:t>
            </a:r>
          </a:p>
          <a:p>
            <a:pPr marL="0" indent="0">
              <a:buNone/>
            </a:pPr>
            <a:r>
              <a:rPr lang="en-US" dirty="0" smtClean="0"/>
              <a:t>public:  explicit Base(</a:t>
            </a:r>
            <a:r>
              <a:rPr lang="en-US" dirty="0" err="1" smtClean="0"/>
              <a:t>const</a:t>
            </a:r>
            <a:r>
              <a:rPr lang="en-US" dirty="0" smtClean="0"/>
              <a:t> string </a:t>
            </a:r>
            <a:r>
              <a:rPr lang="en-US" dirty="0" err="1" smtClean="0"/>
              <a:t>str</a:t>
            </a:r>
            <a:r>
              <a:rPr lang="en-US" dirty="0" smtClean="0"/>
              <a:t>) : </a:t>
            </a:r>
            <a:r>
              <a:rPr lang="en-US" dirty="0" err="1" smtClean="0"/>
              <a:t>bStr</a:t>
            </a:r>
            <a:r>
              <a:rPr lang="en-US" dirty="0" smtClean="0"/>
              <a:t>(</a:t>
            </a:r>
            <a:r>
              <a:rPr lang="en-US" dirty="0" err="1" smtClean="0"/>
              <a:t>str</a:t>
            </a:r>
            <a:r>
              <a:rPr lang="en-US" dirty="0" smtClean="0"/>
              <a:t>);</a:t>
            </a:r>
          </a:p>
          <a:p>
            <a:pPr marL="0" indent="0">
              <a:buNone/>
            </a:pPr>
            <a:r>
              <a:rPr lang="en-US" dirty="0" smtClean="0"/>
              <a:t>              virtual ~Base();</a:t>
            </a:r>
          </a:p>
          <a:p>
            <a:pPr marL="0" indent="0">
              <a:buNone/>
            </a:pPr>
            <a:r>
              <a:rPr lang="en-US" dirty="0" smtClean="0"/>
              <a:t>private: string </a:t>
            </a:r>
            <a:r>
              <a:rPr lang="en-US" dirty="0" err="1" smtClean="0"/>
              <a:t>bStr</a:t>
            </a:r>
            <a:r>
              <a:rPr lang="en-US" dirty="0" smtClean="0"/>
              <a:t>;};</a:t>
            </a:r>
          </a:p>
          <a:p>
            <a:pPr marL="0" indent="0">
              <a:buNone/>
            </a:pPr>
            <a:r>
              <a:rPr lang="en-US" dirty="0" smtClean="0"/>
              <a:t>class Derived : public Base {</a:t>
            </a:r>
          </a:p>
          <a:p>
            <a:pPr marL="0" indent="0">
              <a:buNone/>
            </a:pPr>
            <a:r>
              <a:rPr lang="en-US" dirty="0" smtClean="0"/>
              <a:t>public: Derived(</a:t>
            </a:r>
            <a:r>
              <a:rPr lang="en-US" dirty="0" err="1" smtClean="0"/>
              <a:t>const</a:t>
            </a:r>
            <a:r>
              <a:rPr lang="en-US" dirty="0" smtClean="0"/>
              <a:t> string str1, </a:t>
            </a:r>
            <a:r>
              <a:rPr lang="en-US" dirty="0" err="1" smtClean="0"/>
              <a:t>const</a:t>
            </a:r>
            <a:r>
              <a:rPr lang="en-US" dirty="0" smtClean="0"/>
              <a:t> string str2);</a:t>
            </a:r>
          </a:p>
          <a:p>
            <a:pPr marL="0" indent="0">
              <a:buNone/>
            </a:pPr>
            <a:r>
              <a:rPr lang="en-US" dirty="0" smtClean="0"/>
              <a:t>             ~Derived();</a:t>
            </a:r>
          </a:p>
          <a:p>
            <a:pPr marL="0" indent="0">
              <a:buNone/>
            </a:pPr>
            <a:r>
              <a:rPr lang="en-US" dirty="0" smtClean="0"/>
              <a:t>private: string </a:t>
            </a:r>
            <a:r>
              <a:rPr lang="en-US" dirty="0" err="1" smtClean="0"/>
              <a:t>dStr</a:t>
            </a:r>
            <a:r>
              <a:rPr lang="en-US" dirty="0" smtClean="0"/>
              <a:t>;};</a:t>
            </a:r>
          </a:p>
          <a:p>
            <a:pPr marL="0" indent="0">
              <a:buNone/>
            </a:pPr>
            <a:endParaRPr lang="sv-SE" dirty="0" smtClean="0"/>
          </a:p>
          <a:p>
            <a:pPr marL="0" indent="0">
              <a:buNone/>
            </a:pPr>
            <a:r>
              <a:rPr lang="sv-SE" dirty="0" smtClean="0"/>
              <a:t>Derived d(”base”, ”derived”);</a:t>
            </a:r>
            <a:endParaRPr lang="sv-SE" dirty="0"/>
          </a:p>
          <a:p>
            <a:pPr marL="0" indent="0">
              <a:buNone/>
            </a:pPr>
            <a:r>
              <a:rPr lang="sv-SE" dirty="0" smtClean="0"/>
              <a:t>Destructors called in the reverse order</a:t>
            </a:r>
            <a:endParaRPr lang="sv-SE" dirty="0"/>
          </a:p>
        </p:txBody>
      </p:sp>
      <p:sp>
        <p:nvSpPr>
          <p:cNvPr id="5" name="Rectangle 4"/>
          <p:cNvSpPr/>
          <p:nvPr/>
        </p:nvSpPr>
        <p:spPr>
          <a:xfrm>
            <a:off x="3236192" y="4115063"/>
            <a:ext cx="535724" cy="923330"/>
          </a:xfrm>
          <a:prstGeom prst="rect">
            <a:avLst/>
          </a:prstGeom>
          <a:noFill/>
        </p:spPr>
        <p:txBody>
          <a:bodyPr wrap="none" lIns="91440" tIns="45720" rIns="91440" bIns="45720">
            <a:spAutoFit/>
          </a:bodyPr>
          <a:lstStyle/>
          <a:p>
            <a:pPr algn="ctr"/>
            <a:r>
              <a:rPr lang="sv-SE" sz="5400" b="1" dirty="0">
                <a:ln w="22225">
                  <a:solidFill>
                    <a:schemeClr val="accent2"/>
                  </a:solidFill>
                  <a:prstDash val="solid"/>
                </a:ln>
                <a:solidFill>
                  <a:schemeClr val="accent2">
                    <a:lumMod val="40000"/>
                    <a:lumOff val="60000"/>
                  </a:schemeClr>
                </a:solidFill>
              </a:rPr>
              <a:t>3</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6" name="Rectangle 5"/>
          <p:cNvSpPr/>
          <p:nvPr/>
        </p:nvSpPr>
        <p:spPr>
          <a:xfrm>
            <a:off x="3146813" y="2611963"/>
            <a:ext cx="535724"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1</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7" name="Rectangle 6"/>
          <p:cNvSpPr/>
          <p:nvPr/>
        </p:nvSpPr>
        <p:spPr>
          <a:xfrm>
            <a:off x="3361091" y="1751144"/>
            <a:ext cx="535724" cy="923330"/>
          </a:xfrm>
          <a:prstGeom prst="rect">
            <a:avLst/>
          </a:prstGeom>
          <a:noFill/>
        </p:spPr>
        <p:txBody>
          <a:bodyPr wrap="none" lIns="91440" tIns="45720" rIns="91440" bIns="45720">
            <a:spAutoFit/>
          </a:bodyPr>
          <a:lstStyle/>
          <a:p>
            <a:pPr algn="ctr"/>
            <a:r>
              <a:rPr lang="sv-SE" sz="5400" b="1" cap="none" spc="0" dirty="0" smtClean="0">
                <a:ln w="22225">
                  <a:solidFill>
                    <a:schemeClr val="accent2"/>
                  </a:solidFill>
                  <a:prstDash val="solid"/>
                </a:ln>
                <a:solidFill>
                  <a:schemeClr val="accent2">
                    <a:lumMod val="40000"/>
                    <a:lumOff val="60000"/>
                  </a:schemeClr>
                </a:solidFill>
                <a:effectLst/>
              </a:rPr>
              <a:t>2</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8" name="Rectangle 7"/>
          <p:cNvSpPr/>
          <p:nvPr/>
        </p:nvSpPr>
        <p:spPr>
          <a:xfrm>
            <a:off x="1501472" y="3422961"/>
            <a:ext cx="535724" cy="923330"/>
          </a:xfrm>
          <a:prstGeom prst="rect">
            <a:avLst/>
          </a:prstGeom>
          <a:noFill/>
        </p:spPr>
        <p:txBody>
          <a:bodyPr wrap="none" lIns="91440" tIns="45720" rIns="91440" bIns="45720">
            <a:spAutoFit/>
          </a:bodyPr>
          <a:lstStyle/>
          <a:p>
            <a:pPr algn="ctr"/>
            <a:r>
              <a:rPr lang="sv-SE" sz="5400" b="1" dirty="0">
                <a:ln w="22225">
                  <a:solidFill>
                    <a:schemeClr val="accent2"/>
                  </a:solidFill>
                  <a:prstDash val="solid"/>
                </a:ln>
                <a:solidFill>
                  <a:schemeClr val="accent2">
                    <a:lumMod val="40000"/>
                    <a:lumOff val="60000"/>
                  </a:schemeClr>
                </a:solidFill>
              </a:rPr>
              <a:t>4</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09891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600954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Copy Constructor</a:t>
            </a:r>
            <a:endParaRPr lang="en-US" dirty="0"/>
          </a:p>
        </p:txBody>
      </p:sp>
      <p:sp>
        <p:nvSpPr>
          <p:cNvPr id="3" name="Content Placeholder 2"/>
          <p:cNvSpPr>
            <a:spLocks noGrp="1"/>
          </p:cNvSpPr>
          <p:nvPr>
            <p:ph idx="1"/>
          </p:nvPr>
        </p:nvSpPr>
        <p:spPr/>
        <p:txBody>
          <a:bodyPr/>
          <a:lstStyle/>
          <a:p>
            <a:pPr marL="0" indent="0">
              <a:buNone/>
            </a:pPr>
            <a:r>
              <a:rPr lang="sv-SE" dirty="0" smtClean="0"/>
              <a:t>class A {</a:t>
            </a:r>
          </a:p>
          <a:p>
            <a:pPr marL="0" indent="0">
              <a:buNone/>
            </a:pPr>
            <a:r>
              <a:rPr lang="sv-SE" dirty="0" smtClean="0"/>
              <a:t>public:</a:t>
            </a:r>
          </a:p>
          <a:p>
            <a:pPr marL="0" indent="0">
              <a:buNone/>
            </a:pPr>
            <a:r>
              <a:rPr lang="sv-SE" dirty="0"/>
              <a:t> </a:t>
            </a:r>
            <a:r>
              <a:rPr lang="sv-SE" dirty="0" smtClean="0"/>
              <a:t>  A (const A&amp; rhs);</a:t>
            </a:r>
          </a:p>
          <a:p>
            <a:pPr marL="0" indent="0">
              <a:buNone/>
            </a:pPr>
            <a:r>
              <a:rPr lang="sv-SE" dirty="0" smtClean="0"/>
              <a:t>}</a:t>
            </a:r>
          </a:p>
          <a:p>
            <a:pPr marL="0" indent="0">
              <a:buNone/>
            </a:pPr>
            <a:endParaRPr lang="sv-SE" dirty="0"/>
          </a:p>
          <a:p>
            <a:r>
              <a:rPr lang="en-US" dirty="0" smtClean="0"/>
              <a:t>Compiler declares it only if the user hasn't declared one. Defined if used</a:t>
            </a:r>
          </a:p>
          <a:p>
            <a:pPr marL="0" indent="0">
              <a:buNone/>
            </a:pPr>
            <a:endParaRPr lang="en-US" dirty="0"/>
          </a:p>
        </p:txBody>
      </p:sp>
    </p:spTree>
    <p:extLst>
      <p:ext uri="{BB962C8B-B14F-4D97-AF65-F5344CB8AC3E}">
        <p14:creationId xmlns:p14="http://schemas.microsoft.com/office/powerpoint/2010/main" val="30615978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Copy Constructor – when used?</a:t>
            </a:r>
            <a:endParaRPr lang="en-US" dirty="0"/>
          </a:p>
        </p:txBody>
      </p:sp>
      <p:sp>
        <p:nvSpPr>
          <p:cNvPr id="3" name="Content Placeholder 2"/>
          <p:cNvSpPr>
            <a:spLocks noGrp="1"/>
          </p:cNvSpPr>
          <p:nvPr>
            <p:ph idx="1"/>
          </p:nvPr>
        </p:nvSpPr>
        <p:spPr/>
        <p:txBody>
          <a:bodyPr/>
          <a:lstStyle/>
          <a:p>
            <a:r>
              <a:rPr lang="sv-SE" dirty="0" smtClean="0"/>
              <a:t>A a1;</a:t>
            </a:r>
          </a:p>
          <a:p>
            <a:r>
              <a:rPr lang="sv-SE" dirty="0" smtClean="0"/>
              <a:t>A a2(a1);</a:t>
            </a:r>
          </a:p>
          <a:p>
            <a:r>
              <a:rPr lang="sv-SE" dirty="0" smtClean="0"/>
              <a:t>A a3 = a1;</a:t>
            </a:r>
          </a:p>
          <a:p>
            <a:r>
              <a:rPr lang="sv-SE" dirty="0" smtClean="0"/>
              <a:t>Function input argument pass-by value</a:t>
            </a:r>
          </a:p>
          <a:p>
            <a:pPr marL="457200" lvl="1" indent="0">
              <a:buNone/>
            </a:pPr>
            <a:r>
              <a:rPr lang="sv-SE" dirty="0" smtClean="0"/>
              <a:t>void function1(A a) {...};</a:t>
            </a:r>
          </a:p>
          <a:p>
            <a:r>
              <a:rPr lang="sv-SE" dirty="0" smtClean="0"/>
              <a:t>Function return type</a:t>
            </a:r>
          </a:p>
          <a:p>
            <a:pPr marL="457200" lvl="1" indent="0">
              <a:buNone/>
            </a:pPr>
            <a:r>
              <a:rPr lang="sv-SE" dirty="0" smtClean="0"/>
              <a:t>A function2() { // return A type};</a:t>
            </a:r>
          </a:p>
          <a:p>
            <a:pPr marL="0" indent="0">
              <a:buNone/>
            </a:pPr>
            <a:r>
              <a:rPr lang="sv-SE" dirty="0"/>
              <a:t>e</a:t>
            </a:r>
            <a:r>
              <a:rPr lang="sv-SE" dirty="0" smtClean="0"/>
              <a:t>tc.</a:t>
            </a:r>
          </a:p>
        </p:txBody>
      </p:sp>
    </p:spTree>
    <p:extLst>
      <p:ext uri="{BB962C8B-B14F-4D97-AF65-F5344CB8AC3E}">
        <p14:creationId xmlns:p14="http://schemas.microsoft.com/office/powerpoint/2010/main" val="9676808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Implicitly-declared Copy </a:t>
            </a:r>
            <a:r>
              <a:rPr lang="en-US" dirty="0"/>
              <a:t>C</a:t>
            </a:r>
            <a:r>
              <a:rPr lang="en-US" dirty="0" smtClean="0"/>
              <a:t>onstructor</a:t>
            </a:r>
            <a:endParaRPr lang="en-US" dirty="0"/>
          </a:p>
        </p:txBody>
      </p:sp>
      <p:sp>
        <p:nvSpPr>
          <p:cNvPr id="3" name="Content Placeholder 2"/>
          <p:cNvSpPr>
            <a:spLocks noGrp="1"/>
          </p:cNvSpPr>
          <p:nvPr>
            <p:ph idx="1"/>
          </p:nvPr>
        </p:nvSpPr>
        <p:spPr/>
        <p:txBody>
          <a:bodyPr>
            <a:normAutofit/>
          </a:bodyPr>
          <a:lstStyle/>
          <a:p>
            <a:r>
              <a:rPr lang="sv-SE" dirty="0" smtClean="0"/>
              <a:t>Binary copy primitive types</a:t>
            </a:r>
          </a:p>
          <a:p>
            <a:r>
              <a:rPr lang="sv-SE" dirty="0" smtClean="0"/>
              <a:t>Call copy constructor for each member</a:t>
            </a:r>
            <a:r>
              <a:rPr lang="en-US" dirty="0" smtClean="0"/>
              <a:t> variable</a:t>
            </a:r>
            <a:endParaRPr lang="sv-SE" dirty="0" smtClean="0"/>
          </a:p>
        </p:txBody>
      </p:sp>
    </p:spTree>
    <p:extLst>
      <p:ext uri="{BB962C8B-B14F-4D97-AF65-F5344CB8AC3E}">
        <p14:creationId xmlns:p14="http://schemas.microsoft.com/office/powerpoint/2010/main" val="12294299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17990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Empty Class Cont’d</a:t>
            </a:r>
            <a:endParaRPr lang="en-US" dirty="0"/>
          </a:p>
        </p:txBody>
      </p:sp>
      <p:sp>
        <p:nvSpPr>
          <p:cNvPr id="3" name="Content Placeholder 2"/>
          <p:cNvSpPr>
            <a:spLocks noGrp="1"/>
          </p:cNvSpPr>
          <p:nvPr>
            <p:ph idx="1"/>
          </p:nvPr>
        </p:nvSpPr>
        <p:spPr/>
        <p:txBody>
          <a:bodyPr>
            <a:normAutofit/>
          </a:bodyPr>
          <a:lstStyle/>
          <a:p>
            <a:r>
              <a:rPr lang="en-US" dirty="0" smtClean="0"/>
              <a:t>What will the compiler do for an empty class?</a:t>
            </a:r>
          </a:p>
          <a:p>
            <a:pPr marL="0" indent="0">
              <a:buNone/>
            </a:pPr>
            <a:r>
              <a:rPr lang="en-US" dirty="0" smtClean="0"/>
              <a:t>Class A {};  </a:t>
            </a:r>
          </a:p>
          <a:p>
            <a:pPr marL="0" indent="0">
              <a:buNone/>
            </a:pPr>
            <a:r>
              <a:rPr lang="en-US" dirty="0" err="1" smtClean="0"/>
              <a:t>int</a:t>
            </a:r>
            <a:r>
              <a:rPr lang="en-US" dirty="0" smtClean="0"/>
              <a:t> main(){</a:t>
            </a:r>
          </a:p>
          <a:p>
            <a:pPr marL="457200" lvl="1" indent="0">
              <a:buNone/>
            </a:pPr>
            <a:r>
              <a:rPr lang="en-US" dirty="0" smtClean="0"/>
              <a:t>A a1;  // default constructor</a:t>
            </a:r>
          </a:p>
          <a:p>
            <a:pPr marL="457200" lvl="1" indent="0">
              <a:buNone/>
            </a:pPr>
            <a:r>
              <a:rPr lang="en-US" dirty="0" smtClean="0"/>
              <a:t>A a2(a1);  // copy constructor</a:t>
            </a:r>
          </a:p>
          <a:p>
            <a:pPr marL="457200" lvl="1" indent="0">
              <a:buNone/>
            </a:pPr>
            <a:r>
              <a:rPr lang="en-US" dirty="0" smtClean="0"/>
              <a:t>a1 = a2;  // assignment operator</a:t>
            </a:r>
          </a:p>
          <a:p>
            <a:pPr marL="457200" lvl="1" indent="0">
              <a:buNone/>
            </a:pPr>
            <a:r>
              <a:rPr lang="en-US" dirty="0" smtClean="0"/>
              <a:t>A a3 = a2; // ?</a:t>
            </a:r>
          </a:p>
          <a:p>
            <a:pPr marL="457200" lvl="1" indent="0">
              <a:buNone/>
            </a:pPr>
            <a:r>
              <a:rPr lang="en-US" dirty="0"/>
              <a:t> </a:t>
            </a:r>
            <a:r>
              <a:rPr lang="en-US" dirty="0" smtClean="0"/>
              <a:t>                 // -&gt; copy constructor</a:t>
            </a:r>
            <a:endParaRPr lang="en-US" dirty="0" smtClean="0"/>
          </a:p>
          <a:p>
            <a:pPr marL="457200" lvl="1" indent="0">
              <a:buNone/>
            </a:pPr>
            <a:r>
              <a:rPr lang="en-US" dirty="0" smtClean="0"/>
              <a:t>} // destructor</a:t>
            </a:r>
          </a:p>
        </p:txBody>
      </p:sp>
    </p:spTree>
    <p:extLst>
      <p:ext uri="{BB962C8B-B14F-4D97-AF65-F5344CB8AC3E}">
        <p14:creationId xmlns:p14="http://schemas.microsoft.com/office/powerpoint/2010/main" val="22864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Assignment Operator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class A {</a:t>
            </a:r>
          </a:p>
          <a:p>
            <a:pPr marL="0" indent="0">
              <a:buNone/>
            </a:pPr>
            <a:r>
              <a:rPr lang="en-US" dirty="0" smtClean="0"/>
              <a:t>   A&amp; operator=(</a:t>
            </a:r>
            <a:r>
              <a:rPr lang="en-US" dirty="0" err="1" smtClean="0"/>
              <a:t>const</a:t>
            </a:r>
            <a:r>
              <a:rPr lang="en-US" dirty="0" smtClean="0"/>
              <a:t> A&amp; </a:t>
            </a:r>
            <a:r>
              <a:rPr lang="en-US" dirty="0" err="1" smtClean="0"/>
              <a:t>rhs</a:t>
            </a:r>
            <a:r>
              <a:rPr lang="en-US" dirty="0" smtClean="0"/>
              <a:t>);</a:t>
            </a:r>
          </a:p>
          <a:p>
            <a:pPr marL="0" indent="0">
              <a:buNone/>
            </a:pPr>
            <a:r>
              <a:rPr lang="en-US" dirty="0" smtClean="0"/>
              <a:t>}</a:t>
            </a:r>
          </a:p>
          <a:p>
            <a:r>
              <a:rPr lang="sv-SE" dirty="0" smtClean="0"/>
              <a:t>Typical usage: A a1, a2; a1 = a2;</a:t>
            </a:r>
            <a:endParaRPr lang="sv-SE" sz="2800" dirty="0" smtClean="0"/>
          </a:p>
          <a:p>
            <a:r>
              <a:rPr lang="sv-SE" dirty="0" smtClean="0"/>
              <a:t>Why return value is a reference to A?</a:t>
            </a:r>
          </a:p>
          <a:p>
            <a:pPr marL="457200" lvl="1" indent="0">
              <a:buNone/>
            </a:pPr>
            <a:r>
              <a:rPr lang="sv-SE" dirty="0" smtClean="0"/>
              <a:t>Considering this example</a:t>
            </a:r>
          </a:p>
          <a:p>
            <a:pPr marL="457200" lvl="1" indent="0">
              <a:buNone/>
            </a:pPr>
            <a:r>
              <a:rPr lang="sv-SE" dirty="0" smtClean="0"/>
              <a:t>int x, y, z;</a:t>
            </a:r>
          </a:p>
          <a:p>
            <a:pPr marL="457200" lvl="1" indent="0">
              <a:buNone/>
            </a:pPr>
            <a:r>
              <a:rPr lang="sv-SE" dirty="0" smtClean="0"/>
              <a:t>x = y = z = 1;</a:t>
            </a:r>
            <a:endParaRPr lang="en-US" dirty="0" smtClean="0"/>
          </a:p>
          <a:p>
            <a:pPr marL="0" indent="0">
              <a:buNone/>
            </a:pPr>
            <a:r>
              <a:rPr lang="sv-SE" dirty="0" smtClean="0"/>
              <a:t>Return a reference to *this</a:t>
            </a:r>
          </a:p>
        </p:txBody>
      </p:sp>
    </p:spTree>
    <p:extLst>
      <p:ext uri="{BB962C8B-B14F-4D97-AF65-F5344CB8AC3E}">
        <p14:creationId xmlns:p14="http://schemas.microsoft.com/office/powerpoint/2010/main" val="16721583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Operation Class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class Operation {</a:t>
            </a:r>
          </a:p>
          <a:p>
            <a:pPr marL="0" indent="0">
              <a:buNone/>
            </a:pPr>
            <a:r>
              <a:rPr lang="en-US" dirty="0" smtClean="0"/>
              <a:t>private:</a:t>
            </a:r>
          </a:p>
          <a:p>
            <a:pPr marL="0" indent="0">
              <a:buNone/>
            </a:pPr>
            <a:r>
              <a:rPr lang="en-US" dirty="0" smtClean="0"/>
              <a:t>    string* </a:t>
            </a:r>
            <a:r>
              <a:rPr lang="en-US" dirty="0" err="1" smtClean="0"/>
              <a:t>pSecret</a:t>
            </a:r>
            <a:r>
              <a:rPr lang="en-US" dirty="0" smtClean="0"/>
              <a:t>;</a:t>
            </a:r>
          </a:p>
          <a:p>
            <a:pPr marL="0" indent="0">
              <a:buNone/>
            </a:pPr>
            <a:r>
              <a:rPr lang="en-US" dirty="0" smtClean="0"/>
              <a:t>    Operation() : </a:t>
            </a:r>
            <a:r>
              <a:rPr lang="en-US" dirty="0" err="1" smtClean="0"/>
              <a:t>pSecret</a:t>
            </a:r>
            <a:r>
              <a:rPr lang="en-US" dirty="0" smtClean="0"/>
              <a:t>(</a:t>
            </a:r>
            <a:r>
              <a:rPr lang="en-US" dirty="0" err="1" smtClean="0"/>
              <a:t>nullptr</a:t>
            </a:r>
            <a:r>
              <a:rPr lang="en-US" dirty="0" smtClean="0"/>
              <a:t>) {}</a:t>
            </a:r>
          </a:p>
          <a:p>
            <a:pPr marL="0" indent="0">
              <a:buNone/>
            </a:pPr>
            <a:r>
              <a:rPr lang="en-US" dirty="0" smtClean="0"/>
              <a:t>public:</a:t>
            </a:r>
          </a:p>
          <a:p>
            <a:pPr marL="0" indent="0">
              <a:buNone/>
            </a:pPr>
            <a:r>
              <a:rPr lang="en-US" dirty="0" smtClean="0"/>
              <a:t>    explicit Operation(</a:t>
            </a:r>
            <a:r>
              <a:rPr lang="en-US" dirty="0" err="1" smtClean="0"/>
              <a:t>const</a:t>
            </a:r>
            <a:r>
              <a:rPr lang="en-US" dirty="0" smtClean="0"/>
              <a:t> string&amp; secret) : </a:t>
            </a:r>
            <a:r>
              <a:rPr lang="en-US" dirty="0" err="1" smtClean="0"/>
              <a:t>pSecret</a:t>
            </a:r>
            <a:r>
              <a:rPr lang="en-US" dirty="0" smtClean="0"/>
              <a:t>(new string(secret)) {}</a:t>
            </a:r>
          </a:p>
          <a:p>
            <a:pPr marL="0" indent="0">
              <a:buNone/>
            </a:pPr>
            <a:r>
              <a:rPr lang="en-US" dirty="0" smtClean="0"/>
              <a:t>    Operation(</a:t>
            </a:r>
            <a:r>
              <a:rPr lang="en-US" dirty="0" err="1" smtClean="0"/>
              <a:t>const</a:t>
            </a:r>
            <a:r>
              <a:rPr lang="en-US" dirty="0" smtClean="0"/>
              <a:t> Operation&amp; </a:t>
            </a:r>
            <a:r>
              <a:rPr lang="en-US" dirty="0" err="1" smtClean="0"/>
              <a:t>rhs</a:t>
            </a:r>
            <a:r>
              <a:rPr lang="en-US" dirty="0" smtClean="0"/>
              <a:t>) : </a:t>
            </a:r>
            <a:r>
              <a:rPr lang="en-US" dirty="0" err="1" smtClean="0"/>
              <a:t>pSecret</a:t>
            </a:r>
            <a:r>
              <a:rPr lang="en-US" dirty="0" smtClean="0"/>
              <a:t>(new string(*</a:t>
            </a:r>
            <a:r>
              <a:rPr lang="en-US" dirty="0" err="1" smtClean="0"/>
              <a:t>rhs.pSecret</a:t>
            </a:r>
            <a:r>
              <a:rPr lang="en-US" dirty="0" smtClean="0"/>
              <a:t>)) {}</a:t>
            </a:r>
          </a:p>
          <a:p>
            <a:pPr marL="0" indent="0">
              <a:buNone/>
            </a:pPr>
            <a:r>
              <a:rPr lang="en-US" dirty="0" smtClean="0"/>
              <a:t>    ~Operation() {delete </a:t>
            </a:r>
            <a:r>
              <a:rPr lang="en-US" dirty="0" err="1" smtClean="0"/>
              <a:t>pSecret</a:t>
            </a:r>
            <a:r>
              <a:rPr lang="en-US" dirty="0" smtClean="0"/>
              <a:t>;}</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5712873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Operator Works?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Operation&amp; operator=(</a:t>
            </a:r>
            <a:r>
              <a:rPr lang="en-US" dirty="0" err="1" smtClean="0"/>
              <a:t>const</a:t>
            </a:r>
            <a:r>
              <a:rPr lang="en-US" dirty="0" smtClean="0"/>
              <a:t> Operation&amp; </a:t>
            </a:r>
            <a:r>
              <a:rPr lang="en-US" dirty="0" err="1" smtClean="0"/>
              <a:t>rhs</a:t>
            </a:r>
            <a:r>
              <a:rPr lang="en-US" dirty="0" smtClean="0"/>
              <a:t>) {</a:t>
            </a:r>
          </a:p>
          <a:p>
            <a:pPr marL="0" indent="0">
              <a:buNone/>
            </a:pPr>
            <a:r>
              <a:rPr lang="en-US" dirty="0" smtClean="0"/>
              <a:t>        delete </a:t>
            </a:r>
            <a:r>
              <a:rPr lang="en-US" dirty="0" err="1" smtClean="0"/>
              <a:t>pSecret</a:t>
            </a:r>
            <a:r>
              <a:rPr lang="en-US" dirty="0" smtClean="0"/>
              <a:t>;</a:t>
            </a:r>
          </a:p>
          <a:p>
            <a:pPr marL="0" indent="0">
              <a:buNone/>
            </a:pPr>
            <a:r>
              <a:rPr lang="en-US" dirty="0" smtClean="0"/>
              <a:t>        </a:t>
            </a:r>
            <a:r>
              <a:rPr lang="en-US" dirty="0" err="1" smtClean="0"/>
              <a:t>pSecret</a:t>
            </a:r>
            <a:r>
              <a:rPr lang="en-US" dirty="0" smtClean="0"/>
              <a:t> = new string(*</a:t>
            </a:r>
            <a:r>
              <a:rPr lang="en-US" dirty="0" err="1" smtClean="0"/>
              <a:t>rhs.pSecret</a:t>
            </a:r>
            <a:r>
              <a:rPr lang="en-US" dirty="0" smtClean="0"/>
              <a:t>);</a:t>
            </a:r>
          </a:p>
          <a:p>
            <a:pPr marL="0" indent="0">
              <a:buNone/>
            </a:pPr>
            <a:r>
              <a:rPr lang="en-US" dirty="0" smtClean="0"/>
              <a:t>        return *this;</a:t>
            </a:r>
          </a:p>
          <a:p>
            <a:pPr marL="0" indent="0">
              <a:buNone/>
            </a:pPr>
            <a:r>
              <a:rPr lang="en-US" dirty="0" smtClean="0"/>
              <a:t>}</a:t>
            </a:r>
          </a:p>
          <a:p>
            <a:pPr marL="0" indent="0">
              <a:buNone/>
            </a:pPr>
            <a:endParaRPr lang="en-US" dirty="0" smtClean="0"/>
          </a:p>
          <a:p>
            <a:pPr marL="0" indent="0">
              <a:buNone/>
            </a:pPr>
            <a:r>
              <a:rPr lang="en-US" dirty="0" smtClean="0"/>
              <a:t>Operation a("</a:t>
            </a:r>
            <a:r>
              <a:rPr lang="en-US" dirty="0" err="1" smtClean="0"/>
              <a:t>secretA</a:t>
            </a:r>
            <a:r>
              <a:rPr lang="en-US" dirty="0" smtClean="0"/>
              <a:t>");</a:t>
            </a:r>
          </a:p>
          <a:p>
            <a:pPr marL="0" indent="0">
              <a:buNone/>
            </a:pPr>
            <a:r>
              <a:rPr lang="en-US" dirty="0" smtClean="0"/>
              <a:t>Operation b("</a:t>
            </a:r>
            <a:r>
              <a:rPr lang="en-US" dirty="0" err="1" smtClean="0"/>
              <a:t>secretB</a:t>
            </a:r>
            <a:r>
              <a:rPr lang="en-US" dirty="0" smtClean="0"/>
              <a:t>");</a:t>
            </a:r>
          </a:p>
          <a:p>
            <a:pPr marL="0" indent="0">
              <a:buNone/>
            </a:pPr>
            <a:r>
              <a:rPr lang="en-US" dirty="0" smtClean="0"/>
              <a:t>a = b;</a:t>
            </a:r>
          </a:p>
          <a:p>
            <a:pPr marL="0" indent="0">
              <a:buNone/>
            </a:pPr>
            <a:r>
              <a:rPr lang="en-US" dirty="0" smtClean="0"/>
              <a:t>b = b;  //?</a:t>
            </a:r>
          </a:p>
          <a:p>
            <a:pPr marL="0" indent="0">
              <a:buNone/>
            </a:pPr>
            <a:endParaRPr lang="en-US" dirty="0" smtClean="0"/>
          </a:p>
          <a:p>
            <a:pPr marL="0" indent="0">
              <a:buNone/>
            </a:pPr>
            <a:r>
              <a:rPr lang="en-US" dirty="0" smtClean="0"/>
              <a:t>See demo (assignment)</a:t>
            </a:r>
            <a:endParaRPr lang="en-US" dirty="0"/>
          </a:p>
        </p:txBody>
      </p:sp>
    </p:spTree>
    <p:extLst>
      <p:ext uri="{BB962C8B-B14F-4D97-AF65-F5344CB8AC3E}">
        <p14:creationId xmlns:p14="http://schemas.microsoft.com/office/powerpoint/2010/main" val="27607345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Handle Self </a:t>
            </a:r>
            <a:r>
              <a:rPr lang="en-US" dirty="0"/>
              <a:t>A</a:t>
            </a:r>
            <a:r>
              <a:rPr lang="en-US" dirty="0" smtClean="0"/>
              <a:t>ssignment in Assignment </a:t>
            </a:r>
            <a:r>
              <a:rPr lang="en-US" dirty="0"/>
              <a:t>O</a:t>
            </a:r>
            <a:r>
              <a:rPr lang="en-US" dirty="0" smtClean="0"/>
              <a:t>perator</a:t>
            </a:r>
            <a:endParaRPr lang="en-US" dirty="0"/>
          </a:p>
        </p:txBody>
      </p:sp>
      <p:sp>
        <p:nvSpPr>
          <p:cNvPr id="3" name="Content Placeholder 2"/>
          <p:cNvSpPr>
            <a:spLocks noGrp="1"/>
          </p:cNvSpPr>
          <p:nvPr>
            <p:ph idx="1"/>
          </p:nvPr>
        </p:nvSpPr>
        <p:spPr/>
        <p:txBody>
          <a:bodyPr>
            <a:normAutofit lnSpcReduction="10000"/>
          </a:bodyPr>
          <a:lstStyle/>
          <a:p>
            <a:r>
              <a:rPr lang="en-US" dirty="0" smtClean="0"/>
              <a:t>With identity test?</a:t>
            </a:r>
          </a:p>
          <a:p>
            <a:pPr marL="0" indent="0">
              <a:buNone/>
            </a:pPr>
            <a:r>
              <a:rPr lang="en-US" dirty="0" smtClean="0"/>
              <a:t>Operation&amp; operator=(</a:t>
            </a:r>
            <a:r>
              <a:rPr lang="en-US" dirty="0" err="1" smtClean="0"/>
              <a:t>const</a:t>
            </a:r>
            <a:r>
              <a:rPr lang="en-US" dirty="0" smtClean="0"/>
              <a:t> Operation&amp; </a:t>
            </a:r>
            <a:r>
              <a:rPr lang="en-US" dirty="0" err="1" smtClean="0"/>
              <a:t>rhs</a:t>
            </a:r>
            <a:r>
              <a:rPr lang="en-US" dirty="0" smtClean="0"/>
              <a:t>) {</a:t>
            </a:r>
          </a:p>
          <a:p>
            <a:pPr marL="0" indent="0">
              <a:buNone/>
            </a:pPr>
            <a:r>
              <a:rPr lang="en-US" dirty="0" smtClean="0"/>
              <a:t>       </a:t>
            </a:r>
            <a:r>
              <a:rPr lang="en-US" dirty="0" smtClean="0">
                <a:solidFill>
                  <a:srgbClr val="FF0000"/>
                </a:solidFill>
              </a:rPr>
              <a:t> if (this == &amp;</a:t>
            </a:r>
            <a:r>
              <a:rPr lang="en-US" dirty="0" err="1" smtClean="0">
                <a:solidFill>
                  <a:srgbClr val="FF0000"/>
                </a:solidFill>
              </a:rPr>
              <a:t>rhs</a:t>
            </a:r>
            <a:r>
              <a:rPr lang="en-US" dirty="0" smtClean="0">
                <a:solidFill>
                  <a:srgbClr val="FF0000"/>
                </a:solidFill>
              </a:rPr>
              <a:t>)  return *this;</a:t>
            </a:r>
          </a:p>
          <a:p>
            <a:pPr marL="0" indent="0">
              <a:buNone/>
            </a:pPr>
            <a:r>
              <a:rPr lang="en-US" dirty="0" smtClean="0"/>
              <a:t>        delete </a:t>
            </a:r>
            <a:r>
              <a:rPr lang="en-US" dirty="0" err="1" smtClean="0"/>
              <a:t>pSecret</a:t>
            </a:r>
            <a:r>
              <a:rPr lang="en-US" dirty="0" smtClean="0"/>
              <a:t>;</a:t>
            </a:r>
          </a:p>
          <a:p>
            <a:pPr marL="0" indent="0">
              <a:buNone/>
            </a:pPr>
            <a:r>
              <a:rPr lang="en-US" dirty="0" smtClean="0"/>
              <a:t>        </a:t>
            </a:r>
            <a:r>
              <a:rPr lang="en-US" dirty="0" err="1" smtClean="0"/>
              <a:t>pSecret</a:t>
            </a:r>
            <a:r>
              <a:rPr lang="en-US" dirty="0" smtClean="0"/>
              <a:t> = new string(*</a:t>
            </a:r>
            <a:r>
              <a:rPr lang="en-US" dirty="0" err="1" smtClean="0"/>
              <a:t>rhs.pSecret</a:t>
            </a:r>
            <a:r>
              <a:rPr lang="en-US" dirty="0" smtClean="0"/>
              <a:t>);</a:t>
            </a:r>
          </a:p>
          <a:p>
            <a:pPr marL="0" indent="0">
              <a:buNone/>
            </a:pPr>
            <a:r>
              <a:rPr lang="en-US" dirty="0" smtClean="0"/>
              <a:t>        return *this;</a:t>
            </a:r>
          </a:p>
          <a:p>
            <a:pPr marL="0" indent="0">
              <a:buNone/>
            </a:pPr>
            <a:r>
              <a:rPr lang="en-US" dirty="0" smtClean="0"/>
              <a:t>    }</a:t>
            </a:r>
          </a:p>
          <a:p>
            <a:pPr marL="0" indent="0">
              <a:buNone/>
            </a:pPr>
            <a:r>
              <a:rPr lang="en-US" dirty="0" smtClean="0"/>
              <a:t>Yes, it works. But… </a:t>
            </a:r>
          </a:p>
          <a:p>
            <a:pPr marL="0" indent="0">
              <a:buNone/>
            </a:pPr>
            <a:r>
              <a:rPr lang="en-US" dirty="0" smtClean="0"/>
              <a:t>what about exception safety?</a:t>
            </a:r>
            <a:endParaRPr lang="en-US" dirty="0"/>
          </a:p>
        </p:txBody>
      </p:sp>
    </p:spTree>
    <p:extLst>
      <p:ext uri="{BB962C8B-B14F-4D97-AF65-F5344CB8AC3E}">
        <p14:creationId xmlns:p14="http://schemas.microsoft.com/office/powerpoint/2010/main" val="41759132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Safety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0070C0"/>
                </a:solidFill>
              </a:rPr>
              <a:t>No-throw guarantee: </a:t>
            </a:r>
            <a:br>
              <a:rPr lang="en-US" dirty="0" smtClean="0">
                <a:solidFill>
                  <a:srgbClr val="0070C0"/>
                </a:solidFill>
              </a:rPr>
            </a:br>
            <a:r>
              <a:rPr lang="en-US" dirty="0" smtClean="0"/>
              <a:t>Operations are guaranteed to succeed and satisfy all requirements even in exceptional situations. If an exception occurs, it will be handled internally and not observed by clients.</a:t>
            </a:r>
          </a:p>
          <a:p>
            <a:r>
              <a:rPr lang="en-US" dirty="0" smtClean="0">
                <a:solidFill>
                  <a:srgbClr val="0070C0"/>
                </a:solidFill>
              </a:rPr>
              <a:t>Strong exception safety: </a:t>
            </a:r>
            <a:br>
              <a:rPr lang="en-US" dirty="0" smtClean="0">
                <a:solidFill>
                  <a:srgbClr val="0070C0"/>
                </a:solidFill>
              </a:rPr>
            </a:br>
            <a:r>
              <a:rPr lang="en-US" dirty="0" smtClean="0"/>
              <a:t>Operations can fail, but failed operations are guaranteed to have no side effects, so all data retain their original values.</a:t>
            </a:r>
          </a:p>
          <a:p>
            <a:r>
              <a:rPr lang="en-US" dirty="0" smtClean="0">
                <a:solidFill>
                  <a:srgbClr val="0070C0"/>
                </a:solidFill>
              </a:rPr>
              <a:t>Basic exception safety:</a:t>
            </a:r>
            <a:r>
              <a:rPr lang="en-US" dirty="0" smtClean="0"/>
              <a:t> </a:t>
            </a:r>
            <a:br>
              <a:rPr lang="en-US" dirty="0" smtClean="0"/>
            </a:br>
            <a:r>
              <a:rPr lang="en-US" dirty="0" smtClean="0"/>
              <a:t>Partial execution of failed operations can cause side effects, but all invariants are preserved and there are no resource leaks (including memory leaks). Any stored data will contain valid values, even if they differ from what they were before the exception.</a:t>
            </a:r>
          </a:p>
          <a:p>
            <a:r>
              <a:rPr lang="en-US" dirty="0" smtClean="0">
                <a:solidFill>
                  <a:srgbClr val="0070C0"/>
                </a:solidFill>
              </a:rPr>
              <a:t>No exception safety: </a:t>
            </a:r>
            <a:r>
              <a:rPr lang="en-US" dirty="0" smtClean="0"/>
              <a:t/>
            </a:r>
            <a:br>
              <a:rPr lang="en-US" dirty="0" smtClean="0"/>
            </a:br>
            <a:r>
              <a:rPr lang="en-US" dirty="0" smtClean="0"/>
              <a:t>No guarantees are made.</a:t>
            </a:r>
            <a:endParaRPr lang="en-US" dirty="0"/>
          </a:p>
        </p:txBody>
      </p:sp>
    </p:spTree>
    <p:extLst>
      <p:ext uri="{BB962C8B-B14F-4D97-AF65-F5344CB8AC3E}">
        <p14:creationId xmlns:p14="http://schemas.microsoft.com/office/powerpoint/2010/main" val="18726962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Exception </a:t>
            </a:r>
            <a:r>
              <a:rPr lang="en-US" dirty="0"/>
              <a:t>S</a:t>
            </a:r>
            <a:r>
              <a:rPr lang="en-US" dirty="0" smtClean="0"/>
              <a:t>afety Version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Operation&amp; operator=(</a:t>
            </a:r>
            <a:r>
              <a:rPr lang="en-US" dirty="0" err="1" smtClean="0"/>
              <a:t>const</a:t>
            </a:r>
            <a:r>
              <a:rPr lang="en-US" dirty="0" smtClean="0"/>
              <a:t> Operation&amp; </a:t>
            </a:r>
            <a:r>
              <a:rPr lang="en-US" dirty="0" err="1" smtClean="0"/>
              <a:t>rhs</a:t>
            </a:r>
            <a:r>
              <a:rPr lang="en-US" dirty="0" smtClean="0"/>
              <a:t>) {</a:t>
            </a:r>
          </a:p>
          <a:p>
            <a:pPr marL="0" indent="0">
              <a:buNone/>
            </a:pPr>
            <a:r>
              <a:rPr lang="en-US" dirty="0" smtClean="0"/>
              <a:t>        </a:t>
            </a:r>
            <a:r>
              <a:rPr lang="en-US" dirty="0" smtClean="0">
                <a:solidFill>
                  <a:srgbClr val="FF0000"/>
                </a:solidFill>
              </a:rPr>
              <a:t>string* </a:t>
            </a:r>
            <a:r>
              <a:rPr lang="en-US" dirty="0" err="1" smtClean="0">
                <a:solidFill>
                  <a:srgbClr val="FF0000"/>
                </a:solidFill>
              </a:rPr>
              <a:t>pStr</a:t>
            </a:r>
            <a:r>
              <a:rPr lang="en-US" dirty="0" smtClean="0">
                <a:solidFill>
                  <a:srgbClr val="FF0000"/>
                </a:solidFill>
              </a:rPr>
              <a:t> = </a:t>
            </a:r>
            <a:r>
              <a:rPr lang="en-US" dirty="0" err="1" smtClean="0">
                <a:solidFill>
                  <a:srgbClr val="FF0000"/>
                </a:solidFill>
              </a:rPr>
              <a:t>pSecret</a:t>
            </a:r>
            <a:r>
              <a:rPr lang="en-US" dirty="0" smtClean="0">
                <a:solidFill>
                  <a:srgbClr val="FF0000"/>
                </a:solidFill>
              </a:rPr>
              <a:t>;</a:t>
            </a:r>
          </a:p>
          <a:p>
            <a:pPr marL="0" indent="0">
              <a:buNone/>
            </a:pPr>
            <a:r>
              <a:rPr lang="en-US" dirty="0" smtClean="0"/>
              <a:t>        </a:t>
            </a:r>
            <a:r>
              <a:rPr lang="en-US" dirty="0" err="1" smtClean="0"/>
              <a:t>pSecret</a:t>
            </a:r>
            <a:r>
              <a:rPr lang="en-US" dirty="0" smtClean="0"/>
              <a:t> = new string(*</a:t>
            </a:r>
            <a:r>
              <a:rPr lang="en-US" dirty="0" err="1" smtClean="0"/>
              <a:t>rhs.pSecret</a:t>
            </a:r>
            <a:r>
              <a:rPr lang="en-US" dirty="0" smtClean="0"/>
              <a:t>);</a:t>
            </a:r>
          </a:p>
          <a:p>
            <a:pPr marL="0" indent="0">
              <a:buNone/>
            </a:pPr>
            <a:r>
              <a:rPr lang="en-US" dirty="0" smtClean="0"/>
              <a:t>        delete </a:t>
            </a:r>
            <a:r>
              <a:rPr lang="en-US" dirty="0" err="1" smtClean="0"/>
              <a:t>pStr</a:t>
            </a:r>
            <a:r>
              <a:rPr lang="en-US" dirty="0" smtClean="0"/>
              <a:t>;</a:t>
            </a:r>
          </a:p>
          <a:p>
            <a:pPr marL="0" indent="0">
              <a:buNone/>
            </a:pPr>
            <a:r>
              <a:rPr lang="en-US" dirty="0" smtClean="0"/>
              <a:t>        return *this;</a:t>
            </a:r>
          </a:p>
          <a:p>
            <a:pPr marL="0" indent="0">
              <a:buNone/>
            </a:pPr>
            <a:r>
              <a:rPr lang="en-US" dirty="0" smtClean="0"/>
              <a:t>    }</a:t>
            </a:r>
          </a:p>
          <a:p>
            <a:pPr marL="0" indent="0">
              <a:buNone/>
            </a:pPr>
            <a:endParaRPr lang="en-US" dirty="0" smtClean="0"/>
          </a:p>
          <a:p>
            <a:r>
              <a:rPr lang="en-US" dirty="0" smtClean="0"/>
              <a:t>It achieves strong exception safety, and could handle self-assignment.</a:t>
            </a:r>
          </a:p>
          <a:p>
            <a:r>
              <a:rPr lang="en-US" dirty="0" smtClean="0"/>
              <a:t>Hmm… it requires us to manually arrange the order of each line of codes.</a:t>
            </a:r>
            <a:br>
              <a:rPr lang="en-US" dirty="0" smtClean="0"/>
            </a:br>
            <a:r>
              <a:rPr lang="en-US" dirty="0" smtClean="0"/>
              <a:t>Any easier way?</a:t>
            </a:r>
            <a:endParaRPr lang="en-US" dirty="0"/>
          </a:p>
        </p:txBody>
      </p:sp>
    </p:spTree>
    <p:extLst>
      <p:ext uri="{BB962C8B-B14F-4D97-AF65-F5344CB8AC3E}">
        <p14:creationId xmlns:p14="http://schemas.microsoft.com/office/powerpoint/2010/main" val="32925517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Copy-Swap idiom</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    Operation&amp; operator=(Operation </a:t>
            </a:r>
            <a:r>
              <a:rPr lang="en-US" dirty="0" err="1" smtClean="0"/>
              <a:t>rhs</a:t>
            </a:r>
            <a:r>
              <a:rPr lang="en-US" dirty="0" smtClean="0"/>
              <a:t>) {</a:t>
            </a:r>
          </a:p>
          <a:p>
            <a:pPr marL="0" indent="0">
              <a:buNone/>
            </a:pPr>
            <a:r>
              <a:rPr lang="en-US" dirty="0" smtClean="0"/>
              <a:t>        swap(*this, </a:t>
            </a:r>
            <a:r>
              <a:rPr lang="en-US" dirty="0" err="1" smtClean="0"/>
              <a:t>rhs</a:t>
            </a:r>
            <a:r>
              <a:rPr lang="en-US" dirty="0" smtClean="0"/>
              <a:t>);</a:t>
            </a:r>
          </a:p>
          <a:p>
            <a:pPr marL="0" indent="0">
              <a:buNone/>
            </a:pPr>
            <a:r>
              <a:rPr lang="en-US" dirty="0" smtClean="0"/>
              <a:t>        return *this;</a:t>
            </a:r>
          </a:p>
          <a:p>
            <a:pPr marL="0" indent="0">
              <a:buNone/>
            </a:pPr>
            <a:r>
              <a:rPr lang="en-US" dirty="0" smtClean="0"/>
              <a:t>    }</a:t>
            </a:r>
          </a:p>
          <a:p>
            <a:pPr marL="0" indent="0">
              <a:buNone/>
            </a:pPr>
            <a:endParaRPr lang="en-US" dirty="0"/>
          </a:p>
          <a:p>
            <a:pPr marL="0" indent="0">
              <a:buNone/>
            </a:pPr>
            <a:r>
              <a:rPr lang="en-US" dirty="0" smtClean="0"/>
              <a:t>    </a:t>
            </a:r>
            <a:r>
              <a:rPr lang="en-US" dirty="0" smtClean="0">
                <a:solidFill>
                  <a:srgbClr val="FF0000"/>
                </a:solidFill>
              </a:rPr>
              <a:t>friend</a:t>
            </a:r>
            <a:r>
              <a:rPr lang="en-US" dirty="0" smtClean="0"/>
              <a:t> void swap(Operation&amp; lhs, Operation&amp; </a:t>
            </a:r>
            <a:r>
              <a:rPr lang="en-US" dirty="0" err="1" smtClean="0"/>
              <a:t>rhs</a:t>
            </a:r>
            <a:r>
              <a:rPr lang="en-US" dirty="0" smtClean="0"/>
              <a:t>)</a:t>
            </a:r>
          </a:p>
          <a:p>
            <a:pPr marL="0" indent="0">
              <a:buNone/>
            </a:pPr>
            <a:r>
              <a:rPr lang="en-US" dirty="0" smtClean="0"/>
              <a:t>    {</a:t>
            </a:r>
          </a:p>
          <a:p>
            <a:pPr marL="0" indent="0">
              <a:buNone/>
            </a:pPr>
            <a:r>
              <a:rPr lang="en-US" smtClean="0"/>
              <a:t>        swap(</a:t>
            </a:r>
            <a:r>
              <a:rPr lang="en-US" dirty="0" err="1" smtClean="0"/>
              <a:t>lhs.pSecret</a:t>
            </a:r>
            <a:r>
              <a:rPr lang="en-US" dirty="0" smtClean="0"/>
              <a:t>, </a:t>
            </a:r>
            <a:r>
              <a:rPr lang="en-US" dirty="0" err="1" smtClean="0"/>
              <a:t>rhs.pSecret</a:t>
            </a:r>
            <a:r>
              <a:rPr lang="en-US" dirty="0" smtClean="0"/>
              <a:t>);</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6801840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friend function?</a:t>
            </a:r>
            <a:endParaRPr lang="en-US" dirty="0"/>
          </a:p>
        </p:txBody>
      </p:sp>
      <p:sp>
        <p:nvSpPr>
          <p:cNvPr id="3" name="Content Placeholder 2"/>
          <p:cNvSpPr>
            <a:spLocks noGrp="1"/>
          </p:cNvSpPr>
          <p:nvPr>
            <p:ph idx="1"/>
          </p:nvPr>
        </p:nvSpPr>
        <p:spPr/>
        <p:txBody>
          <a:bodyPr/>
          <a:lstStyle/>
          <a:p>
            <a:r>
              <a:rPr lang="en-US" dirty="0" smtClean="0"/>
              <a:t>A friend function defined inside a class isn't a member function - it exists in the enclosing namespace scope. In general, such a function won't be seen in that scope by external code, but since it takes an argument of type Operation, it'll be found by Argument-Dependent Lookup.</a:t>
            </a:r>
          </a:p>
          <a:p>
            <a:pPr marL="457200" lvl="1" indent="0">
              <a:buNone/>
            </a:pPr>
            <a:r>
              <a:rPr lang="en-US" dirty="0" smtClean="0"/>
              <a:t>So… you can use swap in operator assignment for Operator class</a:t>
            </a:r>
          </a:p>
          <a:p>
            <a:pPr marL="457200" lvl="1" indent="0">
              <a:buNone/>
            </a:pPr>
            <a:r>
              <a:rPr lang="en-US" dirty="0" smtClean="0"/>
              <a:t>And…</a:t>
            </a:r>
          </a:p>
          <a:p>
            <a:pPr marL="457200" lvl="1" indent="0">
              <a:buNone/>
            </a:pPr>
            <a:r>
              <a:rPr lang="en-US" dirty="0" smtClean="0"/>
              <a:t>Operation a(“a”), b(“b”);</a:t>
            </a:r>
          </a:p>
          <a:p>
            <a:pPr marL="457200" lvl="1" indent="0">
              <a:buNone/>
            </a:pPr>
            <a:r>
              <a:rPr lang="en-US" dirty="0"/>
              <a:t>s</a:t>
            </a:r>
            <a:r>
              <a:rPr lang="en-US" dirty="0" smtClean="0"/>
              <a:t>wap(a, b);</a:t>
            </a:r>
            <a:endParaRPr lang="en-US" dirty="0"/>
          </a:p>
        </p:txBody>
      </p:sp>
    </p:spTree>
    <p:extLst>
      <p:ext uri="{BB962C8B-B14F-4D97-AF65-F5344CB8AC3E}">
        <p14:creationId xmlns:p14="http://schemas.microsoft.com/office/powerpoint/2010/main" val="14972989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Copy-Swap idiom for </a:t>
            </a:r>
            <a:br>
              <a:rPr lang="en-US" dirty="0" smtClean="0"/>
            </a:br>
            <a:r>
              <a:rPr lang="en-US" dirty="0" smtClean="0"/>
              <a:t>M</a:t>
            </a:r>
            <a:r>
              <a:rPr lang="en-US" dirty="0" smtClean="0"/>
              <a:t>ove </a:t>
            </a:r>
            <a:r>
              <a:rPr lang="en-US" dirty="0"/>
              <a:t>C</a:t>
            </a:r>
            <a:r>
              <a:rPr lang="en-US" dirty="0" smtClean="0"/>
              <a:t>onstructor C++ 11</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   Operation(Operation&amp;&amp; </a:t>
            </a:r>
            <a:r>
              <a:rPr lang="en-US" dirty="0" err="1" smtClean="0"/>
              <a:t>rhs</a:t>
            </a:r>
            <a:r>
              <a:rPr lang="en-US" dirty="0" smtClean="0"/>
              <a:t>) : Operation() {</a:t>
            </a:r>
          </a:p>
          <a:p>
            <a:pPr marL="0" indent="0">
              <a:buNone/>
            </a:pPr>
            <a:r>
              <a:rPr lang="en-US" dirty="0" smtClean="0"/>
              <a:t>        swap(*this, </a:t>
            </a:r>
            <a:r>
              <a:rPr lang="en-US" dirty="0" err="1" smtClean="0"/>
              <a:t>rhs</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42071278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27927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Empty Class Cont’d</a:t>
            </a:r>
            <a:endParaRPr lang="en-US" dirty="0"/>
          </a:p>
        </p:txBody>
      </p:sp>
      <p:sp>
        <p:nvSpPr>
          <p:cNvPr id="3" name="Content Placeholder 2"/>
          <p:cNvSpPr>
            <a:spLocks noGrp="1"/>
          </p:cNvSpPr>
          <p:nvPr>
            <p:ph idx="1"/>
          </p:nvPr>
        </p:nvSpPr>
        <p:spPr/>
        <p:txBody>
          <a:bodyPr/>
          <a:lstStyle/>
          <a:p>
            <a:pPr marL="0" indent="0">
              <a:buNone/>
            </a:pPr>
            <a:r>
              <a:rPr lang="en-US" dirty="0" smtClean="0"/>
              <a:t>class A {</a:t>
            </a:r>
          </a:p>
          <a:p>
            <a:pPr marL="0" indent="0">
              <a:buNone/>
            </a:pPr>
            <a:r>
              <a:rPr lang="en-US" dirty="0" smtClean="0"/>
              <a:t>public:</a:t>
            </a:r>
          </a:p>
          <a:p>
            <a:pPr marL="0" indent="0">
              <a:buNone/>
            </a:pPr>
            <a:r>
              <a:rPr lang="en-US" dirty="0" smtClean="0"/>
              <a:t>    A();</a:t>
            </a:r>
          </a:p>
          <a:p>
            <a:pPr marL="0" indent="0">
              <a:buNone/>
            </a:pPr>
            <a:r>
              <a:rPr lang="en-US" dirty="0" smtClean="0"/>
              <a:t>    A(</a:t>
            </a:r>
            <a:r>
              <a:rPr lang="en-US" dirty="0" err="1" smtClean="0"/>
              <a:t>const</a:t>
            </a:r>
            <a:r>
              <a:rPr lang="en-US" dirty="0" smtClean="0"/>
              <a:t> A&amp; </a:t>
            </a:r>
            <a:r>
              <a:rPr lang="en-US" dirty="0" err="1" smtClean="0"/>
              <a:t>rhs</a:t>
            </a:r>
            <a:r>
              <a:rPr lang="en-US" dirty="0" smtClean="0"/>
              <a:t>);</a:t>
            </a:r>
          </a:p>
          <a:p>
            <a:pPr marL="0" indent="0">
              <a:buNone/>
            </a:pPr>
            <a:r>
              <a:rPr lang="en-US" dirty="0" smtClean="0"/>
              <a:t>    ~A();</a:t>
            </a:r>
          </a:p>
          <a:p>
            <a:pPr marL="0" indent="0">
              <a:buNone/>
            </a:pPr>
            <a:r>
              <a:rPr lang="en-US" dirty="0" smtClean="0"/>
              <a:t>    A&amp; operator=(</a:t>
            </a:r>
            <a:r>
              <a:rPr lang="en-US" dirty="0" err="1" smtClean="0"/>
              <a:t>const</a:t>
            </a:r>
            <a:r>
              <a:rPr lang="en-US" dirty="0" smtClean="0"/>
              <a:t> A&amp; </a:t>
            </a:r>
            <a:r>
              <a:rPr lang="en-US" dirty="0" err="1" smtClean="0"/>
              <a:t>rhs</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17620638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a:t>
            </a:r>
            <a:r>
              <a:rPr lang="en-US" dirty="0" smtClean="0"/>
              <a:t>ule of </a:t>
            </a:r>
            <a:r>
              <a:rPr lang="en-US" altLang="zh-CN" dirty="0" smtClean="0"/>
              <a:t>T</a:t>
            </a:r>
            <a:r>
              <a:rPr lang="en-US" dirty="0" smtClean="0"/>
              <a:t>hree (</a:t>
            </a:r>
            <a:r>
              <a:rPr lang="en-US" dirty="0" smtClean="0"/>
              <a:t>Prior to C++11</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also known as the Law of The Big Three or The Big Three</a:t>
            </a:r>
          </a:p>
          <a:p>
            <a:r>
              <a:rPr lang="en-US" dirty="0" smtClean="0"/>
              <a:t>if a class defines one (or more) of the following it should probably explicitly define all three:</a:t>
            </a:r>
          </a:p>
          <a:p>
            <a:pPr lvl="1"/>
            <a:r>
              <a:rPr lang="en-US" dirty="0" smtClean="0"/>
              <a:t>destructor</a:t>
            </a:r>
          </a:p>
          <a:p>
            <a:pPr lvl="1"/>
            <a:r>
              <a:rPr lang="en-US" dirty="0" smtClean="0"/>
              <a:t>copy constructor</a:t>
            </a:r>
          </a:p>
          <a:p>
            <a:pPr lvl="1"/>
            <a:r>
              <a:rPr lang="en-US" dirty="0" smtClean="0"/>
              <a:t>copy assignment operator</a:t>
            </a:r>
          </a:p>
          <a:p>
            <a:r>
              <a:rPr lang="en-US" dirty="0"/>
              <a:t>R</a:t>
            </a:r>
            <a:r>
              <a:rPr lang="en-US" dirty="0" smtClean="0"/>
              <a:t>ule of Five </a:t>
            </a:r>
            <a:r>
              <a:rPr lang="en-US" dirty="0"/>
              <a:t>(</a:t>
            </a:r>
            <a:r>
              <a:rPr lang="en-US" dirty="0" smtClean="0"/>
              <a:t>C++ 11):</a:t>
            </a:r>
          </a:p>
          <a:p>
            <a:pPr lvl="1"/>
            <a:r>
              <a:rPr lang="en-US" dirty="0" smtClean="0"/>
              <a:t>copy assignment operator</a:t>
            </a:r>
          </a:p>
          <a:p>
            <a:pPr lvl="1"/>
            <a:r>
              <a:rPr lang="en-US" dirty="0" smtClean="0"/>
              <a:t>move assignment operator</a:t>
            </a:r>
            <a:endParaRPr lang="en-US" dirty="0"/>
          </a:p>
        </p:txBody>
      </p:sp>
    </p:spTree>
    <p:extLst>
      <p:ext uri="{BB962C8B-B14F-4D97-AF65-F5344CB8AC3E}">
        <p14:creationId xmlns:p14="http://schemas.microsoft.com/office/powerpoint/2010/main" val="7153658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Explicitly disallow the use of compiler-generated functions you do not want.</a:t>
            </a:r>
            <a:endParaRPr lang="sv-SE" dirty="0" smtClean="0"/>
          </a:p>
        </p:txBody>
      </p:sp>
      <p:sp>
        <p:nvSpPr>
          <p:cNvPr id="3" name="Content Placeholder 2"/>
          <p:cNvSpPr>
            <a:spLocks noGrp="1"/>
          </p:cNvSpPr>
          <p:nvPr>
            <p:ph idx="1"/>
          </p:nvPr>
        </p:nvSpPr>
        <p:spPr/>
        <p:txBody>
          <a:bodyPr>
            <a:normAutofit/>
          </a:bodyPr>
          <a:lstStyle/>
          <a:p>
            <a:pPr marL="0" indent="0">
              <a:buNone/>
            </a:pPr>
            <a:r>
              <a:rPr lang="sv-SE" dirty="0" smtClean="0"/>
              <a:t>Example: Do not want an object to be copied</a:t>
            </a:r>
          </a:p>
          <a:p>
            <a:pPr marL="0" indent="0">
              <a:buNone/>
            </a:pPr>
            <a:endParaRPr lang="sv-SE" dirty="0" smtClean="0"/>
          </a:p>
        </p:txBody>
      </p:sp>
    </p:spTree>
    <p:extLst>
      <p:ext uri="{BB962C8B-B14F-4D97-AF65-F5344CB8AC3E}">
        <p14:creationId xmlns:p14="http://schemas.microsoft.com/office/powerpoint/2010/main" val="30586848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Solution 1</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sv-SE" dirty="0" smtClean="0"/>
              <a:t>Declare copy constructor and assignment operator to be private (and do not define them)</a:t>
            </a:r>
          </a:p>
          <a:p>
            <a:pPr marL="0" indent="0">
              <a:buNone/>
            </a:pPr>
            <a:r>
              <a:rPr lang="sv-SE" dirty="0" smtClean="0"/>
              <a:t>class Uncopyable {</a:t>
            </a:r>
          </a:p>
          <a:p>
            <a:pPr marL="0" indent="0">
              <a:buNone/>
            </a:pPr>
            <a:r>
              <a:rPr lang="sv-SE" dirty="0" smtClean="0"/>
              <a:t>private:</a:t>
            </a:r>
          </a:p>
          <a:p>
            <a:pPr marL="0" indent="0">
              <a:buNone/>
            </a:pPr>
            <a:r>
              <a:rPr lang="sv-SE" dirty="0" smtClean="0"/>
              <a:t>  Uncopyable(const Uncopyable&amp;);</a:t>
            </a:r>
          </a:p>
          <a:p>
            <a:pPr marL="0" indent="0">
              <a:buNone/>
            </a:pPr>
            <a:r>
              <a:rPr lang="sv-SE" dirty="0" smtClean="0"/>
              <a:t>  Uncopyable&amp; operator=(const Uncopyable&amp;);</a:t>
            </a:r>
          </a:p>
          <a:p>
            <a:pPr marL="0" indent="0">
              <a:buNone/>
            </a:pPr>
            <a:r>
              <a:rPr lang="sv-SE" dirty="0" smtClean="0"/>
              <a:t>} </a:t>
            </a:r>
          </a:p>
          <a:p>
            <a:pPr marL="0" indent="0">
              <a:buNone/>
            </a:pPr>
            <a:r>
              <a:rPr lang="sv-SE" dirty="0" smtClean="0"/>
              <a:t>Note: </a:t>
            </a:r>
          </a:p>
          <a:p>
            <a:pPr marL="0" indent="0">
              <a:buNone/>
            </a:pPr>
            <a:r>
              <a:rPr lang="sv-SE" dirty="0" smtClean="0"/>
              <a:t>MTAS/TSP, needs to implement all functions/methods because the compiler could not detect error for calling a declared but not defined class method during compilation time, but indeed result in CA during runtime.</a:t>
            </a:r>
            <a:endParaRPr lang="sv-SE" dirty="0" smtClean="0"/>
          </a:p>
          <a:p>
            <a:endParaRPr lang="en-US" dirty="0"/>
          </a:p>
        </p:txBody>
      </p:sp>
    </p:spTree>
    <p:extLst>
      <p:ext uri="{BB962C8B-B14F-4D97-AF65-F5344CB8AC3E}">
        <p14:creationId xmlns:p14="http://schemas.microsoft.com/office/powerpoint/2010/main" val="16625780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Solution 2</a:t>
            </a:r>
            <a:endParaRPr lang="en-US" dirty="0"/>
          </a:p>
        </p:txBody>
      </p:sp>
      <p:sp>
        <p:nvSpPr>
          <p:cNvPr id="3" name="Content Placeholder 2"/>
          <p:cNvSpPr>
            <a:spLocks noGrp="1"/>
          </p:cNvSpPr>
          <p:nvPr>
            <p:ph idx="1"/>
          </p:nvPr>
        </p:nvSpPr>
        <p:spPr/>
        <p:txBody>
          <a:bodyPr/>
          <a:lstStyle/>
          <a:p>
            <a:r>
              <a:rPr lang="sv-SE" dirty="0" smtClean="0"/>
              <a:t>Inherit from an Uncopyable class</a:t>
            </a:r>
            <a:br>
              <a:rPr lang="sv-SE" dirty="0" smtClean="0"/>
            </a:br>
            <a:r>
              <a:rPr lang="sv-SE" dirty="0" smtClean="0"/>
              <a:t>class A : public Uncopyable {...}</a:t>
            </a:r>
            <a:endParaRPr lang="sv-SE" dirty="0"/>
          </a:p>
          <a:p>
            <a:pPr marL="0" indent="0">
              <a:buNone/>
            </a:pPr>
            <a:endParaRPr lang="en-US" dirty="0" smtClean="0"/>
          </a:p>
        </p:txBody>
      </p:sp>
    </p:spTree>
    <p:extLst>
      <p:ext uri="{BB962C8B-B14F-4D97-AF65-F5344CB8AC3E}">
        <p14:creationId xmlns:p14="http://schemas.microsoft.com/office/powerpoint/2010/main" val="13693801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Con/De-structor and virtual function</a:t>
            </a:r>
            <a:endParaRPr lang="en-US" dirty="0"/>
          </a:p>
        </p:txBody>
      </p:sp>
      <p:sp>
        <p:nvSpPr>
          <p:cNvPr id="3" name="Content Placeholder 2"/>
          <p:cNvSpPr>
            <a:spLocks noGrp="1"/>
          </p:cNvSpPr>
          <p:nvPr>
            <p:ph idx="1"/>
          </p:nvPr>
        </p:nvSpPr>
        <p:spPr/>
        <p:txBody>
          <a:bodyPr/>
          <a:lstStyle/>
          <a:p>
            <a:pPr marL="0" indent="0">
              <a:buNone/>
            </a:pPr>
            <a:r>
              <a:rPr lang="sv-SE" dirty="0" smtClean="0"/>
              <a:t>Let’s see a demo. (constructorVirtualFun)</a:t>
            </a:r>
            <a:endParaRPr lang="en-US" dirty="0"/>
          </a:p>
        </p:txBody>
      </p:sp>
    </p:spTree>
    <p:extLst>
      <p:ext uri="{BB962C8B-B14F-4D97-AF65-F5344CB8AC3E}">
        <p14:creationId xmlns:p14="http://schemas.microsoft.com/office/powerpoint/2010/main" val="25972555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Con/De-structor and virtual function</a:t>
            </a:r>
            <a:endParaRPr lang="en-US" dirty="0"/>
          </a:p>
        </p:txBody>
      </p:sp>
      <p:sp>
        <p:nvSpPr>
          <p:cNvPr id="3" name="Content Placeholder 2"/>
          <p:cNvSpPr>
            <a:spLocks noGrp="1"/>
          </p:cNvSpPr>
          <p:nvPr>
            <p:ph idx="1"/>
          </p:nvPr>
        </p:nvSpPr>
        <p:spPr/>
        <p:txBody>
          <a:bodyPr/>
          <a:lstStyle/>
          <a:p>
            <a:r>
              <a:rPr lang="sv-SE" dirty="0" smtClean="0"/>
              <a:t>Why pure virtual function is called?</a:t>
            </a:r>
          </a:p>
          <a:p>
            <a:pPr lvl="1"/>
            <a:r>
              <a:rPr lang="sv-SE" dirty="0" smtClean="0"/>
              <a:t>When constructing a derived object (ReadOperation), base class is constructed first. </a:t>
            </a:r>
          </a:p>
          <a:p>
            <a:pPr lvl="1"/>
            <a:r>
              <a:rPr lang="sv-SE" dirty="0" smtClean="0"/>
              <a:t>When base constructor (Operator) is called, it could not directly or indirectly call derived class method.</a:t>
            </a:r>
            <a:endParaRPr lang="sv-SE" dirty="0"/>
          </a:p>
          <a:p>
            <a:pPr marL="0" indent="0">
              <a:buNone/>
            </a:pPr>
            <a:endParaRPr lang="sv-SE" dirty="0" smtClean="0"/>
          </a:p>
          <a:p>
            <a:pPr marL="0" indent="0">
              <a:buNone/>
            </a:pPr>
            <a:r>
              <a:rPr lang="sv-SE" dirty="0" smtClean="0"/>
              <a:t>Do not call virtual functions in constructor or destructor.</a:t>
            </a:r>
          </a:p>
        </p:txBody>
      </p:sp>
    </p:spTree>
    <p:extLst>
      <p:ext uri="{BB962C8B-B14F-4D97-AF65-F5344CB8AC3E}">
        <p14:creationId xmlns:p14="http://schemas.microsoft.com/office/powerpoint/2010/main" val="2634333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Complier Generated Default Methods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a:t>
            </a:r>
            <a:r>
              <a:rPr lang="en-US" dirty="0" smtClean="0"/>
              <a:t>03:</a:t>
            </a:r>
            <a:endParaRPr lang="en-US" dirty="0"/>
          </a:p>
          <a:p>
            <a:pPr lvl="1"/>
            <a:r>
              <a:rPr lang="en-US" b="1" dirty="0"/>
              <a:t>Default </a:t>
            </a:r>
            <a:r>
              <a:rPr lang="en-US" b="1" dirty="0" smtClean="0"/>
              <a:t>constructor</a:t>
            </a:r>
          </a:p>
          <a:p>
            <a:pPr lvl="1"/>
            <a:r>
              <a:rPr lang="en-US" b="1" dirty="0" smtClean="0"/>
              <a:t>Copy constructor</a:t>
            </a:r>
            <a:r>
              <a:rPr lang="en-US" dirty="0" smtClean="0"/>
              <a:t/>
            </a:r>
            <a:br>
              <a:rPr lang="en-US" dirty="0" smtClean="0"/>
            </a:br>
            <a:r>
              <a:rPr lang="en-US" b="1" dirty="0" smtClean="0"/>
              <a:t>Copy-assignment operator</a:t>
            </a:r>
          </a:p>
          <a:p>
            <a:pPr lvl="1"/>
            <a:r>
              <a:rPr lang="en-US" b="1" dirty="0" smtClean="0"/>
              <a:t>Destructor</a:t>
            </a:r>
            <a:endParaRPr lang="en-US" dirty="0"/>
          </a:p>
          <a:p>
            <a:r>
              <a:rPr lang="en-US" dirty="0" smtClean="0"/>
              <a:t>C</a:t>
            </a:r>
            <a:r>
              <a:rPr lang="en-US" dirty="0"/>
              <a:t>++11 </a:t>
            </a:r>
            <a:r>
              <a:rPr lang="en-US" dirty="0" smtClean="0"/>
              <a:t>two extra:</a:t>
            </a:r>
            <a:endParaRPr lang="en-US" dirty="0"/>
          </a:p>
          <a:p>
            <a:pPr lvl="1"/>
            <a:r>
              <a:rPr lang="en-US" b="1" dirty="0"/>
              <a:t>Move constructor</a:t>
            </a:r>
            <a:endParaRPr lang="en-US" dirty="0"/>
          </a:p>
          <a:p>
            <a:pPr lvl="1"/>
            <a:r>
              <a:rPr lang="en-US" b="1" dirty="0"/>
              <a:t>Move-assignment </a:t>
            </a:r>
            <a:r>
              <a:rPr lang="en-US" b="1" dirty="0" smtClean="0"/>
              <a:t>operator</a:t>
            </a:r>
          </a:p>
          <a:p>
            <a:r>
              <a:rPr lang="sv-SE" dirty="0" smtClean="0"/>
              <a:t>Let’s see a demo</a:t>
            </a:r>
            <a:endParaRPr lang="en-US" dirty="0"/>
          </a:p>
          <a:p>
            <a:endParaRPr lang="en-US" dirty="0"/>
          </a:p>
        </p:txBody>
      </p:sp>
    </p:spTree>
    <p:extLst>
      <p:ext uri="{BB962C8B-B14F-4D97-AF65-F5344CB8AC3E}">
        <p14:creationId xmlns:p14="http://schemas.microsoft.com/office/powerpoint/2010/main" val="2517770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b="1" dirty="0" smtClean="0"/>
              <a:t>Default constructor</a:t>
            </a:r>
          </a:p>
          <a:p>
            <a:r>
              <a:rPr lang="en-US" dirty="0" smtClean="0"/>
              <a:t>Copy constructor</a:t>
            </a:r>
          </a:p>
          <a:p>
            <a:r>
              <a:rPr lang="en-US" dirty="0" smtClean="0"/>
              <a:t>Destructor</a:t>
            </a:r>
          </a:p>
          <a:p>
            <a:r>
              <a:rPr lang="en-US" dirty="0" smtClean="0"/>
              <a:t>Assignment operator</a:t>
            </a:r>
          </a:p>
          <a:p>
            <a:r>
              <a:rPr lang="en-US" dirty="0" smtClean="0"/>
              <a:t>Move constructor</a:t>
            </a:r>
          </a:p>
          <a:p>
            <a:r>
              <a:rPr lang="en-US" dirty="0" smtClean="0"/>
              <a:t>Move-assignment operator</a:t>
            </a:r>
          </a:p>
          <a:p>
            <a:endParaRPr lang="en-US" dirty="0" smtClean="0"/>
          </a:p>
        </p:txBody>
      </p:sp>
    </p:spTree>
    <p:extLst>
      <p:ext uri="{BB962C8B-B14F-4D97-AF65-F5344CB8AC3E}">
        <p14:creationId xmlns:p14="http://schemas.microsoft.com/office/powerpoint/2010/main" val="2530766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 – Default Constructor</a:t>
            </a:r>
            <a:endParaRPr lang="en-US" dirty="0"/>
          </a:p>
        </p:txBody>
      </p:sp>
      <p:sp>
        <p:nvSpPr>
          <p:cNvPr id="3" name="Content Placeholder 2"/>
          <p:cNvSpPr>
            <a:spLocks noGrp="1"/>
          </p:cNvSpPr>
          <p:nvPr>
            <p:ph idx="1"/>
          </p:nvPr>
        </p:nvSpPr>
        <p:spPr/>
        <p:txBody>
          <a:bodyPr/>
          <a:lstStyle/>
          <a:p>
            <a:r>
              <a:rPr lang="en-US" dirty="0" smtClean="0"/>
              <a:t>No input argument</a:t>
            </a:r>
          </a:p>
          <a:p>
            <a:r>
              <a:rPr lang="en-US" dirty="0" smtClean="0"/>
              <a:t>If no user specified constructor, the complier generates one.</a:t>
            </a:r>
          </a:p>
          <a:p>
            <a:pPr marL="457200" lvl="1" indent="0">
              <a:buNone/>
            </a:pPr>
            <a:r>
              <a:rPr lang="en-US" dirty="0" smtClean="0"/>
              <a:t>class A {</a:t>
            </a:r>
          </a:p>
          <a:p>
            <a:pPr marL="457200" lvl="1" indent="0">
              <a:buNone/>
            </a:pPr>
            <a:r>
              <a:rPr lang="en-US" dirty="0" smtClean="0"/>
              <a:t>public:</a:t>
            </a:r>
          </a:p>
          <a:p>
            <a:pPr marL="914400" lvl="2" indent="0">
              <a:buNone/>
            </a:pPr>
            <a:r>
              <a:rPr lang="en-US" sz="2400" dirty="0" smtClean="0"/>
              <a:t>A();</a:t>
            </a:r>
          </a:p>
          <a:p>
            <a:pPr marL="457200" lvl="1" indent="0">
              <a:buNone/>
            </a:pPr>
            <a:r>
              <a:rPr lang="en-US" dirty="0" smtClean="0"/>
              <a:t>};</a:t>
            </a:r>
          </a:p>
        </p:txBody>
      </p:sp>
    </p:spTree>
    <p:extLst>
      <p:ext uri="{BB962C8B-B14F-4D97-AF65-F5344CB8AC3E}">
        <p14:creationId xmlns:p14="http://schemas.microsoft.com/office/powerpoint/2010/main" val="326870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Constructor – when used?</a:t>
            </a:r>
            <a:endParaRPr lang="en-US" dirty="0"/>
          </a:p>
        </p:txBody>
      </p:sp>
      <p:sp>
        <p:nvSpPr>
          <p:cNvPr id="3" name="Content Placeholder 2"/>
          <p:cNvSpPr>
            <a:spLocks noGrp="1"/>
          </p:cNvSpPr>
          <p:nvPr>
            <p:ph idx="1"/>
          </p:nvPr>
        </p:nvSpPr>
        <p:spPr/>
        <p:txBody>
          <a:bodyPr/>
          <a:lstStyle/>
          <a:p>
            <a:r>
              <a:rPr lang="sv-SE" dirty="0" smtClean="0"/>
              <a:t>A a;</a:t>
            </a:r>
          </a:p>
          <a:p>
            <a:r>
              <a:rPr lang="sv-SE" dirty="0" smtClean="0"/>
              <a:t>A* pa = new A();</a:t>
            </a:r>
          </a:p>
          <a:p>
            <a:r>
              <a:rPr lang="sv-SE" dirty="0" smtClean="0"/>
              <a:t>Array of A</a:t>
            </a:r>
            <a:endParaRPr lang="sv-SE" dirty="0" smtClean="0"/>
          </a:p>
          <a:p>
            <a:r>
              <a:rPr lang="sv-SE" dirty="0" smtClean="0"/>
              <a:t>Inheritance: </a:t>
            </a:r>
            <a:br>
              <a:rPr lang="sv-SE" dirty="0" smtClean="0"/>
            </a:br>
            <a:r>
              <a:rPr lang="sv-SE" dirty="0" smtClean="0"/>
              <a:t>Derived class may call the default constructor of the base class</a:t>
            </a:r>
            <a:endParaRPr lang="sv-SE" dirty="0" smtClean="0"/>
          </a:p>
          <a:p>
            <a:endParaRPr lang="sv-SE" dirty="0" smtClean="0"/>
          </a:p>
        </p:txBody>
      </p:sp>
    </p:spTree>
    <p:extLst>
      <p:ext uri="{BB962C8B-B14F-4D97-AF65-F5344CB8AC3E}">
        <p14:creationId xmlns:p14="http://schemas.microsoft.com/office/powerpoint/2010/main" val="349265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Initializing private member variables</a:t>
            </a:r>
            <a:endParaRPr lang="en-US" dirty="0"/>
          </a:p>
        </p:txBody>
      </p:sp>
      <p:sp>
        <p:nvSpPr>
          <p:cNvPr id="3" name="Content Placeholder 2"/>
          <p:cNvSpPr>
            <a:spLocks noGrp="1"/>
          </p:cNvSpPr>
          <p:nvPr>
            <p:ph idx="1"/>
          </p:nvPr>
        </p:nvSpPr>
        <p:spPr/>
        <p:txBody>
          <a:bodyPr>
            <a:normAutofit fontScale="85000" lnSpcReduction="20000"/>
          </a:bodyPr>
          <a:lstStyle/>
          <a:p>
            <a:r>
              <a:rPr lang="sv-SE" dirty="0" smtClean="0"/>
              <a:t>How do we implement the default constructor of the following class A?</a:t>
            </a:r>
          </a:p>
          <a:p>
            <a:pPr marL="0" indent="0">
              <a:buNone/>
            </a:pPr>
            <a:r>
              <a:rPr lang="sv-SE" dirty="0" smtClean="0"/>
              <a:t>class Other {...};</a:t>
            </a:r>
          </a:p>
          <a:p>
            <a:pPr marL="0" indent="0">
              <a:buNone/>
            </a:pPr>
            <a:r>
              <a:rPr lang="sv-SE" dirty="0" smtClean="0"/>
              <a:t>class A {</a:t>
            </a:r>
          </a:p>
          <a:p>
            <a:pPr marL="0" indent="0">
              <a:buNone/>
            </a:pPr>
            <a:r>
              <a:rPr lang="sv-SE" dirty="0"/>
              <a:t>p</a:t>
            </a:r>
            <a:r>
              <a:rPr lang="sv-SE" dirty="0" smtClean="0"/>
              <a:t>ublic:</a:t>
            </a:r>
          </a:p>
          <a:p>
            <a:pPr marL="0" indent="0">
              <a:buNone/>
            </a:pPr>
            <a:r>
              <a:rPr lang="sv-SE" dirty="0" smtClean="0"/>
              <a:t>   A();</a:t>
            </a:r>
          </a:p>
          <a:p>
            <a:pPr marL="0" indent="0">
              <a:buNone/>
            </a:pPr>
            <a:r>
              <a:rPr lang="sv-SE" dirty="0" smtClean="0"/>
              <a:t>private:</a:t>
            </a:r>
          </a:p>
          <a:p>
            <a:pPr marL="0" indent="0">
              <a:buNone/>
            </a:pPr>
            <a:r>
              <a:rPr lang="sv-SE" dirty="0" smtClean="0"/>
              <a:t>   int mInt;</a:t>
            </a:r>
          </a:p>
          <a:p>
            <a:pPr marL="0" indent="0">
              <a:buNone/>
            </a:pPr>
            <a:r>
              <a:rPr lang="sv-SE" dirty="0"/>
              <a:t> </a:t>
            </a:r>
            <a:r>
              <a:rPr lang="sv-SE" dirty="0" smtClean="0"/>
              <a:t>  std::string mStr;</a:t>
            </a:r>
          </a:p>
          <a:p>
            <a:pPr marL="0" indent="0">
              <a:buNone/>
            </a:pPr>
            <a:r>
              <a:rPr lang="sv-SE" dirty="0"/>
              <a:t> </a:t>
            </a:r>
            <a:r>
              <a:rPr lang="sv-SE" dirty="0" smtClean="0"/>
              <a:t>  std::vector&lt;int&gt; mVec;</a:t>
            </a:r>
          </a:p>
          <a:p>
            <a:pPr marL="0" indent="0">
              <a:buNone/>
            </a:pPr>
            <a:r>
              <a:rPr lang="sv-SE" dirty="0"/>
              <a:t> </a:t>
            </a:r>
            <a:r>
              <a:rPr lang="sv-SE" dirty="0" smtClean="0"/>
              <a:t>  Other* mOther;</a:t>
            </a:r>
          </a:p>
          <a:p>
            <a:pPr marL="0" indent="0">
              <a:buNone/>
            </a:pPr>
            <a:r>
              <a:rPr lang="sv-SE" dirty="0" smtClean="0"/>
              <a:t>}</a:t>
            </a:r>
          </a:p>
        </p:txBody>
      </p:sp>
    </p:spTree>
    <p:extLst>
      <p:ext uri="{BB962C8B-B14F-4D97-AF65-F5344CB8AC3E}">
        <p14:creationId xmlns:p14="http://schemas.microsoft.com/office/powerpoint/2010/main" val="1808304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9844</TotalTime>
  <Words>1708</Words>
  <Application>Microsoft Office PowerPoint</Application>
  <PresentationFormat>Widescreen</PresentationFormat>
  <Paragraphs>327</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等线</vt:lpstr>
      <vt:lpstr>等线 Light</vt:lpstr>
      <vt:lpstr>Arial</vt:lpstr>
      <vt:lpstr>Calibri</vt:lpstr>
      <vt:lpstr>Calibri Light</vt:lpstr>
      <vt:lpstr>Office Theme</vt:lpstr>
      <vt:lpstr>C++ Techniques 01 Compiler Generated Methods</vt:lpstr>
      <vt:lpstr>Empty Class</vt:lpstr>
      <vt:lpstr>Empty Class Cont’d</vt:lpstr>
      <vt:lpstr>Empty Class Cont’d</vt:lpstr>
      <vt:lpstr>Complier Generated Default Methods</vt:lpstr>
      <vt:lpstr>Agenda</vt:lpstr>
      <vt:lpstr>Constructors – Default Constructor</vt:lpstr>
      <vt:lpstr>Default Constructor – when used?</vt:lpstr>
      <vt:lpstr>Initializing private member variables</vt:lpstr>
      <vt:lpstr>This way?</vt:lpstr>
      <vt:lpstr>Member Initializer List</vt:lpstr>
      <vt:lpstr>Member Initializer List</vt:lpstr>
      <vt:lpstr>Initialization within Class Declaration (C++11)</vt:lpstr>
      <vt:lpstr>Call own constructor (C++11)</vt:lpstr>
      <vt:lpstr>Derived Class Constructor</vt:lpstr>
      <vt:lpstr>Single Argument Constructor</vt:lpstr>
      <vt:lpstr>Single Argument Constructor</vt:lpstr>
      <vt:lpstr>PowerPoint Presentation</vt:lpstr>
      <vt:lpstr>Destructor</vt:lpstr>
      <vt:lpstr>Destructor</vt:lpstr>
      <vt:lpstr>Destructor – when used?</vt:lpstr>
      <vt:lpstr>Base Class Destructor</vt:lpstr>
      <vt:lpstr>Declare destructors virtual in polymorphic base classes</vt:lpstr>
      <vt:lpstr>How Derived obj is constructed and destructed?</vt:lpstr>
      <vt:lpstr>PowerPoint Presentation</vt:lpstr>
      <vt:lpstr>Copy Constructor</vt:lpstr>
      <vt:lpstr>Copy Constructor – when used?</vt:lpstr>
      <vt:lpstr>Implicitly-declared Copy Constructor</vt:lpstr>
      <vt:lpstr>PowerPoint Presentation</vt:lpstr>
      <vt:lpstr>Assignment Operator</vt:lpstr>
      <vt:lpstr>Simple Operation Class</vt:lpstr>
      <vt:lpstr>Assignment Operator Works?</vt:lpstr>
      <vt:lpstr>Handle Self Assignment in Assignment Operator</vt:lpstr>
      <vt:lpstr>Exception Safety</vt:lpstr>
      <vt:lpstr>Strong Exception Safety Version</vt:lpstr>
      <vt:lpstr>Copy-Swap idiom</vt:lpstr>
      <vt:lpstr>Why friend function?</vt:lpstr>
      <vt:lpstr>Copy-Swap idiom for  Move Constructor C++ 11</vt:lpstr>
      <vt:lpstr>PowerPoint Presentation</vt:lpstr>
      <vt:lpstr>Rule of Three (Prior to C++11)</vt:lpstr>
      <vt:lpstr>Explicitly disallow the use of compiler-generated functions you do not want.</vt:lpstr>
      <vt:lpstr>Solution 1</vt:lpstr>
      <vt:lpstr>Solution 2</vt:lpstr>
      <vt:lpstr>Con/De-structor and virtual function</vt:lpstr>
      <vt:lpstr>Con/De-structor and virtual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Techniques 01 Compiler Generated Methods</dc:title>
  <dc:creator>winnie darkblue</dc:creator>
  <cp:lastModifiedBy>winnie darkblue</cp:lastModifiedBy>
  <cp:revision>108</cp:revision>
  <dcterms:created xsi:type="dcterms:W3CDTF">2016-05-14T15:02:54Z</dcterms:created>
  <dcterms:modified xsi:type="dcterms:W3CDTF">2016-05-21T11:07:48Z</dcterms:modified>
</cp:coreProperties>
</file>